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xls" ContentType="application/vnd.ms-excel"/>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1.xml" ContentType="application/vnd.openxmlformats-officedocument.presentationml.tags+xml"/>
  <Override PartName="/ppt/notesSlides/notesSlide27.xml" ContentType="application/vnd.openxmlformats-officedocument.presentationml.notesSlide+xml"/>
  <Override PartName="/ppt/tags/tag22.xml" ContentType="application/vnd.openxmlformats-officedocument.presentationml.tags+xml"/>
  <Override PartName="/ppt/notesSlides/notesSlide28.xml" ContentType="application/vnd.openxmlformats-officedocument.presentationml.notesSlide+xml"/>
  <Override PartName="/ppt/tags/tag23.xml" ContentType="application/vnd.openxmlformats-officedocument.presentationml.tags+xml"/>
  <Override PartName="/ppt/notesSlides/notesSlide29.xml" ContentType="application/vnd.openxmlformats-officedocument.presentationml.notesSlide+xml"/>
  <Override PartName="/ppt/tags/tag24.xml" ContentType="application/vnd.openxmlformats-officedocument.presentationml.tags+xml"/>
  <Override PartName="/ppt/notesSlides/notesSlide30.xml" ContentType="application/vnd.openxmlformats-officedocument.presentationml.notesSlide+xml"/>
  <Override PartName="/ppt/tags/tag25.xml" ContentType="application/vnd.openxmlformats-officedocument.presentationml.tags+xml"/>
  <Override PartName="/ppt/notesSlides/notesSlide31.xml" ContentType="application/vnd.openxmlformats-officedocument.presentationml.notesSlide+xml"/>
  <Override PartName="/ppt/tags/tag26.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7.xml" ContentType="application/vnd.openxmlformats-officedocument.presentationml.tags+xml"/>
  <Override PartName="/ppt/notesSlides/notesSlide36.xml" ContentType="application/vnd.openxmlformats-officedocument.presentationml.notesSlide+xml"/>
  <Override PartName="/ppt/tags/tag28.xml" ContentType="application/vnd.openxmlformats-officedocument.presentationml.tags+xml"/>
  <Override PartName="/ppt/notesSlides/notesSlide37.xml" ContentType="application/vnd.openxmlformats-officedocument.presentationml.notesSlide+xml"/>
  <Override PartName="/ppt/tags/tag29.xml" ContentType="application/vnd.openxmlformats-officedocument.presentationml.tags+xml"/>
  <Override PartName="/ppt/notesSlides/notesSlide38.xml" ContentType="application/vnd.openxmlformats-officedocument.presentationml.notesSlide+xml"/>
  <Override PartName="/ppt/tags/tag30.xml" ContentType="application/vnd.openxmlformats-officedocument.presentationml.tags+xml"/>
  <Override PartName="/ppt/notesSlides/notesSlide39.xml" ContentType="application/vnd.openxmlformats-officedocument.presentationml.notesSlide+xml"/>
  <Override PartName="/ppt/tags/tag31.xml" ContentType="application/vnd.openxmlformats-officedocument.presentationml.tags+xml"/>
  <Override PartName="/ppt/notesSlides/notesSlide40.xml" ContentType="application/vnd.openxmlformats-officedocument.presentationml.notesSlide+xml"/>
  <Override PartName="/ppt/tags/tag32.xml" ContentType="application/vnd.openxmlformats-officedocument.presentationml.tags+xml"/>
  <Override PartName="/ppt/notesSlides/notesSlide41.xml" ContentType="application/vnd.openxmlformats-officedocument.presentationml.notesSlide+xml"/>
  <Override PartName="/ppt/tags/tag33.xml" ContentType="application/vnd.openxmlformats-officedocument.presentationml.tags+xml"/>
  <Override PartName="/ppt/notesSlides/notesSlide42.xml" ContentType="application/vnd.openxmlformats-officedocument.presentationml.notesSlide+xml"/>
  <Override PartName="/ppt/tags/tag34.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4589" r:id="rId1"/>
  </p:sldMasterIdLst>
  <p:notesMasterIdLst>
    <p:notesMasterId r:id="rId46"/>
  </p:notesMasterIdLst>
  <p:handoutMasterIdLst>
    <p:handoutMasterId r:id="rId47"/>
  </p:handoutMasterIdLst>
  <p:sldIdLst>
    <p:sldId id="600" r:id="rId2"/>
    <p:sldId id="612" r:id="rId3"/>
    <p:sldId id="374" r:id="rId4"/>
    <p:sldId id="464" r:id="rId5"/>
    <p:sldId id="550" r:id="rId6"/>
    <p:sldId id="555" r:id="rId7"/>
    <p:sldId id="473" r:id="rId8"/>
    <p:sldId id="647" r:id="rId9"/>
    <p:sldId id="611" r:id="rId10"/>
    <p:sldId id="341" r:id="rId11"/>
    <p:sldId id="369" r:id="rId12"/>
    <p:sldId id="514" r:id="rId13"/>
    <p:sldId id="512" r:id="rId14"/>
    <p:sldId id="517" r:id="rId15"/>
    <p:sldId id="518" r:id="rId16"/>
    <p:sldId id="314" r:id="rId17"/>
    <p:sldId id="375" r:id="rId18"/>
    <p:sldId id="608" r:id="rId19"/>
    <p:sldId id="552" r:id="rId20"/>
    <p:sldId id="609" r:id="rId21"/>
    <p:sldId id="519" r:id="rId22"/>
    <p:sldId id="554" r:id="rId23"/>
    <p:sldId id="644" r:id="rId24"/>
    <p:sldId id="643" r:id="rId25"/>
    <p:sldId id="431" r:id="rId26"/>
    <p:sldId id="603" r:id="rId27"/>
    <p:sldId id="481" r:id="rId28"/>
    <p:sldId id="349" r:id="rId29"/>
    <p:sldId id="380" r:id="rId30"/>
    <p:sldId id="485" r:id="rId31"/>
    <p:sldId id="432" r:id="rId32"/>
    <p:sldId id="488" r:id="rId33"/>
    <p:sldId id="614" r:id="rId34"/>
    <p:sldId id="615" r:id="rId35"/>
    <p:sldId id="616" r:id="rId36"/>
    <p:sldId id="509" r:id="rId37"/>
    <p:sldId id="604" r:id="rId38"/>
    <p:sldId id="635" r:id="rId39"/>
    <p:sldId id="490" r:id="rId40"/>
    <p:sldId id="524" r:id="rId41"/>
    <p:sldId id="497" r:id="rId42"/>
    <p:sldId id="641" r:id="rId43"/>
    <p:sldId id="436" r:id="rId44"/>
    <p:sldId id="613" r:id="rId45"/>
  </p:sldIdLst>
  <p:sldSz cx="9144000" cy="6858000" type="screen4x3"/>
  <p:notesSz cx="6858000" cy="9296400"/>
  <p:custDataLst>
    <p:tags r:id="rId48"/>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0000FF"/>
    <a:srgbClr val="78A7B2"/>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69748" autoAdjust="0"/>
  </p:normalViewPr>
  <p:slideViewPr>
    <p:cSldViewPr>
      <p:cViewPr>
        <p:scale>
          <a:sx n="60" d="100"/>
          <a:sy n="60" d="100"/>
        </p:scale>
        <p:origin x="-2040" y="-6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0" d="100"/>
          <a:sy n="90" d="100"/>
        </p:scale>
        <p:origin x="-2976" y="-12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0"/>
            <a:ext cx="2971800" cy="465138"/>
          </a:xfrm>
          <a:prstGeom prst="rect">
            <a:avLst/>
          </a:prstGeom>
        </p:spPr>
        <p:txBody>
          <a:bodyPr vert="horz" lIns="92257" tIns="46130" rIns="92257" bIns="46130" rtlCol="0"/>
          <a:lstStyle>
            <a:lvl1pPr algn="l">
              <a:defRPr sz="1100">
                <a:latin typeface="Arial" charset="0"/>
              </a:defRPr>
            </a:lvl1pPr>
          </a:lstStyle>
          <a:p>
            <a:pPr>
              <a:defRPr/>
            </a:pPr>
            <a:endParaRPr lang="en-US"/>
          </a:p>
        </p:txBody>
      </p:sp>
      <p:sp>
        <p:nvSpPr>
          <p:cNvPr id="3" name="Date Placeholder 2"/>
          <p:cNvSpPr>
            <a:spLocks noGrp="1"/>
          </p:cNvSpPr>
          <p:nvPr>
            <p:ph type="dt" sz="quarter" idx="1"/>
          </p:nvPr>
        </p:nvSpPr>
        <p:spPr>
          <a:xfrm>
            <a:off x="3884616" y="0"/>
            <a:ext cx="2971800" cy="465138"/>
          </a:xfrm>
          <a:prstGeom prst="rect">
            <a:avLst/>
          </a:prstGeom>
        </p:spPr>
        <p:txBody>
          <a:bodyPr vert="horz" lIns="92257" tIns="46130" rIns="92257" bIns="46130" rtlCol="0"/>
          <a:lstStyle>
            <a:lvl1pPr algn="r">
              <a:defRPr sz="1100">
                <a:latin typeface="Arial" charset="0"/>
              </a:defRPr>
            </a:lvl1pPr>
          </a:lstStyle>
          <a:p>
            <a:pPr>
              <a:defRPr/>
            </a:pPr>
            <a:fld id="{A7B668B4-B4AD-41F3-87C8-47F62690547E}" type="datetimeFigureOut">
              <a:rPr lang="en-US"/>
              <a:pPr>
                <a:defRPr/>
              </a:pPr>
              <a:t>8/28/2014</a:t>
            </a:fld>
            <a:endParaRPr lang="en-US" dirty="0"/>
          </a:p>
        </p:txBody>
      </p:sp>
      <p:sp>
        <p:nvSpPr>
          <p:cNvPr id="4" name="Footer Placeholder 3"/>
          <p:cNvSpPr>
            <a:spLocks noGrp="1"/>
          </p:cNvSpPr>
          <p:nvPr>
            <p:ph type="ftr" sz="quarter" idx="2"/>
          </p:nvPr>
        </p:nvSpPr>
        <p:spPr>
          <a:xfrm>
            <a:off x="4" y="8829675"/>
            <a:ext cx="2971800" cy="465138"/>
          </a:xfrm>
          <a:prstGeom prst="rect">
            <a:avLst/>
          </a:prstGeom>
        </p:spPr>
        <p:txBody>
          <a:bodyPr vert="horz" lIns="92257" tIns="46130" rIns="92257" bIns="46130" rtlCol="0" anchor="b"/>
          <a:lstStyle>
            <a:lvl1pPr algn="l">
              <a:defRPr sz="1100">
                <a:latin typeface="Arial" charset="0"/>
              </a:defRPr>
            </a:lvl1pPr>
          </a:lstStyle>
          <a:p>
            <a:pPr>
              <a:defRPr/>
            </a:pPr>
            <a:endParaRPr lang="en-US"/>
          </a:p>
        </p:txBody>
      </p:sp>
      <p:sp>
        <p:nvSpPr>
          <p:cNvPr id="5" name="Slide Number Placeholder 4"/>
          <p:cNvSpPr>
            <a:spLocks noGrp="1"/>
          </p:cNvSpPr>
          <p:nvPr>
            <p:ph type="sldNum" sz="quarter" idx="3"/>
          </p:nvPr>
        </p:nvSpPr>
        <p:spPr>
          <a:xfrm>
            <a:off x="3884616" y="8829675"/>
            <a:ext cx="2971800" cy="465138"/>
          </a:xfrm>
          <a:prstGeom prst="rect">
            <a:avLst/>
          </a:prstGeom>
        </p:spPr>
        <p:txBody>
          <a:bodyPr vert="horz" lIns="92257" tIns="46130" rIns="92257" bIns="46130" rtlCol="0" anchor="b"/>
          <a:lstStyle>
            <a:lvl1pPr algn="r">
              <a:defRPr sz="1100">
                <a:latin typeface="Arial" charset="0"/>
              </a:defRPr>
            </a:lvl1pPr>
          </a:lstStyle>
          <a:p>
            <a:pPr>
              <a:defRPr/>
            </a:pPr>
            <a:fld id="{4E6E49E0-9902-4178-AFE9-166CC83B1E27}" type="slidenum">
              <a:rPr lang="en-US"/>
              <a:pPr>
                <a:defRPr/>
              </a:pPr>
              <a:t>‹#›</a:t>
            </a:fld>
            <a:endParaRPr lang="en-US" dirty="0"/>
          </a:p>
        </p:txBody>
      </p:sp>
    </p:spTree>
    <p:extLst>
      <p:ext uri="{BB962C8B-B14F-4D97-AF65-F5344CB8AC3E}">
        <p14:creationId xmlns:p14="http://schemas.microsoft.com/office/powerpoint/2010/main" val="836893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0"/>
            <a:ext cx="2971800" cy="465138"/>
          </a:xfrm>
          <a:prstGeom prst="rect">
            <a:avLst/>
          </a:prstGeom>
        </p:spPr>
        <p:txBody>
          <a:bodyPr vert="horz" lIns="92257" tIns="46130" rIns="92257" bIns="46130" rtlCol="0"/>
          <a:lstStyle>
            <a:lvl1pPr algn="l" fontAlgn="auto">
              <a:spcBef>
                <a:spcPts val="0"/>
              </a:spcBef>
              <a:spcAft>
                <a:spcPts val="0"/>
              </a:spcAft>
              <a:defRPr sz="1100">
                <a:latin typeface="+mn-lt"/>
              </a:defRPr>
            </a:lvl1pPr>
          </a:lstStyle>
          <a:p>
            <a:pPr>
              <a:defRPr/>
            </a:pPr>
            <a:r>
              <a:rPr lang="en-US"/>
              <a:t>UW Extension – Aging in Our Communities Team – Family Living Programs</a:t>
            </a:r>
          </a:p>
        </p:txBody>
      </p:sp>
      <p:sp>
        <p:nvSpPr>
          <p:cNvPr id="3" name="Date Placeholder 2"/>
          <p:cNvSpPr>
            <a:spLocks noGrp="1"/>
          </p:cNvSpPr>
          <p:nvPr>
            <p:ph type="dt" idx="1"/>
          </p:nvPr>
        </p:nvSpPr>
        <p:spPr>
          <a:xfrm>
            <a:off x="3884616" y="0"/>
            <a:ext cx="2971800" cy="465138"/>
          </a:xfrm>
          <a:prstGeom prst="rect">
            <a:avLst/>
          </a:prstGeom>
        </p:spPr>
        <p:txBody>
          <a:bodyPr vert="horz" lIns="92257" tIns="46130" rIns="92257" bIns="46130" rtlCol="0"/>
          <a:lstStyle>
            <a:lvl1pPr algn="r" fontAlgn="auto">
              <a:spcBef>
                <a:spcPts val="0"/>
              </a:spcBef>
              <a:spcAft>
                <a:spcPts val="0"/>
              </a:spcAft>
              <a:defRPr sz="1100">
                <a:latin typeface="+mn-lt"/>
              </a:defRPr>
            </a:lvl1pPr>
          </a:lstStyle>
          <a:p>
            <a:pPr>
              <a:defRPr/>
            </a:pPr>
            <a:fld id="{BB66B058-C094-4FD5-9A85-6F35C03DDB01}" type="datetimeFigureOut">
              <a:rPr lang="en-US"/>
              <a:pPr>
                <a:defRPr/>
              </a:pPr>
              <a:t>8/28/2014</a:t>
            </a:fld>
            <a:endParaRPr lang="en-US" dirty="0"/>
          </a:p>
        </p:txBody>
      </p:sp>
      <p:sp>
        <p:nvSpPr>
          <p:cNvPr id="4" name="Slide Image Placeholder 3"/>
          <p:cNvSpPr>
            <a:spLocks noGrp="1" noRot="1" noChangeAspect="1"/>
          </p:cNvSpPr>
          <p:nvPr>
            <p:ph type="sldImg" idx="2"/>
          </p:nvPr>
        </p:nvSpPr>
        <p:spPr>
          <a:xfrm>
            <a:off x="1106488" y="696913"/>
            <a:ext cx="4646612" cy="3486150"/>
          </a:xfrm>
          <a:prstGeom prst="rect">
            <a:avLst/>
          </a:prstGeom>
          <a:noFill/>
          <a:ln w="12700">
            <a:solidFill>
              <a:prstClr val="black"/>
            </a:solidFill>
          </a:ln>
        </p:spPr>
        <p:txBody>
          <a:bodyPr vert="horz" lIns="92257" tIns="46130" rIns="92257" bIns="46130" rtlCol="0" anchor="ctr"/>
          <a:lstStyle/>
          <a:p>
            <a:pPr lvl="0"/>
            <a:endParaRPr lang="en-US" noProof="0" dirty="0"/>
          </a:p>
        </p:txBody>
      </p:sp>
      <p:sp>
        <p:nvSpPr>
          <p:cNvPr id="5" name="Notes Placeholder 4"/>
          <p:cNvSpPr>
            <a:spLocks noGrp="1"/>
          </p:cNvSpPr>
          <p:nvPr>
            <p:ph type="body" sz="quarter" idx="3"/>
          </p:nvPr>
        </p:nvSpPr>
        <p:spPr>
          <a:xfrm>
            <a:off x="685800" y="4416433"/>
            <a:ext cx="5486400" cy="4183063"/>
          </a:xfrm>
          <a:prstGeom prst="rect">
            <a:avLst/>
          </a:prstGeom>
        </p:spPr>
        <p:txBody>
          <a:bodyPr vert="horz" lIns="92257" tIns="46130" rIns="92257" bIns="4613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4" y="8829675"/>
            <a:ext cx="2971800" cy="465138"/>
          </a:xfrm>
          <a:prstGeom prst="rect">
            <a:avLst/>
          </a:prstGeom>
        </p:spPr>
        <p:txBody>
          <a:bodyPr vert="horz" lIns="92257" tIns="46130" rIns="92257" bIns="46130" rtlCol="0" anchor="b"/>
          <a:lstStyle>
            <a:lvl1pPr algn="l" fontAlgn="auto">
              <a:spcBef>
                <a:spcPts val="0"/>
              </a:spcBef>
              <a:spcAft>
                <a:spcPts val="0"/>
              </a:spcAft>
              <a:defRPr sz="1100">
                <a:latin typeface="+mn-lt"/>
              </a:defRPr>
            </a:lvl1pPr>
          </a:lstStyle>
          <a:p>
            <a:pPr>
              <a:defRPr/>
            </a:pPr>
            <a:r>
              <a:rPr lang="en-US"/>
              <a:t>Clif Barber, Jane Jensen, Judy Knudsen</a:t>
            </a:r>
          </a:p>
        </p:txBody>
      </p:sp>
      <p:sp>
        <p:nvSpPr>
          <p:cNvPr id="7" name="Slide Number Placeholder 6"/>
          <p:cNvSpPr>
            <a:spLocks noGrp="1"/>
          </p:cNvSpPr>
          <p:nvPr>
            <p:ph type="sldNum" sz="quarter" idx="5"/>
          </p:nvPr>
        </p:nvSpPr>
        <p:spPr>
          <a:xfrm>
            <a:off x="3884616" y="8829675"/>
            <a:ext cx="2971800" cy="465138"/>
          </a:xfrm>
          <a:prstGeom prst="rect">
            <a:avLst/>
          </a:prstGeom>
        </p:spPr>
        <p:txBody>
          <a:bodyPr vert="horz" lIns="92257" tIns="46130" rIns="92257" bIns="46130" rtlCol="0" anchor="b"/>
          <a:lstStyle>
            <a:lvl1pPr algn="r" fontAlgn="auto">
              <a:spcBef>
                <a:spcPts val="0"/>
              </a:spcBef>
              <a:spcAft>
                <a:spcPts val="0"/>
              </a:spcAft>
              <a:defRPr sz="1100">
                <a:latin typeface="+mn-lt"/>
              </a:defRPr>
            </a:lvl1pPr>
          </a:lstStyle>
          <a:p>
            <a:pPr>
              <a:defRPr/>
            </a:pPr>
            <a:r>
              <a:rPr lang="en-US"/>
              <a:t>   </a:t>
            </a:r>
            <a:fld id="{22F8F6F7-1575-4E97-8EC9-2E01D86D99F9}" type="slidenum">
              <a:rPr lang="en-US"/>
              <a:pPr>
                <a:defRPr/>
              </a:pPr>
              <a:t>‹#›</a:t>
            </a:fld>
            <a:endParaRPr lang="en-US"/>
          </a:p>
        </p:txBody>
      </p:sp>
    </p:spTree>
    <p:extLst>
      <p:ext uri="{BB962C8B-B14F-4D97-AF65-F5344CB8AC3E}">
        <p14:creationId xmlns:p14="http://schemas.microsoft.com/office/powerpoint/2010/main" val="1766658641"/>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mn-lt"/>
        <a:ea typeface="+mn-ea"/>
        <a:cs typeface="+mn-cs"/>
      </a:defRPr>
    </a:lvl1pPr>
    <a:lvl2pPr marL="457200" algn="l" rtl="0" eaLnBrk="0" fontAlgn="base" hangingPunct="0">
      <a:spcBef>
        <a:spcPct val="0"/>
      </a:spcBef>
      <a:spcAft>
        <a:spcPct val="0"/>
      </a:spcAft>
      <a:defRPr sz="1200" kern="1200">
        <a:solidFill>
          <a:schemeClr val="tx1"/>
        </a:solidFill>
        <a:latin typeface="+mn-lt"/>
        <a:ea typeface="+mn-ea"/>
        <a:cs typeface="+mn-cs"/>
      </a:defRPr>
    </a:lvl2pPr>
    <a:lvl3pPr marL="914400" algn="l" rtl="0" eaLnBrk="0" fontAlgn="base" hangingPunct="0">
      <a:spcBef>
        <a:spcPct val="0"/>
      </a:spcBef>
      <a:spcAft>
        <a:spcPct val="0"/>
      </a:spcAft>
      <a:defRPr sz="1200" kern="1200">
        <a:solidFill>
          <a:schemeClr val="tx1"/>
        </a:solidFill>
        <a:latin typeface="+mn-lt"/>
        <a:ea typeface="+mn-ea"/>
        <a:cs typeface="+mn-cs"/>
      </a:defRPr>
    </a:lvl3pPr>
    <a:lvl4pPr marL="1371600" algn="l" rtl="0" eaLnBrk="0" fontAlgn="base" hangingPunct="0">
      <a:spcBef>
        <a:spcPct val="0"/>
      </a:spcBef>
      <a:spcAft>
        <a:spcPct val="0"/>
      </a:spcAft>
      <a:defRPr sz="1200" kern="1200">
        <a:solidFill>
          <a:schemeClr val="tx1"/>
        </a:solidFill>
        <a:latin typeface="+mn-lt"/>
        <a:ea typeface="+mn-ea"/>
        <a:cs typeface="+mn-cs"/>
      </a:defRPr>
    </a:lvl4pPr>
    <a:lvl5pPr marL="18288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n4a.org/pdf/MOAFinalReport.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p:txBody>
          <a:bodyPr wrap="square" numCol="1" anchor="t" anchorCtr="0" compatLnSpc="1">
            <a:prstTxWarp prst="textNoShape">
              <a:avLst/>
            </a:prstTxWarp>
          </a:bodyPr>
          <a:lstStyle/>
          <a:p>
            <a:pPr>
              <a:spcBef>
                <a:spcPts val="0"/>
              </a:spcBef>
              <a:defRPr/>
            </a:pPr>
            <a:r>
              <a:rPr lang="en-US" dirty="0" smtClean="0">
                <a:latin typeface="+mj-lt"/>
              </a:rPr>
              <a:t>A key question:</a:t>
            </a:r>
            <a:r>
              <a:rPr lang="en-US" baseline="0" dirty="0" smtClean="0">
                <a:latin typeface="+mj-lt"/>
              </a:rPr>
              <a:t> “How prepared are our communities for what has been referred to in the popular media as the “age wave” ? …referring, of course, to the increasing number of older persons…due largely to the aging of the “baby boom” generation.</a:t>
            </a:r>
          </a:p>
          <a:p>
            <a:pPr>
              <a:spcBef>
                <a:spcPts val="0"/>
              </a:spcBef>
              <a:defRPr/>
            </a:pPr>
            <a:endParaRPr lang="en-US" baseline="0" dirty="0" smtClean="0">
              <a:latin typeface="+mj-lt"/>
            </a:endParaRPr>
          </a:p>
          <a:p>
            <a:pPr>
              <a:spcBef>
                <a:spcPts val="0"/>
              </a:spcBef>
              <a:defRPr/>
            </a:pPr>
            <a:r>
              <a:rPr lang="en-US" baseline="0" dirty="0" smtClean="0">
                <a:latin typeface="+mj-lt"/>
              </a:rPr>
              <a:t>The image in this slide - of  wave “engulfing” our state  - could be viewed in a negative light; meaning that the increasing number of older persons is not a welcome trend.  We do not mean to convey this message! There are many positive community impacts that may result from an increasing number of older persons.  Older persons represent what is often an untapped resource for many communities, particularly in terms of their potential for swelling the ranks of much needed volunteer efforts in schools, hospitals, and community service agencies.   </a:t>
            </a:r>
          </a:p>
          <a:p>
            <a:pPr>
              <a:spcBef>
                <a:spcPts val="0"/>
              </a:spcBef>
              <a:defRPr/>
            </a:pPr>
            <a:endParaRPr lang="en-US" baseline="0" dirty="0" smtClean="0">
              <a:latin typeface="+mj-lt"/>
            </a:endParaRPr>
          </a:p>
          <a:p>
            <a:pPr>
              <a:spcBef>
                <a:spcPts val="0"/>
              </a:spcBef>
              <a:defRPr/>
            </a:pPr>
            <a:r>
              <a:rPr lang="en-US" baseline="0" dirty="0" smtClean="0">
                <a:latin typeface="+mj-lt"/>
              </a:rPr>
              <a:t>The “wave” image in this slide is used primarily to convey the immensity of the demographic change about to occur, and a sense of urgency in preparing for it.</a:t>
            </a:r>
            <a:endParaRPr lang="en-US" dirty="0" smtClean="0"/>
          </a:p>
        </p:txBody>
      </p:sp>
      <p:sp>
        <p:nvSpPr>
          <p:cNvPr id="4" name="Slide Number Placeholder 3"/>
          <p:cNvSpPr>
            <a:spLocks noGrp="1"/>
          </p:cNvSpPr>
          <p:nvPr>
            <p:ph type="sldNum" sz="quarter" idx="5"/>
          </p:nvPr>
        </p:nvSpPr>
        <p:spPr/>
        <p:txBody>
          <a:bodyPr/>
          <a:lstStyle/>
          <a:p>
            <a:pPr>
              <a:defRPr/>
            </a:pPr>
            <a:fld id="{CB4F5AF0-F65B-45A9-8F37-1585A44E1835}" type="slidenum">
              <a:rPr lang="en-US"/>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dirty="0" smtClean="0"/>
              <a:t>One</a:t>
            </a:r>
            <a:r>
              <a:rPr lang="en-US" baseline="0" dirty="0" smtClean="0"/>
              <a:t> of the slides showed earlier was headline news indicating that the population in the United States is aging.  Although it is certainly not one of the oldest countries in the world, the United States is aging.  </a:t>
            </a:r>
            <a:endParaRPr lang="en-US" dirty="0" smtClean="0"/>
          </a:p>
        </p:txBody>
      </p:sp>
      <p:sp>
        <p:nvSpPr>
          <p:cNvPr id="4" name="Slide Number Placeholder 3"/>
          <p:cNvSpPr>
            <a:spLocks noGrp="1"/>
          </p:cNvSpPr>
          <p:nvPr>
            <p:ph type="sldNum" sz="quarter" idx="5"/>
          </p:nvPr>
        </p:nvSpPr>
        <p:spPr/>
        <p:txBody>
          <a:bodyPr/>
          <a:lstStyle/>
          <a:p>
            <a:pPr>
              <a:defRPr/>
            </a:pPr>
            <a:fld id="{359DFEE1-9280-4731-8CDE-2C090CD9CE2B}" type="slidenum">
              <a:rPr lang="en-US"/>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Bef>
                <a:spcPts val="0"/>
              </a:spcBef>
              <a:defRPr/>
            </a:pPr>
            <a:r>
              <a:rPr lang="en-US" dirty="0" smtClean="0"/>
              <a:t>One of the great success stories of public health is the significant increase in life expectancy. This line graph shows the increases in life expectancy at birth from 1900 to 2009.  For women, 30 years have been added to the average length of life (from 51 to 80); for men, the gain has been 28 years (from 48 to 75). </a:t>
            </a:r>
          </a:p>
          <a:p>
            <a:pPr>
              <a:spcBef>
                <a:spcPts val="0"/>
              </a:spcBef>
              <a:defRPr/>
            </a:pPr>
            <a:endParaRPr lang="en-US" dirty="0" smtClean="0"/>
          </a:p>
          <a:p>
            <a:pPr>
              <a:spcBef>
                <a:spcPts val="0"/>
              </a:spcBef>
              <a:defRPr/>
            </a:pPr>
            <a:r>
              <a:rPr lang="en-US" dirty="0" smtClean="0"/>
              <a:t>SOURCE NOTES:</a:t>
            </a:r>
          </a:p>
          <a:p>
            <a:pPr>
              <a:spcBef>
                <a:spcPts val="0"/>
              </a:spcBef>
              <a:defRPr/>
            </a:pPr>
            <a:r>
              <a:rPr lang="en-US" dirty="0" smtClean="0"/>
              <a:t>Centers for Disease Control report (March</a:t>
            </a:r>
            <a:r>
              <a:rPr lang="en-US" baseline="0" dirty="0" smtClean="0"/>
              <a:t> 2011)</a:t>
            </a:r>
            <a:r>
              <a:rPr lang="en-US" dirty="0" smtClean="0"/>
              <a:t>:</a:t>
            </a:r>
            <a:r>
              <a:rPr lang="en-US" baseline="0" dirty="0" smtClean="0"/>
              <a:t> </a:t>
            </a:r>
            <a:r>
              <a:rPr lang="en-US" dirty="0" smtClean="0"/>
              <a:t>http://www.cdc.gov/media/releases/2011/p0316_deathrate.html</a:t>
            </a:r>
          </a:p>
          <a:p>
            <a:pPr>
              <a:spcBef>
                <a:spcPts val="0"/>
              </a:spcBef>
              <a:defRPr/>
            </a:pPr>
            <a:endParaRPr lang="en-US" dirty="0" smtClean="0"/>
          </a:p>
          <a:p>
            <a:pPr>
              <a:spcBef>
                <a:spcPts val="0"/>
              </a:spcBef>
              <a:defRPr/>
            </a:pPr>
            <a:endParaRPr lang="en-US" dirty="0" smtClean="0"/>
          </a:p>
          <a:p>
            <a:pPr>
              <a:spcBef>
                <a:spcPts val="0"/>
              </a:spcBef>
              <a:defRPr/>
            </a:pPr>
            <a:endParaRPr lang="en-US" dirty="0"/>
          </a:p>
        </p:txBody>
      </p:sp>
      <p:sp>
        <p:nvSpPr>
          <p:cNvPr id="4" name="Slide Number Placeholder 3"/>
          <p:cNvSpPr>
            <a:spLocks noGrp="1"/>
          </p:cNvSpPr>
          <p:nvPr>
            <p:ph type="sldNum" sz="quarter" idx="5"/>
          </p:nvPr>
        </p:nvSpPr>
        <p:spPr/>
        <p:txBody>
          <a:bodyPr/>
          <a:lstStyle/>
          <a:p>
            <a:pPr>
              <a:defRPr/>
            </a:pPr>
            <a:fld id="{E798C92B-62B4-4B41-A118-41CE95B936D7}" type="slidenum">
              <a:rPr lang="en-US"/>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not as great as the increase in life expectancy at birth, the additional number of years a person lives once they have their 65</a:t>
            </a:r>
            <a:r>
              <a:rPr lang="en-US" baseline="30000" dirty="0"/>
              <a:t>th</a:t>
            </a:r>
            <a:r>
              <a:rPr lang="en-US" dirty="0"/>
              <a:t> birthday has also increased.  </a:t>
            </a:r>
          </a:p>
          <a:p>
            <a:endParaRPr lang="en-US" dirty="0"/>
          </a:p>
          <a:p>
            <a:r>
              <a:rPr lang="en-US" dirty="0"/>
              <a:t>The data portrayed in this graph show that in 1950 a man who reached 65 could expect to live 13 more years, to age 78. Today a 65-year-old man can expect to live to 82, or 17 more years….4 years longer.</a:t>
            </a:r>
          </a:p>
          <a:p>
            <a:endParaRPr lang="en-US" dirty="0"/>
          </a:p>
          <a:p>
            <a:r>
              <a:rPr lang="en-US" dirty="0"/>
              <a:t>In the year 2050, it is projected that a man reaching the age of 65 will live – on average – another 19 years…to age 84;  a woman will live another 21 years…to age 86.   </a:t>
            </a:r>
          </a:p>
          <a:p>
            <a:endParaRPr lang="en-US" dirty="0"/>
          </a:p>
          <a:p>
            <a:r>
              <a:rPr lang="en-US" dirty="0"/>
              <a:t>Note: Higher life expectancy for women creates what some call the “feminization” of aging. Because women live longer, more than half of the 65+ population is female. By 2050, women will represent 55% of the 65+ population and 61% of the 85+ population (U.S. Census Bureau, 2008). Gender differences in aging affect issues across the board, including labor force participation, living arrangements, financial security and care giving.</a:t>
            </a:r>
          </a:p>
          <a:p>
            <a:endParaRPr lang="en-US" dirty="0"/>
          </a:p>
          <a:p>
            <a:r>
              <a:rPr lang="en-US" dirty="0"/>
              <a:t>SOURCE:  U.S. Social Security Administration, 2005 (Stanford Center on Longevity)</a:t>
            </a:r>
          </a:p>
        </p:txBody>
      </p:sp>
      <p:sp>
        <p:nvSpPr>
          <p:cNvPr id="4" name="Slide Number Placeholder 3"/>
          <p:cNvSpPr>
            <a:spLocks noGrp="1"/>
          </p:cNvSpPr>
          <p:nvPr>
            <p:ph type="sldNum" sz="quarter" idx="10"/>
          </p:nvPr>
        </p:nvSpPr>
        <p:spPr/>
        <p:txBody>
          <a:bodyPr/>
          <a:lstStyle/>
          <a:p>
            <a:pPr>
              <a:defRPr/>
            </a:pPr>
            <a:r>
              <a:rPr lang="en-US" smtClean="0"/>
              <a:t>   </a:t>
            </a:r>
            <a:fld id="{22F8F6F7-1575-4E97-8EC9-2E01D86D99F9}" type="slidenum">
              <a:rPr lang="en-US" smtClean="0"/>
              <a:pPr>
                <a:defRPr/>
              </a:pPr>
              <a:t>12</a:t>
            </a:fld>
            <a:endParaRPr lang="en-US"/>
          </a:p>
        </p:txBody>
      </p:sp>
    </p:spTree>
    <p:extLst>
      <p:ext uri="{BB962C8B-B14F-4D97-AF65-F5344CB8AC3E}">
        <p14:creationId xmlns:p14="http://schemas.microsoft.com/office/powerpoint/2010/main" val="3785419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The increase in life expectancy has resulted in an increase in the number of persons age 65 and older.  In fact, the population age 65+ has been growing steadily since 1950, when there were only 12 million old people. Today there are 40 million people age 65+, but as the boomers turn 65 over the next few decades, this population will more than double, reaching 89 million by 2050.</a:t>
            </a:r>
          </a:p>
          <a:p>
            <a:endParaRPr lang="en-US" dirty="0"/>
          </a:p>
          <a:p>
            <a:r>
              <a:rPr lang="en-US" dirty="0"/>
              <a:t>Several factors contribute to the doubling of the older population:</a:t>
            </a:r>
          </a:p>
          <a:p>
            <a:endParaRPr lang="en-US" dirty="0"/>
          </a:p>
          <a:p>
            <a:r>
              <a:rPr lang="en-US" dirty="0"/>
              <a:t>• The arrival of the baby boom bulge into old age, from 2011 to 2029, will swell the ranks of the 65+ population.</a:t>
            </a:r>
          </a:p>
          <a:p>
            <a:endParaRPr lang="en-US" dirty="0"/>
          </a:p>
          <a:p>
            <a:r>
              <a:rPr lang="en-US" dirty="0"/>
              <a:t>• Increasing life expectancy means that a higher share of people reach the older age brackets.</a:t>
            </a:r>
          </a:p>
          <a:p>
            <a:endParaRPr lang="en-US" dirty="0"/>
          </a:p>
          <a:p>
            <a:r>
              <a:rPr lang="en-US" dirty="0"/>
              <a:t>• Because life expectancy at age 65 continues to increase, those who make it to age 65 live longer, and thus, the population growth is sustained for a longer time.</a:t>
            </a:r>
          </a:p>
          <a:p>
            <a:endParaRPr lang="en-US" dirty="0"/>
          </a:p>
          <a:p>
            <a:r>
              <a:rPr lang="en-US" dirty="0"/>
              <a:t>• The population age 65+ could grow even faster than the Census Bureau forecasts if higher life expectancy gains are achieved through behavioral changes and scientific advances. Based on projections that mortality improvements will accelerate rather than slow, the MacArthur Foundation Research Network on an Aging Society forecasts that the population age 65+ could reach 99 million to 108 million by 2050,</a:t>
            </a:r>
          </a:p>
          <a:p>
            <a:r>
              <a:rPr lang="en-US" dirty="0"/>
              <a:t>or 12% to 22% higher than the 89 million projected by the Census Bureau (</a:t>
            </a:r>
            <a:r>
              <a:rPr lang="en-US" dirty="0" err="1"/>
              <a:t>Olshansky</a:t>
            </a:r>
            <a:r>
              <a:rPr lang="en-US" dirty="0"/>
              <a:t> et al., 2009).</a:t>
            </a:r>
          </a:p>
          <a:p>
            <a:endParaRPr lang="en-US" dirty="0"/>
          </a:p>
          <a:p>
            <a:pPr defTabSz="914316">
              <a:defRPr/>
            </a:pPr>
            <a:r>
              <a:rPr lang="en-US" dirty="0"/>
              <a:t>Source: Stanford Center on Longevity (2010). New Realities of an Older America: Challenges, Changes and Questions. Website: http://longevity.stanford.edu</a:t>
            </a:r>
          </a:p>
          <a:p>
            <a:endParaRPr lang="en-US" dirty="0" smtClean="0"/>
          </a:p>
          <a:p>
            <a:endParaRPr lang="en-US" dirty="0" smtClean="0"/>
          </a:p>
          <a:p>
            <a:r>
              <a:rPr lang="en-US" dirty="0"/>
              <a:t>Not only is the </a:t>
            </a:r>
            <a:r>
              <a:rPr lang="en-US" i="1" dirty="0"/>
              <a:t>number </a:t>
            </a:r>
            <a:r>
              <a:rPr lang="en-US" dirty="0"/>
              <a:t>of older people increasing, but the </a:t>
            </a:r>
            <a:r>
              <a:rPr lang="en-US" i="1" dirty="0"/>
              <a:t>share or percentage </a:t>
            </a:r>
            <a:r>
              <a:rPr lang="en-US" dirty="0"/>
              <a:t>of older people in the population is increasing.</a:t>
            </a:r>
          </a:p>
          <a:p>
            <a:endParaRPr lang="en-US" dirty="0"/>
          </a:p>
          <a:p>
            <a:r>
              <a:rPr lang="en-US" dirty="0"/>
              <a:t>• In 1950, fewer than 1 in 10 people were 65 or older. Today about 13% of the population is 65 or older; by 2050, 1 person in 5 will be 65 or older.</a:t>
            </a:r>
          </a:p>
          <a:p>
            <a:endParaRPr lang="en-US" dirty="0"/>
          </a:p>
          <a:p>
            <a:r>
              <a:rPr lang="en-US" dirty="0"/>
              <a:t>• This increase in the share of the population 65+ occurs because the older population is growing faster than the total population; over the next 40 years, the older population will grow by 120%, compared with 36% for children and 28% for working-age adults.</a:t>
            </a:r>
          </a:p>
          <a:p>
            <a:endParaRPr lang="en-US" dirty="0"/>
          </a:p>
          <a:p>
            <a:r>
              <a:rPr lang="en-US" dirty="0"/>
              <a:t>• After two decades of almost no increase in the proportion of old people, the next 20 years will see a rapid increase from 13% to 20% as the boomers reach 65.</a:t>
            </a:r>
          </a:p>
          <a:p>
            <a:endParaRPr lang="en-US" dirty="0"/>
          </a:p>
          <a:p>
            <a:pPr defTabSz="914316">
              <a:defRPr/>
            </a:pPr>
            <a:r>
              <a:rPr lang="en-US" dirty="0"/>
              <a:t>SOURCE: Stanford Center on Longevity (2010). New Realities of an Older America: Challenges, Changes and Questions. Website: http://longevity.stanford.edu</a:t>
            </a:r>
          </a:p>
          <a:p>
            <a:endParaRPr lang="en-US" dirty="0"/>
          </a:p>
        </p:txBody>
      </p:sp>
      <p:sp>
        <p:nvSpPr>
          <p:cNvPr id="4" name="Slide Number Placeholder 3"/>
          <p:cNvSpPr>
            <a:spLocks noGrp="1"/>
          </p:cNvSpPr>
          <p:nvPr>
            <p:ph type="sldNum" sz="quarter" idx="10"/>
          </p:nvPr>
        </p:nvSpPr>
        <p:spPr/>
        <p:txBody>
          <a:bodyPr/>
          <a:lstStyle/>
          <a:p>
            <a:pPr>
              <a:defRPr/>
            </a:pPr>
            <a:r>
              <a:rPr lang="en-US" smtClean="0"/>
              <a:t>   </a:t>
            </a:r>
            <a:fld id="{22F8F6F7-1575-4E97-8EC9-2E01D86D99F9}" type="slidenum">
              <a:rPr lang="en-US" smtClean="0"/>
              <a:pPr>
                <a:defRPr/>
              </a:pPr>
              <a:t>13</a:t>
            </a:fld>
            <a:endParaRPr lang="en-US"/>
          </a:p>
        </p:txBody>
      </p:sp>
    </p:spTree>
    <p:extLst>
      <p:ext uri="{BB962C8B-B14F-4D97-AF65-F5344CB8AC3E}">
        <p14:creationId xmlns:p14="http://schemas.microsoft.com/office/powerpoint/2010/main" val="639070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Not only is the population</a:t>
            </a:r>
            <a:r>
              <a:rPr lang="en-US" baseline="0" dirty="0" smtClean="0"/>
              <a:t> as a whole getting older, but the old as a group are aging. </a:t>
            </a:r>
            <a:r>
              <a:rPr lang="en-US" dirty="0" smtClean="0"/>
              <a:t>This graph illustrates that an increasing percentage of those age 65 and older are expected to live to age 90.</a:t>
            </a:r>
          </a:p>
          <a:p>
            <a:endParaRPr lang="en-US" dirty="0" smtClean="0"/>
          </a:p>
          <a:p>
            <a:r>
              <a:rPr lang="en-US" dirty="0" smtClean="0"/>
              <a:t>NOTE ON HYPERLINK/SOURCE:</a:t>
            </a:r>
            <a:r>
              <a:rPr lang="en-US" baseline="0" dirty="0" smtClean="0"/>
              <a:t> </a:t>
            </a:r>
            <a:r>
              <a:rPr lang="en-US" dirty="0" smtClean="0"/>
              <a:t>Clicking on the graph image opens a hyperlink to the source of the information (</a:t>
            </a:r>
            <a:r>
              <a:rPr lang="en-US" i="1" dirty="0" smtClean="0"/>
              <a:t>Fact Sheet on Aging America – Experience Corps</a:t>
            </a:r>
            <a:r>
              <a:rPr lang="en-US" dirty="0" smtClean="0"/>
              <a:t>)  used for the graph: </a:t>
            </a:r>
            <a:r>
              <a:rPr lang="en-US" u="sng" dirty="0" smtClean="0"/>
              <a:t>http://www.experiencecorps.org/images/pdf/Fact%20Sheet.pdf</a:t>
            </a:r>
          </a:p>
        </p:txBody>
      </p:sp>
      <p:sp>
        <p:nvSpPr>
          <p:cNvPr id="4" name="Slide Number Placeholder 3"/>
          <p:cNvSpPr>
            <a:spLocks noGrp="1"/>
          </p:cNvSpPr>
          <p:nvPr>
            <p:ph type="sldNum" sz="quarter" idx="5"/>
          </p:nvPr>
        </p:nvSpPr>
        <p:spPr/>
        <p:txBody>
          <a:bodyPr/>
          <a:lstStyle/>
          <a:p>
            <a:pPr>
              <a:defRPr/>
            </a:pPr>
            <a:fld id="{301E3D32-0030-4447-8540-AEAF043DD8A8}" type="slidenum">
              <a:rPr lang="en-US"/>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p:txBody>
          <a:bodyPr wrap="square" numCol="1" anchor="t" anchorCtr="0" compatLnSpc="1">
            <a:prstTxWarp prst="textNoShape">
              <a:avLst/>
            </a:prstTxWarp>
            <a:normAutofit/>
          </a:bodyPr>
          <a:lstStyle/>
          <a:p>
            <a:pPr>
              <a:spcBef>
                <a:spcPts val="0"/>
              </a:spcBef>
              <a:defRPr/>
            </a:pPr>
            <a:r>
              <a:rPr lang="en-US" dirty="0" smtClean="0"/>
              <a:t>The previous slide focused on the percentage of Americans age 65 who are expected to survive to age 90.  This slide highlights the trend that an increasing number are reaching the 100-year mark. Numbers of US Centenarians are expected to rise exponentially between now and 2050. </a:t>
            </a:r>
          </a:p>
          <a:p>
            <a:pPr>
              <a:spcBef>
                <a:spcPts val="0"/>
              </a:spcBef>
              <a:defRPr/>
            </a:pPr>
            <a:endParaRPr lang="en-US" dirty="0" smtClean="0"/>
          </a:p>
          <a:p>
            <a:pPr>
              <a:spcBef>
                <a:spcPts val="0"/>
              </a:spcBef>
              <a:defRPr/>
            </a:pPr>
            <a:r>
              <a:rPr lang="en-US" dirty="0" smtClean="0"/>
              <a:t>The latest Census projection, made in 2003 calls for a US centenarian population of 1.1 million in 2050. That's up from a projection made a few years earlier of 834,000…which</a:t>
            </a:r>
            <a:r>
              <a:rPr lang="en-US" baseline="0" dirty="0" smtClean="0"/>
              <a:t> is depicted in the graph in this slide</a:t>
            </a:r>
            <a:r>
              <a:rPr lang="en-US" dirty="0" smtClean="0"/>
              <a:t>. </a:t>
            </a:r>
          </a:p>
          <a:p>
            <a:pPr>
              <a:spcBef>
                <a:spcPts val="0"/>
              </a:spcBef>
              <a:defRPr/>
            </a:pPr>
            <a:endParaRPr lang="en-US" dirty="0" smtClean="0"/>
          </a:p>
          <a:p>
            <a:pPr>
              <a:spcBef>
                <a:spcPts val="0"/>
              </a:spcBef>
              <a:defRPr/>
            </a:pPr>
            <a:r>
              <a:rPr lang="en-US" dirty="0" smtClean="0"/>
              <a:t>SOURCE:</a:t>
            </a:r>
          </a:p>
          <a:p>
            <a:pPr>
              <a:spcBef>
                <a:spcPts val="0"/>
              </a:spcBef>
              <a:defRPr/>
            </a:pPr>
            <a:endParaRPr lang="en-US" dirty="0" smtClean="0"/>
          </a:p>
          <a:p>
            <a:pPr>
              <a:spcBef>
                <a:spcPts val="0"/>
              </a:spcBef>
              <a:defRPr/>
            </a:pPr>
            <a:r>
              <a:rPr lang="en-US" dirty="0" smtClean="0"/>
              <a:t>There is also a new 2010 report on centenarians in the United States (</a:t>
            </a:r>
            <a:r>
              <a:rPr lang="en-US" i="1" dirty="0" smtClean="0"/>
              <a:t>NUMBER OF CENTENARIANS IN THE UNITED STATES</a:t>
            </a:r>
          </a:p>
          <a:p>
            <a:pPr>
              <a:spcBef>
                <a:spcPts val="0"/>
              </a:spcBef>
              <a:defRPr/>
            </a:pPr>
            <a:r>
              <a:rPr lang="en-US" i="1" dirty="0" smtClean="0"/>
              <a:t>01/01/1990, 01/01/2000, AND 01/01/2010 BASED ON IMPROVED MEDICARE DATA, </a:t>
            </a:r>
            <a:r>
              <a:rPr lang="en-US" dirty="0" smtClean="0"/>
              <a:t>by Bert </a:t>
            </a:r>
            <a:r>
              <a:rPr lang="en-US" dirty="0" err="1" smtClean="0"/>
              <a:t>Kestenbaum</a:t>
            </a:r>
            <a:r>
              <a:rPr lang="en-US" dirty="0" smtClean="0"/>
              <a:t> and </a:t>
            </a:r>
            <a:r>
              <a:rPr lang="en-US" dirty="0" err="1" smtClean="0"/>
              <a:t>B.Reneé</a:t>
            </a:r>
            <a:r>
              <a:rPr lang="en-US" dirty="0" smtClean="0"/>
              <a:t> Ferguson</a:t>
            </a:r>
          </a:p>
          <a:p>
            <a:pPr>
              <a:spcBef>
                <a:spcPts val="0"/>
              </a:spcBef>
              <a:defRPr/>
            </a:pPr>
            <a:r>
              <a:rPr lang="en-US" dirty="0" smtClean="0"/>
              <a:t>Social Security Administration.) Here is the link: </a:t>
            </a:r>
            <a:r>
              <a:rPr lang="en-US" u="sng" dirty="0" smtClean="0"/>
              <a:t>http://paa2005.princeton.edu/download.aspx?submissionId=50718</a:t>
            </a:r>
          </a:p>
        </p:txBody>
      </p:sp>
      <p:sp>
        <p:nvSpPr>
          <p:cNvPr id="4" name="Slide Number Placeholder 3"/>
          <p:cNvSpPr>
            <a:spLocks noGrp="1"/>
          </p:cNvSpPr>
          <p:nvPr>
            <p:ph type="sldNum" sz="quarter" idx="5"/>
          </p:nvPr>
        </p:nvSpPr>
        <p:spPr/>
        <p:txBody>
          <a:bodyPr/>
          <a:lstStyle/>
          <a:p>
            <a:pPr>
              <a:defRPr/>
            </a:pPr>
            <a:fld id="{0EDA7FF5-85F5-411D-BD39-F8E94544AE89}" type="slidenum">
              <a:rPr lang="en-US"/>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r>
              <a:rPr lang="en-US" dirty="0" smtClean="0"/>
              <a:t>SUGGESTION FOR AUDIENCE PARTICIPATION:</a:t>
            </a:r>
            <a:r>
              <a:rPr lang="en-US" baseline="0" dirty="0" smtClean="0"/>
              <a:t> </a:t>
            </a:r>
            <a:r>
              <a:rPr lang="en-US" dirty="0" smtClean="0"/>
              <a:t>Ask participants to indicate (either by standing up or raising their hands) how many were born between 1946 and 1964….members of the Baby Boom generation.</a:t>
            </a:r>
          </a:p>
          <a:p>
            <a:pPr eaLnBrk="1" hangingPunct="1"/>
            <a:endParaRPr lang="en-US" dirty="0" smtClean="0"/>
          </a:p>
          <a:p>
            <a:pPr eaLnBrk="1" hangingPunct="1"/>
            <a:endParaRPr lang="en-US" dirty="0" smtClean="0"/>
          </a:p>
          <a:p>
            <a:pPr eaLnBrk="1" hangingPunct="1"/>
            <a:r>
              <a:rPr lang="en-US" dirty="0" smtClean="0"/>
              <a:t>Approximately 10,000 people turn 65 every day, a trend that</a:t>
            </a:r>
            <a:r>
              <a:rPr lang="en-US" baseline="0" dirty="0" smtClean="0"/>
              <a:t> started in January 2011 when the first wave of Baby Boomers turned 65.  </a:t>
            </a:r>
            <a:r>
              <a:rPr lang="en-US" b="1" baseline="0" dirty="0" smtClean="0"/>
              <a:t>This w</a:t>
            </a:r>
            <a:r>
              <a:rPr lang="en-US" b="1" dirty="0" smtClean="0"/>
              <a:t>ill continue for 20 years!   </a:t>
            </a:r>
            <a:r>
              <a:rPr lang="en-US" dirty="0" smtClean="0"/>
              <a:t>(HYPERLINK NOTE: clicking on the underlined link will take you to the source document for this information: “Preparing for the Silver Tsunami”, by the Alliance for Aging Research:</a:t>
            </a:r>
            <a:r>
              <a:rPr lang="en-US" u="sng" dirty="0" smtClean="0"/>
              <a:t> http://72.32.160.218/content/article/detail/826  </a:t>
            </a:r>
            <a:r>
              <a:rPr lang="en-US" dirty="0" smtClean="0"/>
              <a:t>). </a:t>
            </a:r>
          </a:p>
          <a:p>
            <a:pPr eaLnBrk="1" hangingPunct="1"/>
            <a:endParaRPr lang="en-US" dirty="0" smtClean="0"/>
          </a:p>
          <a:p>
            <a:pPr eaLnBrk="1" hangingPunct="1"/>
            <a:r>
              <a:rPr lang="en-US" dirty="0" smtClean="0"/>
              <a:t>Also</a:t>
            </a:r>
            <a:r>
              <a:rPr lang="en-US" baseline="0" dirty="0" smtClean="0"/>
              <a:t> see </a:t>
            </a:r>
            <a:r>
              <a:rPr lang="en-US" baseline="0" dirty="0" err="1" smtClean="0"/>
              <a:t>quoate</a:t>
            </a:r>
            <a:r>
              <a:rPr lang="en-US" baseline="0" dirty="0" smtClean="0"/>
              <a:t> by Sen. Rob Portman: </a:t>
            </a:r>
            <a:r>
              <a:rPr lang="en-US" dirty="0" smtClean="0"/>
              <a:t>“Each day,10,000 baby boomers retire and begin receiving Medicare and Social Security benefits.”</a:t>
            </a:r>
            <a:r>
              <a:rPr lang="en-US" baseline="0" dirty="0" smtClean="0"/>
              <a:t> </a:t>
            </a:r>
            <a:r>
              <a:rPr lang="en-US" dirty="0" smtClean="0"/>
              <a:t>–Sen. Rob Portman (R-Ohio), writing in The Wall Street Journal, July 22, 2014.</a:t>
            </a:r>
          </a:p>
          <a:p>
            <a:pPr eaLnBrk="1" hangingPunct="1"/>
            <a:endParaRPr lang="en-US" dirty="0" smtClean="0"/>
          </a:p>
          <a:p>
            <a:pPr eaLnBrk="1" hangingPunct="1"/>
            <a:r>
              <a:rPr lang="en-US" dirty="0" smtClean="0"/>
              <a:t>Commentary: There were 76 million people born between the years 1946 and 1964, the traditional window for the baby boom generation. That means that they will retire over a 19-year period. Simple math shows that 76 divided by 19 is 4 million, or almost 11,000 people a day. While a certain percentage will die before they reach retirement age, analysts say that  immigrants will actually boost the number of potential baby-boomer retirees to nearly 80 million —and not everyone retires exactly at 65 or 66. Some baby boomers likely retired at 62. So let’s say it’s 80 million over 20 years—which still yields 4 million a year. Thus, as a simple round figure, 10,000 a day is pretty close. In fact, that a number used by the Social Security Administration in a 2012 report, which Portman spokeswoman Caitlin Conant said was a source used by the senator. She also cited a Pew Research Center report that used this </a:t>
            </a:r>
            <a:r>
              <a:rPr lang="en-US" smtClean="0"/>
              <a:t>figure.Indeed</a:t>
            </a:r>
            <a:r>
              <a:rPr lang="en-US" dirty="0" smtClean="0"/>
              <a:t>, in a 2013 report, the Social Security Administration said that the wave of baby boom retirements was a significant problem for the agency itself: “By 2015, almost 33 percent of our workforce, including 48 percent of our supervisors, will be eligible to retire. In FY [fiscal year] 2011, we lost over 4,000 employees due to retirement and other reasons. We expect this trend to continue. During this same timeframe, the baby boomer retirement wave continues to have a significant effect on our workloads.”</a:t>
            </a:r>
          </a:p>
          <a:p>
            <a:pPr eaLnBrk="1" hangingPunct="1"/>
            <a:endParaRPr lang="en-US" b="1" dirty="0" smtClean="0"/>
          </a:p>
          <a:p>
            <a:pPr eaLnBrk="1" hangingPunct="1"/>
            <a:endParaRPr lang="en-US" b="1" dirty="0" smtClean="0"/>
          </a:p>
          <a:p>
            <a:pPr eaLnBrk="1" hangingPunct="1"/>
            <a:r>
              <a:rPr lang="en-US" dirty="0" smtClean="0"/>
              <a:t>By 2030, almost one out of every five Americans—some 72 million people—will be 65 years or older.  By 2050, the 65+ population is projected to be between 80 and 90 million, with those 85 and older close to 21 million.</a:t>
            </a:r>
          </a:p>
          <a:p>
            <a:endParaRPr lang="en-US" dirty="0" smtClean="0"/>
          </a:p>
          <a:p>
            <a:r>
              <a:rPr lang="en-US" dirty="0" smtClean="0"/>
              <a:t>SOURCE NOTE:</a:t>
            </a:r>
          </a:p>
          <a:p>
            <a:endParaRPr lang="en-US" dirty="0" smtClean="0"/>
          </a:p>
          <a:p>
            <a:r>
              <a:rPr lang="en-US" dirty="0" smtClean="0"/>
              <a:t>Source: Alliance for Aging Research, 2021 K Street, NW Suite 305, Washington, DC 20006; </a:t>
            </a:r>
            <a:br>
              <a:rPr lang="en-US" dirty="0" smtClean="0"/>
            </a:br>
            <a:r>
              <a:rPr lang="en-US" dirty="0" err="1" smtClean="0"/>
              <a:t>tel</a:t>
            </a:r>
            <a:r>
              <a:rPr lang="en-US" dirty="0" smtClean="0"/>
              <a:t> 202/293-2856   fax 202/785-8574 ; Website link: </a:t>
            </a:r>
            <a:r>
              <a:rPr lang="en-US" u="sng" dirty="0" smtClean="0"/>
              <a:t>http://72.32.160.218/content/article/detail/826 </a:t>
            </a:r>
          </a:p>
        </p:txBody>
      </p:sp>
      <p:sp>
        <p:nvSpPr>
          <p:cNvPr id="4" name="Slide Number Placeholder 3"/>
          <p:cNvSpPr>
            <a:spLocks noGrp="1"/>
          </p:cNvSpPr>
          <p:nvPr>
            <p:ph type="sldNum" sz="quarter" idx="5"/>
          </p:nvPr>
        </p:nvSpPr>
        <p:spPr/>
        <p:txBody>
          <a:bodyPr/>
          <a:lstStyle/>
          <a:p>
            <a:pPr>
              <a:defRPr/>
            </a:pPr>
            <a:fld id="{FB464C72-02A4-4B24-89A8-1E4B1B1D024C}" type="slidenum">
              <a:rPr lang="en-US"/>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What is happening</a:t>
            </a:r>
            <a:r>
              <a:rPr lang="en-US" baseline="0" dirty="0" smtClean="0"/>
              <a:t> globally and nationally is also occurring in Wisconsin.  </a:t>
            </a:r>
            <a:r>
              <a:rPr lang="en-US" dirty="0" smtClean="0"/>
              <a:t>A </a:t>
            </a:r>
            <a:r>
              <a:rPr lang="en-US" dirty="0" err="1" smtClean="0"/>
              <a:t>DoA</a:t>
            </a:r>
            <a:r>
              <a:rPr lang="en-US" dirty="0" smtClean="0"/>
              <a:t> report published in July 2012 highlights populati</a:t>
            </a:r>
            <a:r>
              <a:rPr lang="en-US" baseline="0" dirty="0" smtClean="0"/>
              <a:t>on aging in our state.  We’ll highlight a few items mentioned in this report.</a:t>
            </a:r>
          </a:p>
          <a:p>
            <a:endParaRPr lang="en-US" baseline="0" dirty="0" smtClean="0"/>
          </a:p>
          <a:p>
            <a:pPr defTabSz="914316">
              <a:defRPr/>
            </a:pPr>
            <a:r>
              <a:rPr lang="en-US" dirty="0"/>
              <a:t>Source: </a:t>
            </a:r>
            <a:r>
              <a:rPr lang="en-US" baseline="0" dirty="0" smtClean="0"/>
              <a:t>Eagan-Robertson, D. (2013, December). </a:t>
            </a:r>
            <a:r>
              <a:rPr lang="en-US" i="1" baseline="0" dirty="0" smtClean="0"/>
              <a:t>Wisconsin’s Future Population, Projections for the State, Its Counties and Municipalities, 2010-2040</a:t>
            </a:r>
            <a:r>
              <a:rPr lang="en-US" baseline="0" dirty="0" smtClean="0"/>
              <a:t>. http://www.doa.state.wi.us/documents/DIR/Demographic%20Services%20Center/Projections/FinalProjs2040_Publication.pdf</a:t>
            </a:r>
          </a:p>
          <a:p>
            <a:pPr defTabSz="914316">
              <a:defRPr/>
            </a:pPr>
            <a:endParaRPr lang="en-US" dirty="0" smtClean="0"/>
          </a:p>
        </p:txBody>
      </p:sp>
      <p:sp>
        <p:nvSpPr>
          <p:cNvPr id="4" name="Slide Number Placeholder 3"/>
          <p:cNvSpPr>
            <a:spLocks noGrp="1"/>
          </p:cNvSpPr>
          <p:nvPr>
            <p:ph type="sldNum" sz="quarter" idx="5"/>
          </p:nvPr>
        </p:nvSpPr>
        <p:spPr/>
        <p:txBody>
          <a:bodyPr/>
          <a:lstStyle/>
          <a:p>
            <a:pPr>
              <a:defRPr/>
            </a:pPr>
            <a:fld id="{A3702D71-99D2-40FA-A3D7-5BB21B516A60}" type="slidenum">
              <a:rPr lang="en-US"/>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has been the case nationally, residents of Wisconsin are living longer.  As can be seen in this line graph, fife expectancies at birth are currently 81 for women and 77 for men.  By 2040, these figures will be 86 and 82 respectively. Note: Solid lines are for Wisconsin…dashed lines are for the United States as a whole.</a:t>
            </a:r>
          </a:p>
          <a:p>
            <a:endParaRPr lang="en-US" baseline="0" dirty="0" smtClean="0"/>
          </a:p>
          <a:p>
            <a:r>
              <a:rPr lang="en-US" baseline="0" dirty="0" smtClean="0"/>
              <a:t>Source: </a:t>
            </a:r>
            <a:r>
              <a:rPr lang="en-US" i="1" baseline="0" dirty="0" smtClean="0"/>
              <a:t>Wisconsin's Future Population: Projections for the State, Its Counties and Municipalities, 2010-2040</a:t>
            </a:r>
            <a:r>
              <a:rPr lang="en-US" baseline="0" dirty="0" smtClean="0"/>
              <a:t>. Compiled by David Egan-Robertson, UW-Madison Applied Population Laboratory. Prepared for the Wisconsin Department of Administration, Demographic Services Center, December 2013.</a:t>
            </a:r>
          </a:p>
          <a:p>
            <a:endParaRPr lang="en-US" baseline="0" dirty="0" smtClean="0"/>
          </a:p>
          <a:p>
            <a:r>
              <a:rPr lang="en-US" baseline="0" dirty="0" smtClean="0"/>
              <a:t>http://www.doa.state.wi.us/Divisions/Intergovernmental-Relations/Demographic-Services-Center/Wisconsin-Population-Projections/;</a:t>
            </a:r>
            <a:endParaRPr lang="en-US" dirty="0"/>
          </a:p>
        </p:txBody>
      </p:sp>
      <p:sp>
        <p:nvSpPr>
          <p:cNvPr id="4" name="Slide Number Placeholder 3"/>
          <p:cNvSpPr>
            <a:spLocks noGrp="1"/>
          </p:cNvSpPr>
          <p:nvPr>
            <p:ph type="sldNum" sz="quarter" idx="10"/>
          </p:nvPr>
        </p:nvSpPr>
        <p:spPr/>
        <p:txBody>
          <a:bodyPr/>
          <a:lstStyle/>
          <a:p>
            <a:pPr>
              <a:defRPr/>
            </a:pPr>
            <a:r>
              <a:rPr lang="en-US" smtClean="0"/>
              <a:t>   </a:t>
            </a:r>
            <a:fld id="{22F8F6F7-1575-4E97-8EC9-2E01D86D99F9}" type="slidenum">
              <a:rPr lang="en-US" smtClean="0"/>
              <a:pPr>
                <a:defRPr/>
              </a:pPr>
              <a:t>18</a:t>
            </a:fld>
            <a:endParaRPr lang="en-US"/>
          </a:p>
        </p:txBody>
      </p:sp>
    </p:spTree>
    <p:extLst>
      <p:ext uri="{BB962C8B-B14F-4D97-AF65-F5344CB8AC3E}">
        <p14:creationId xmlns:p14="http://schemas.microsoft.com/office/powerpoint/2010/main" val="3671004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 elderly population—age 65 and over—will increase rapidly in every five-year interval, from 777,000 in 2010 to almost 1.5 million in 2035…nearly doubling!</a:t>
            </a:r>
          </a:p>
          <a:p>
            <a:endParaRPr lang="en-US" dirty="0" smtClean="0"/>
          </a:p>
          <a:p>
            <a:r>
              <a:rPr lang="en-US" dirty="0" smtClean="0"/>
              <a:t>Source: Wisconsin Plan for Older Persons 2010-2012 (</a:t>
            </a:r>
            <a:r>
              <a:rPr lang="en-US" u="sng" dirty="0" smtClean="0"/>
              <a:t>http://dhs.wi.gov/aging/Publications/Final%20State%20Plan%2007-24-09.pdf </a:t>
            </a:r>
            <a:r>
              <a:rPr lang="en-US" dirty="0" smtClean="0"/>
              <a:t>)</a:t>
            </a:r>
          </a:p>
        </p:txBody>
      </p:sp>
      <p:sp>
        <p:nvSpPr>
          <p:cNvPr id="4" name="Slide Number Placeholder 3"/>
          <p:cNvSpPr>
            <a:spLocks noGrp="1"/>
          </p:cNvSpPr>
          <p:nvPr>
            <p:ph type="sldNum" sz="quarter" idx="5"/>
          </p:nvPr>
        </p:nvSpPr>
        <p:spPr/>
        <p:txBody>
          <a:bodyPr/>
          <a:lstStyle/>
          <a:p>
            <a:pPr>
              <a:defRPr/>
            </a:pPr>
            <a:fld id="{052658FF-D496-49B5-9508-64BAFB6CC10C}" type="slidenum">
              <a:rPr lang="en-US"/>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14316">
              <a:spcBef>
                <a:spcPts val="0"/>
              </a:spcBef>
              <a:defRPr/>
            </a:pPr>
            <a:r>
              <a:rPr lang="en-US" dirty="0" smtClean="0"/>
              <a:t>Contrary </a:t>
            </a:r>
            <a:r>
              <a:rPr lang="en-US" dirty="0"/>
              <a:t>to popular belief and </a:t>
            </a:r>
            <a:r>
              <a:rPr lang="en-US" dirty="0" smtClean="0"/>
              <a:t>stereotype, </a:t>
            </a:r>
            <a:r>
              <a:rPr lang="en-US" dirty="0"/>
              <a:t>only a minority of older adults actually move to warmer climates upon retirement.  Most remain in their own homes and communities as they age.   In fact, the majority of people retire where they </a:t>
            </a:r>
            <a:r>
              <a:rPr lang="en-US" dirty="0" smtClean="0"/>
              <a:t>spend </a:t>
            </a:r>
            <a:r>
              <a:rPr lang="en-US" dirty="0"/>
              <a:t>the final years of their career. </a:t>
            </a:r>
            <a:endParaRPr lang="en-US" dirty="0" smtClean="0"/>
          </a:p>
          <a:p>
            <a:pPr defTabSz="914316">
              <a:spcBef>
                <a:spcPts val="0"/>
              </a:spcBef>
              <a:defRPr/>
            </a:pPr>
            <a:endParaRPr lang="en-US" dirty="0" smtClean="0"/>
          </a:p>
          <a:p>
            <a:pPr defTabSz="914316">
              <a:spcBef>
                <a:spcPts val="0"/>
              </a:spcBef>
              <a:defRPr/>
            </a:pPr>
            <a:r>
              <a:rPr lang="en-US" dirty="0" smtClean="0"/>
              <a:t>Between 2011 and 2012,</a:t>
            </a:r>
            <a:r>
              <a:rPr lang="en-US" baseline="0" dirty="0" smtClean="0"/>
              <a:t> for example,</a:t>
            </a:r>
            <a:r>
              <a:rPr lang="en-US" dirty="0" smtClean="0"/>
              <a:t> only about </a:t>
            </a:r>
            <a:r>
              <a:rPr lang="en-US" dirty="0"/>
              <a:t>3 percent of people age 65 and older </a:t>
            </a:r>
            <a:r>
              <a:rPr lang="en-US" dirty="0" smtClean="0"/>
              <a:t>moved;</a:t>
            </a:r>
            <a:r>
              <a:rPr lang="en-US" baseline="0" dirty="0" smtClean="0"/>
              <a:t> </a:t>
            </a:r>
            <a:r>
              <a:rPr lang="en-US" dirty="0" smtClean="0"/>
              <a:t>compared </a:t>
            </a:r>
            <a:r>
              <a:rPr lang="en-US" dirty="0"/>
              <a:t>to 14 percent of people under 65. </a:t>
            </a:r>
            <a:r>
              <a:rPr lang="en-US" dirty="0" smtClean="0"/>
              <a:t>A</a:t>
            </a:r>
            <a:r>
              <a:rPr lang="en-US" baseline="0" dirty="0" smtClean="0"/>
              <a:t>nd most of those age 65 and older who did move</a:t>
            </a:r>
            <a:r>
              <a:rPr lang="en-US" dirty="0" smtClean="0"/>
              <a:t> </a:t>
            </a:r>
            <a:r>
              <a:rPr lang="en-US" dirty="0"/>
              <a:t>stayed in the same state (83 percent) and the same county (61 percent). </a:t>
            </a:r>
            <a:r>
              <a:rPr lang="en-US" dirty="0" smtClean="0"/>
              <a:t>During</a:t>
            </a:r>
            <a:r>
              <a:rPr lang="en-US" baseline="0" dirty="0" smtClean="0"/>
              <a:t> this period of time, o</a:t>
            </a:r>
            <a:r>
              <a:rPr lang="en-US" dirty="0" smtClean="0"/>
              <a:t>nly </a:t>
            </a:r>
            <a:r>
              <a:rPr lang="en-US" dirty="0"/>
              <a:t>16 percent of people who moved after age 65 relocated out of state or abroad.</a:t>
            </a:r>
          </a:p>
          <a:p>
            <a:pPr defTabSz="914316">
              <a:spcBef>
                <a:spcPts val="0"/>
              </a:spcBef>
              <a:defRPr/>
            </a:pPr>
            <a:endParaRPr lang="en-US" dirty="0"/>
          </a:p>
          <a:p>
            <a:pPr defTabSz="914316">
              <a:spcBef>
                <a:spcPts val="0"/>
              </a:spcBef>
              <a:defRPr/>
            </a:pPr>
            <a:r>
              <a:rPr lang="en-US" dirty="0"/>
              <a:t>With this in mind, every community  - rural or urban - will have to adapt to an increasingly older population. </a:t>
            </a:r>
          </a:p>
          <a:p>
            <a:pPr>
              <a:spcBef>
                <a:spcPts val="0"/>
              </a:spcBef>
              <a:defRPr/>
            </a:pPr>
            <a:endParaRPr lang="en-US" dirty="0"/>
          </a:p>
          <a:p>
            <a:pPr defTabSz="914316">
              <a:spcBef>
                <a:spcPts val="0"/>
              </a:spcBef>
              <a:defRPr/>
            </a:pPr>
            <a:r>
              <a:rPr lang="en-US" dirty="0"/>
              <a:t>SOURCES: </a:t>
            </a:r>
          </a:p>
          <a:p>
            <a:pPr defTabSz="914316">
              <a:spcBef>
                <a:spcPts val="0"/>
              </a:spcBef>
              <a:defRPr/>
            </a:pPr>
            <a:endParaRPr lang="en-US" dirty="0"/>
          </a:p>
          <a:p>
            <a:pPr defTabSz="914316">
              <a:spcBef>
                <a:spcPts val="0"/>
              </a:spcBef>
              <a:defRPr/>
            </a:pPr>
            <a:r>
              <a:rPr lang="en-US" dirty="0"/>
              <a:t>UW Extension Applied Population Lab:  Net Migration Patterns for US Counties:  </a:t>
            </a:r>
            <a:r>
              <a:rPr lang="en-US" u="sng" dirty="0"/>
              <a:t>http://www.netmigration.wisc.edu/</a:t>
            </a:r>
          </a:p>
          <a:p>
            <a:pPr defTabSz="914316">
              <a:spcBef>
                <a:spcPts val="0"/>
              </a:spcBef>
              <a:defRPr/>
            </a:pPr>
            <a:endParaRPr lang="en-US" dirty="0"/>
          </a:p>
          <a:p>
            <a:pPr defTabSz="914316">
              <a:spcBef>
                <a:spcPts val="0"/>
              </a:spcBef>
              <a:defRPr/>
            </a:pPr>
            <a:r>
              <a:rPr lang="en-US" i="1" dirty="0"/>
              <a:t>Internal Migration of the Older Population: 1995-2000 </a:t>
            </a:r>
            <a:r>
              <a:rPr lang="en-US" dirty="0"/>
              <a:t> (issued August 2003), by Wan He and Jason </a:t>
            </a:r>
            <a:r>
              <a:rPr lang="en-US" dirty="0" err="1"/>
              <a:t>Schachter</a:t>
            </a:r>
            <a:r>
              <a:rPr lang="en-US" dirty="0"/>
              <a:t>, US Census Bureau.</a:t>
            </a:r>
            <a:endParaRPr lang="en-US" i="1" dirty="0"/>
          </a:p>
          <a:p>
            <a:pPr defTabSz="914316">
              <a:spcBef>
                <a:spcPts val="0"/>
              </a:spcBef>
              <a:defRPr/>
            </a:pPr>
            <a:endParaRPr lang="en-US" dirty="0"/>
          </a:p>
          <a:p>
            <a:pPr defTabSz="914316">
              <a:spcBef>
                <a:spcPts val="0"/>
              </a:spcBef>
              <a:defRPr/>
            </a:pPr>
            <a:r>
              <a:rPr lang="en-US" dirty="0"/>
              <a:t>National Association of Area Agencies on Aging and Partners for Livable Communities (2006). </a:t>
            </a:r>
            <a:r>
              <a:rPr lang="en-US" i="1" dirty="0"/>
              <a:t>The Maturing of America - Getting Communities on Track for an Aging Population. </a:t>
            </a:r>
            <a:r>
              <a:rPr lang="en-US" u="sng" dirty="0">
                <a:hlinkClick r:id="rId3"/>
              </a:rPr>
              <a:t>http://www.n4a.org/pdf/MOAFinalReport.pdf</a:t>
            </a:r>
            <a:endParaRPr lang="en-US" dirty="0"/>
          </a:p>
          <a:p>
            <a:endParaRPr lang="en-US" dirty="0"/>
          </a:p>
        </p:txBody>
      </p:sp>
      <p:sp>
        <p:nvSpPr>
          <p:cNvPr id="4" name="Slide Number Placeholder 3"/>
          <p:cNvSpPr>
            <a:spLocks noGrp="1"/>
          </p:cNvSpPr>
          <p:nvPr>
            <p:ph type="sldNum" sz="quarter" idx="10"/>
          </p:nvPr>
        </p:nvSpPr>
        <p:spPr/>
        <p:txBody>
          <a:bodyPr/>
          <a:lstStyle/>
          <a:p>
            <a:pPr>
              <a:defRPr/>
            </a:pPr>
            <a:r>
              <a:rPr lang="en-US" smtClean="0"/>
              <a:t>   </a:t>
            </a:r>
            <a:fld id="{22F8F6F7-1575-4E97-8EC9-2E01D86D99F9}" type="slidenum">
              <a:rPr lang="en-US" smtClean="0"/>
              <a:pPr>
                <a:defRPr/>
              </a:pPr>
              <a:t>2</a:t>
            </a:fld>
            <a:endParaRPr lang="en-US"/>
          </a:p>
        </p:txBody>
      </p:sp>
    </p:spTree>
    <p:extLst>
      <p:ext uri="{BB962C8B-B14F-4D97-AF65-F5344CB8AC3E}">
        <p14:creationId xmlns:p14="http://schemas.microsoft.com/office/powerpoint/2010/main" val="86040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Consolidating the age groups into three broad categories—under 18, 18 through 64, 65 and older—allows a comparison of the proportion of the population that each group formed at 2010 and is projected to form at 2040. The share of the population ages 0-17 will remain fairly similar, declining only a few percentage points and, numerically, growing only slightly from 1.339 million to 1.367 million. The share of 18-64 year olds is projected to drop more than seven percentage points and, numerically, barely growing from 3.570 million to 3.585 million. </a:t>
            </a:r>
            <a:r>
              <a:rPr lang="en-US" u="sng" dirty="0"/>
              <a:t>Finally, the share of the population age 65 and over will gain more than ten percentage points and, numerically, increase from 770,000 to 1.544 million.  What may be </a:t>
            </a:r>
            <a:r>
              <a:rPr lang="en-US" u="sng" dirty="0" err="1"/>
              <a:t>suprising</a:t>
            </a:r>
            <a:r>
              <a:rPr lang="en-US" u="sng" dirty="0"/>
              <a:t> to some people is that the number of elderly Wisconsin residents is forecast to exceed the number of children at some point during the latter half of the 2020s. </a:t>
            </a:r>
          </a:p>
          <a:p>
            <a:endParaRPr lang="en-US" dirty="0"/>
          </a:p>
          <a:p>
            <a:pPr defTabSz="914316">
              <a:defRPr/>
            </a:pPr>
            <a:r>
              <a:rPr lang="en-US" dirty="0" smtClean="0"/>
              <a:t>Source: Wisconsin's Future Population: Projections for the State, Its Counties and Municipalities, 2010-2040. Compiled by David Egan-Robertson, UW-Madison Applied Population Laboratory. Prepared for the Wisconsin Department of Administration, Demographic Services Center, December 2013.</a:t>
            </a:r>
          </a:p>
          <a:p>
            <a:pPr defTabSz="914316">
              <a:defRPr/>
            </a:pPr>
            <a:endParaRPr lang="en-US" dirty="0" smtClean="0"/>
          </a:p>
          <a:p>
            <a:pPr defTabSz="914316">
              <a:defRPr/>
            </a:pPr>
            <a:r>
              <a:rPr lang="en-US" dirty="0" smtClean="0"/>
              <a:t>http://www.doa.state.wi.us/Divisions/Intergovernmental-Relations/Demographic-Services-Center/Wisconsin-Population-Projections/;</a:t>
            </a:r>
            <a:endParaRPr lang="en-US" dirty="0"/>
          </a:p>
        </p:txBody>
      </p:sp>
      <p:sp>
        <p:nvSpPr>
          <p:cNvPr id="4" name="Slide Number Placeholder 3"/>
          <p:cNvSpPr>
            <a:spLocks noGrp="1"/>
          </p:cNvSpPr>
          <p:nvPr>
            <p:ph type="sldNum" sz="quarter" idx="10"/>
          </p:nvPr>
        </p:nvSpPr>
        <p:spPr/>
        <p:txBody>
          <a:bodyPr/>
          <a:lstStyle/>
          <a:p>
            <a:pPr>
              <a:defRPr/>
            </a:pPr>
            <a:r>
              <a:rPr lang="en-US" smtClean="0"/>
              <a:t>   </a:t>
            </a:r>
            <a:fld id="{22F8F6F7-1575-4E97-8EC9-2E01D86D99F9}" type="slidenum">
              <a:rPr lang="en-US" smtClean="0"/>
              <a:pPr>
                <a:defRPr/>
              </a:pPr>
              <a:t>20</a:t>
            </a:fld>
            <a:endParaRPr lang="en-US"/>
          </a:p>
        </p:txBody>
      </p:sp>
    </p:spTree>
    <p:extLst>
      <p:ext uri="{BB962C8B-B14F-4D97-AF65-F5344CB8AC3E}">
        <p14:creationId xmlns:p14="http://schemas.microsoft.com/office/powerpoint/2010/main" val="2845152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Wisconsin ranks 22nd in terms of the percentage of the population age 65 and older…with 13.7% ....which</a:t>
            </a:r>
            <a:r>
              <a:rPr lang="en-US" baseline="0" dirty="0" smtClean="0"/>
              <a:t> is about the same as for the United States (13%).</a:t>
            </a:r>
            <a:r>
              <a:rPr lang="en-US" dirty="0" smtClean="0"/>
              <a:t> </a:t>
            </a:r>
          </a:p>
          <a:p>
            <a:endParaRPr lang="en-US" dirty="0" smtClean="0"/>
          </a:p>
          <a:p>
            <a:r>
              <a:rPr lang="en-US" dirty="0" smtClean="0"/>
              <a:t>Not surprisingly, Florida ranks</a:t>
            </a:r>
            <a:r>
              <a:rPr lang="en-US" baseline="0" dirty="0" smtClean="0"/>
              <a:t> #1 with just over 17% of its population consisting of persons age 65+.   Remember this figure (17.3%)…we will refer back to it in a few minutes.</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r>
              <a:rPr lang="en-US" smtClean="0"/>
              <a:t>   </a:t>
            </a:r>
            <a:fld id="{2B90BEE2-A996-4052-98E1-D632DEB35AAB}"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eaLnBrk="1" hangingPunct="1"/>
            <a:r>
              <a:rPr lang="en-US" dirty="0" smtClean="0"/>
              <a:t>Median age is the age that divides a population into two numerically equal groups; that is, half the people are younger than this age and half are older. It is a single index that summarizes the age distribution of a population.</a:t>
            </a:r>
          </a:p>
          <a:p>
            <a:pPr eaLnBrk="1" hangingPunct="1"/>
            <a:endParaRPr lang="en-US" dirty="0" smtClean="0"/>
          </a:p>
          <a:p>
            <a:pPr eaLnBrk="1" hangingPunct="1"/>
            <a:r>
              <a:rPr lang="en-US" dirty="0" smtClean="0"/>
              <a:t>HANDOUT: Rank-Order  Listing of Wisconsin Counties (Oldest to Youngest)</a:t>
            </a:r>
            <a:r>
              <a:rPr lang="en-US" baseline="0" dirty="0" smtClean="0"/>
              <a:t> </a:t>
            </a:r>
            <a:r>
              <a:rPr lang="en-US" dirty="0" smtClean="0"/>
              <a:t>by Median Age and Percent Age 65+ (2010 US Census) </a:t>
            </a:r>
          </a:p>
          <a:p>
            <a:pPr eaLnBrk="1" hangingPunct="1"/>
            <a:endParaRPr lang="en-US" dirty="0" smtClean="0"/>
          </a:p>
          <a:p>
            <a:pPr eaLnBrk="1" hangingPunct="1"/>
            <a:endParaRPr lang="en-US" baseline="0" dirty="0" smtClean="0"/>
          </a:p>
          <a:p>
            <a:pPr eaLnBrk="1" hangingPunct="1"/>
            <a:r>
              <a:rPr lang="en-US" dirty="0" smtClean="0"/>
              <a:t>Iron (51.0)</a:t>
            </a:r>
          </a:p>
          <a:p>
            <a:pPr eaLnBrk="1" hangingPunct="1"/>
            <a:r>
              <a:rPr lang="en-US" dirty="0" smtClean="0"/>
              <a:t>Vilas (50.7)</a:t>
            </a:r>
          </a:p>
          <a:p>
            <a:pPr eaLnBrk="1" hangingPunct="1"/>
            <a:r>
              <a:rPr lang="en-US" dirty="0" smtClean="0"/>
              <a:t>Florence (49.9)</a:t>
            </a:r>
          </a:p>
          <a:p>
            <a:pPr eaLnBrk="1" hangingPunct="1"/>
            <a:r>
              <a:rPr lang="en-US" dirty="0" smtClean="0"/>
              <a:t>Door (49.4)</a:t>
            </a:r>
          </a:p>
          <a:p>
            <a:pPr eaLnBrk="1" hangingPunct="1"/>
            <a:r>
              <a:rPr lang="en-US" dirty="0" smtClean="0"/>
              <a:t>Bayfield (49.4)</a:t>
            </a:r>
          </a:p>
          <a:p>
            <a:pPr eaLnBrk="1" hangingPunct="1"/>
            <a:r>
              <a:rPr lang="en-US" dirty="0" smtClean="0"/>
              <a:t>Adams (49.2)</a:t>
            </a:r>
          </a:p>
          <a:p>
            <a:pPr eaLnBrk="1" hangingPunct="1"/>
            <a:r>
              <a:rPr lang="en-US" dirty="0" smtClean="0"/>
              <a:t>Burnett (49.1)</a:t>
            </a:r>
          </a:p>
          <a:p>
            <a:pPr eaLnBrk="1" hangingPunct="1"/>
            <a:r>
              <a:rPr lang="en-US" dirty="0" smtClean="0"/>
              <a:t>Price (48.3)</a:t>
            </a:r>
          </a:p>
          <a:p>
            <a:pPr eaLnBrk="1" hangingPunct="1"/>
            <a:r>
              <a:rPr lang="en-US" dirty="0" smtClean="0"/>
              <a:t>Oneida (48.0)</a:t>
            </a:r>
          </a:p>
          <a:p>
            <a:pPr eaLnBrk="1" hangingPunct="1"/>
            <a:r>
              <a:rPr lang="en-US" dirty="0" smtClean="0"/>
              <a:t>Washburn (47.7)</a:t>
            </a:r>
          </a:p>
          <a:p>
            <a:pPr eaLnBrk="1" hangingPunct="1"/>
            <a:endParaRPr lang="en-US" dirty="0" smtClean="0"/>
          </a:p>
          <a:p>
            <a:pPr eaLnBrk="1" hangingPunct="1"/>
            <a:endParaRPr lang="en-US" dirty="0" smtClean="0"/>
          </a:p>
          <a:p>
            <a:pPr eaLnBrk="1" hangingPunct="1"/>
            <a:r>
              <a:rPr lang="en-US" dirty="0" smtClean="0"/>
              <a:t>Sources used</a:t>
            </a:r>
            <a:r>
              <a:rPr lang="en-US" baseline="0" dirty="0" smtClean="0"/>
              <a:t> to compile data in handout</a:t>
            </a:r>
            <a:r>
              <a:rPr lang="en-US" dirty="0" smtClean="0"/>
              <a:t>:  </a:t>
            </a:r>
          </a:p>
          <a:p>
            <a:pPr eaLnBrk="1" hangingPunct="1"/>
            <a:endParaRPr lang="en-US" dirty="0" smtClean="0"/>
          </a:p>
          <a:p>
            <a:pPr marL="228600" indent="-228600" eaLnBrk="1" hangingPunct="1">
              <a:buAutoNum type="arabicParenBoth"/>
            </a:pPr>
            <a:r>
              <a:rPr lang="en-US" dirty="0" smtClean="0"/>
              <a:t>Wisconsin's Future Population: Projections for the State, Its Counties and Municipalities, 2010-2040. Compiled by David Egan-Robertson, UW-Madison Applied Population Laboratory. Prepared for the Wisconsin Department of Administration, Demographic Services Center, December 2013. http://www.doa.state.wi.us/Divisions/Intergovernmental-Relations/Demographic-Services-Center/Wisconsin-Population-Projections/; </a:t>
            </a:r>
          </a:p>
          <a:p>
            <a:pPr marL="228600" indent="-228600" eaLnBrk="1" hangingPunct="1">
              <a:buAutoNum type="arabicParenBoth"/>
            </a:pPr>
            <a:endParaRPr lang="en-US" dirty="0" smtClean="0"/>
          </a:p>
          <a:p>
            <a:pPr marL="228600" indent="-228600" eaLnBrk="1" hangingPunct="1">
              <a:buAutoNum type="arabicParenBoth"/>
            </a:pPr>
            <a:r>
              <a:rPr lang="en-US" dirty="0" smtClean="0"/>
              <a:t>US Census Bureau data on the Wisconsin Department of Health Services website:  http://www.dhs.wisconsin.gov/aging/demographics/</a:t>
            </a:r>
          </a:p>
          <a:p>
            <a:pPr eaLnBrk="1" hangingPunct="1"/>
            <a:endParaRPr lang="en-US" dirty="0" smtClean="0"/>
          </a:p>
          <a:p>
            <a:pPr defTabSz="914316" eaLnBrk="1" hangingPunct="1">
              <a:defRPr/>
            </a:pPr>
            <a:endParaRPr lang="en-US" i="0" u="sng" dirty="0" smtClean="0">
              <a:effectLst/>
            </a:endParaRPr>
          </a:p>
          <a:p>
            <a:pPr eaLnBrk="1" hangingPunct="1"/>
            <a:endParaRPr lang="en-US" dirty="0" smtClean="0"/>
          </a:p>
        </p:txBody>
      </p:sp>
      <p:sp>
        <p:nvSpPr>
          <p:cNvPr id="645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10D1B9-E7FA-4897-A359-7EC2FCED1FDA}" type="slidenum">
              <a:rPr lang="en-US">
                <a:solidFill>
                  <a:srgbClr val="000000"/>
                </a:solidFill>
              </a:rPr>
              <a:pPr fontAlgn="base">
                <a:spcBef>
                  <a:spcPct val="0"/>
                </a:spcBef>
                <a:spcAft>
                  <a:spcPct val="0"/>
                </a:spcAft>
                <a:defRPr/>
              </a:pPr>
              <a:t>22</a:t>
            </a:fld>
            <a:endParaRPr lang="en-US">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This slide is “tailored” for the area where the presentation is being made.</a:t>
            </a:r>
          </a:p>
          <a:p>
            <a:endParaRPr lang="en-US"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US" baseline="0" dirty="0" smtClean="0"/>
              <a:t>Source: </a:t>
            </a:r>
            <a:r>
              <a:rPr lang="en-US" dirty="0" smtClean="0"/>
              <a:t>Wisconsin's Future Population: Projections for the State, Its Counties and Municipalities, 2010-2040. Compiled by David Egan-Robertson, UW-Madison Applied Population Laboratory. Prepared for the Wisconsin Department of Administration, Demographic Services Center, December 2013. </a:t>
            </a:r>
          </a:p>
          <a:p>
            <a:pPr marL="0" marR="0" indent="0" algn="l" defTabSz="914400" rtl="0" eaLnBrk="0" fontAlgn="base" latinLnBrk="0" hangingPunct="0">
              <a:lnSpc>
                <a:spcPct val="100000"/>
              </a:lnSpc>
              <a:spcBef>
                <a:spcPct val="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US" dirty="0" smtClean="0"/>
              <a:t>http://www.doa.state.wi.us/Divisions/Intergovernmental-Relations/Demographic-Services-Center/Wisconsin-Population-Projections/; </a:t>
            </a:r>
          </a:p>
          <a:p>
            <a:endParaRPr lang="en-US" dirty="0"/>
          </a:p>
        </p:txBody>
      </p:sp>
      <p:sp>
        <p:nvSpPr>
          <p:cNvPr id="4" name="Slide Number Placeholder 3"/>
          <p:cNvSpPr>
            <a:spLocks noGrp="1"/>
          </p:cNvSpPr>
          <p:nvPr>
            <p:ph type="sldNum" sz="quarter" idx="10"/>
          </p:nvPr>
        </p:nvSpPr>
        <p:spPr/>
        <p:txBody>
          <a:bodyPr/>
          <a:lstStyle/>
          <a:p>
            <a:pPr>
              <a:defRPr/>
            </a:pPr>
            <a:r>
              <a:rPr lang="en-US" smtClean="0"/>
              <a:t>   </a:t>
            </a:r>
            <a:fld id="{22F8F6F7-1575-4E97-8EC9-2E01D86D99F9}" type="slidenum">
              <a:rPr lang="en-US" smtClean="0"/>
              <a:pPr>
                <a:defRPr/>
              </a:pPr>
              <a:t>23</a:t>
            </a:fld>
            <a:endParaRPr lang="en-US"/>
          </a:p>
        </p:txBody>
      </p:sp>
    </p:spTree>
    <p:extLst>
      <p:ext uri="{BB962C8B-B14F-4D97-AF65-F5344CB8AC3E}">
        <p14:creationId xmlns:p14="http://schemas.microsoft.com/office/powerpoint/2010/main" val="809971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r>
              <a:rPr lang="en-US" dirty="0" smtClean="0"/>
              <a:t>Based on U.S. Census data and projections, the county-maps of Wisconsin illustrate the change in percentage of persons age 65 and older between 2010 (the map on the left) and  2035 (the map on the right).  </a:t>
            </a:r>
          </a:p>
          <a:p>
            <a:endParaRPr lang="en-US" dirty="0" smtClean="0"/>
          </a:p>
          <a:p>
            <a:r>
              <a:rPr lang="en-US" dirty="0" smtClean="0"/>
              <a:t>Yellow indicates counties with age 65+ population of 12% or less.  </a:t>
            </a:r>
          </a:p>
          <a:p>
            <a:endParaRPr lang="en-US" dirty="0" smtClean="0"/>
          </a:p>
          <a:p>
            <a:r>
              <a:rPr lang="en-US" dirty="0" smtClean="0"/>
              <a:t>Increasing shades of green indicates counties with elderly populations of between 12 and 21%. And increasing shades of blue, counties with aged populations over 21%. </a:t>
            </a:r>
          </a:p>
          <a:p>
            <a:endParaRPr lang="en-US" dirty="0" smtClean="0"/>
          </a:p>
          <a:p>
            <a:r>
              <a:rPr lang="en-US" dirty="0" smtClean="0"/>
              <a:t>The darkest blue – and note how many counties there are – have age 65+ populations that are more than 27%. </a:t>
            </a:r>
          </a:p>
          <a:p>
            <a:endParaRPr lang="en-US" dirty="0" smtClean="0"/>
          </a:p>
          <a:p>
            <a:r>
              <a:rPr lang="en-US" dirty="0" smtClean="0"/>
              <a:t>HANDOUT:  These</a:t>
            </a:r>
            <a:r>
              <a:rPr lang="en-US" baseline="0" dirty="0" smtClean="0"/>
              <a:t> color-coded maps are printed on a single page in the packet of handouts. One side is for 2010; the other for 2035.</a:t>
            </a:r>
            <a:endParaRPr lang="en-US" dirty="0" smtClean="0"/>
          </a:p>
          <a:p>
            <a:endParaRPr lang="en-US" dirty="0" smtClean="0"/>
          </a:p>
          <a:p>
            <a:endParaRPr lang="en-US" dirty="0" smtClean="0"/>
          </a:p>
          <a:p>
            <a:r>
              <a:rPr lang="en-US" dirty="0" smtClean="0"/>
              <a:t>SOURCE NOTE:</a:t>
            </a:r>
          </a:p>
          <a:p>
            <a:r>
              <a:rPr lang="en-US" i="1" dirty="0" smtClean="0"/>
              <a:t>Wisconsin Plan for Older Persons 2010-2012</a:t>
            </a:r>
            <a:r>
              <a:rPr lang="en-US" dirty="0" smtClean="0"/>
              <a:t>: </a:t>
            </a:r>
            <a:r>
              <a:rPr lang="en-US" u="sng" dirty="0" smtClean="0"/>
              <a:t>http://dhs.wi.gov/aging/Publications/Final%20State%20Plan%2007-24-09.pdf</a:t>
            </a:r>
          </a:p>
          <a:p>
            <a:endParaRPr lang="en-US" dirty="0" smtClean="0"/>
          </a:p>
        </p:txBody>
      </p:sp>
      <p:sp>
        <p:nvSpPr>
          <p:cNvPr id="4" name="Slide Number Placeholder 3"/>
          <p:cNvSpPr>
            <a:spLocks noGrp="1"/>
          </p:cNvSpPr>
          <p:nvPr>
            <p:ph type="sldNum" sz="quarter" idx="5"/>
          </p:nvPr>
        </p:nvSpPr>
        <p:spPr/>
        <p:txBody>
          <a:bodyPr/>
          <a:lstStyle/>
          <a:p>
            <a:pPr>
              <a:defRPr/>
            </a:pPr>
            <a:fld id="{960689CE-0FEA-4ECB-BD35-B2E574BD1F90}" type="slidenum">
              <a:rPr lang="en-US"/>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Within the next 20-25 years, the percentage of persons in Wisconsin who are age 65+ will rise from 13.7% to more than 20%...and their number will increase from 800,000 to almost 1.5million.  </a:t>
            </a:r>
            <a:r>
              <a:rPr lang="en-US" baseline="0" dirty="0" smtClean="0"/>
              <a:t>  As we’ve already mentioned, in term of percentage, some counties (particularly in the north) will </a:t>
            </a:r>
            <a:r>
              <a:rPr lang="en-US" dirty="0" smtClean="0"/>
              <a:t>have elderly populations that are more than twice what Florida is at the present time. </a:t>
            </a:r>
          </a:p>
          <a:p>
            <a:endParaRPr lang="en-US" dirty="0" smtClean="0"/>
          </a:p>
          <a:p>
            <a:r>
              <a:rPr lang="en-US" dirty="0" smtClean="0"/>
              <a:t>What do you think will be some of the impacts of population aging in Wisconsin? </a:t>
            </a:r>
          </a:p>
        </p:txBody>
      </p:sp>
      <p:sp>
        <p:nvSpPr>
          <p:cNvPr id="4" name="Slide Number Placeholder 3"/>
          <p:cNvSpPr>
            <a:spLocks noGrp="1"/>
          </p:cNvSpPr>
          <p:nvPr>
            <p:ph type="sldNum" sz="quarter" idx="5"/>
          </p:nvPr>
        </p:nvSpPr>
        <p:spPr/>
        <p:txBody>
          <a:bodyPr/>
          <a:lstStyle/>
          <a:p>
            <a:pPr>
              <a:defRPr/>
            </a:pPr>
            <a:fld id="{47DEDD6B-8465-46A4-BD86-28DEE78973A6}" type="slidenum">
              <a:rPr lang="en-US" smtClean="0"/>
              <a:pPr>
                <a:defRPr/>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Listed</a:t>
            </a:r>
            <a:r>
              <a:rPr lang="en-US" baseline="0" dirty="0" smtClean="0"/>
              <a:t> on this slide are 13 areas of community life that might be impacted by population aging.  Your task now in small groups is to brainstorm what some of these impacts might be.</a:t>
            </a:r>
          </a:p>
          <a:p>
            <a:endParaRPr lang="en-US" baseline="0" dirty="0" smtClean="0"/>
          </a:p>
          <a:p>
            <a:r>
              <a:rPr lang="en-US" baseline="0" dirty="0" smtClean="0"/>
              <a:t>NOTE:  May want to take a poll regarding which areas participants feel would be most impacted by a significant increase in number or percentage of persons age 65 and older.</a:t>
            </a:r>
            <a:endParaRPr lang="en-US" dirty="0"/>
          </a:p>
        </p:txBody>
      </p:sp>
      <p:sp>
        <p:nvSpPr>
          <p:cNvPr id="4" name="Slide Number Placeholder 3"/>
          <p:cNvSpPr>
            <a:spLocks noGrp="1"/>
          </p:cNvSpPr>
          <p:nvPr>
            <p:ph type="sldNum" sz="quarter" idx="10"/>
          </p:nvPr>
        </p:nvSpPr>
        <p:spPr/>
        <p:txBody>
          <a:bodyPr/>
          <a:lstStyle/>
          <a:p>
            <a:pPr>
              <a:defRPr/>
            </a:pPr>
            <a:r>
              <a:rPr lang="en-US" smtClean="0"/>
              <a:t>   </a:t>
            </a:r>
            <a:fld id="{22F8F6F7-1575-4E97-8EC9-2E01D86D99F9}" type="slidenum">
              <a:rPr lang="en-US" smtClean="0"/>
              <a:pPr>
                <a:defRPr/>
              </a:pPr>
              <a:t>26</a:t>
            </a:fld>
            <a:endParaRPr lang="en-US"/>
          </a:p>
        </p:txBody>
      </p:sp>
    </p:spTree>
    <p:extLst>
      <p:ext uri="{BB962C8B-B14F-4D97-AF65-F5344CB8AC3E}">
        <p14:creationId xmlns:p14="http://schemas.microsoft.com/office/powerpoint/2010/main" val="34398448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workshop participants break into small groups.  Assign each group to brainstorm the impacts and possible community responses to one of the following areas listed on the front page of the packet handout entitled “Identifying the Impacts of – and Possible Responses to – An Aging Population”): families/family caregiving, housing, transportation.  Have one person in each group record responses on the reverse side of this sheet. Mention that responses can be broken down by rural versus urban impacts/responses.</a:t>
            </a:r>
          </a:p>
          <a:p>
            <a:endParaRPr lang="en-US" baseline="0" dirty="0" smtClean="0"/>
          </a:p>
          <a:p>
            <a:r>
              <a:rPr lang="en-US" baseline="0" dirty="0" smtClean="0"/>
              <a:t>Then have each group select a second area (other than the one they were assigned), and have them repeat this process (i.e. identifying impacts and possible community responses).</a:t>
            </a:r>
            <a:endParaRPr lang="en-US" dirty="0"/>
          </a:p>
        </p:txBody>
      </p:sp>
      <p:sp>
        <p:nvSpPr>
          <p:cNvPr id="4" name="Slide Number Placeholder 3"/>
          <p:cNvSpPr>
            <a:spLocks noGrp="1"/>
          </p:cNvSpPr>
          <p:nvPr>
            <p:ph type="sldNum" sz="quarter" idx="10"/>
          </p:nvPr>
        </p:nvSpPr>
        <p:spPr/>
        <p:txBody>
          <a:bodyPr/>
          <a:lstStyle/>
          <a:p>
            <a:pPr>
              <a:defRPr/>
            </a:pPr>
            <a:r>
              <a:rPr lang="en-US" smtClean="0"/>
              <a:t>   </a:t>
            </a:r>
            <a:fld id="{22F8F6F7-1575-4E97-8EC9-2E01D86D99F9}" type="slidenum">
              <a:rPr lang="en-US" smtClean="0"/>
              <a:pPr>
                <a:defRPr/>
              </a:pPr>
              <a:t>27</a:t>
            </a:fld>
            <a:endParaRPr lang="en-US"/>
          </a:p>
        </p:txBody>
      </p:sp>
    </p:spTree>
    <p:extLst>
      <p:ext uri="{BB962C8B-B14F-4D97-AF65-F5344CB8AC3E}">
        <p14:creationId xmlns:p14="http://schemas.microsoft.com/office/powerpoint/2010/main" val="545281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Have one person from each group report the impacts and community responses they identified.</a:t>
            </a:r>
            <a:r>
              <a:rPr lang="en-US" baseline="0" dirty="0" smtClean="0"/>
              <a:t>  This should be done for the families/housing/transportation areas first, and then for the remaining areas.</a:t>
            </a:r>
            <a:endParaRPr lang="en-US" dirty="0" smtClean="0"/>
          </a:p>
        </p:txBody>
      </p:sp>
      <p:sp>
        <p:nvSpPr>
          <p:cNvPr id="4" name="Slide Number Placeholder 3"/>
          <p:cNvSpPr>
            <a:spLocks noGrp="1"/>
          </p:cNvSpPr>
          <p:nvPr>
            <p:ph type="sldNum" sz="quarter" idx="5"/>
          </p:nvPr>
        </p:nvSpPr>
        <p:spPr/>
        <p:txBody>
          <a:bodyPr/>
          <a:lstStyle/>
          <a:p>
            <a:pPr>
              <a:defRPr/>
            </a:pPr>
            <a:fld id="{2AC95F56-EC3B-412D-9188-02BA36E538C3}" type="slidenum">
              <a:rPr lang="en-US"/>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To this point, we have illustrated the aging of populations, and discussed some its impacts on families and communities. </a:t>
            </a:r>
          </a:p>
          <a:p>
            <a:endParaRPr lang="en-US" dirty="0" smtClean="0"/>
          </a:p>
          <a:p>
            <a:r>
              <a:rPr lang="en-US" dirty="0" smtClean="0"/>
              <a:t>We turn, now, to the third and concluding portion of the presentation:  The challenge of creating aging-friendly communities. </a:t>
            </a:r>
          </a:p>
          <a:p>
            <a:endParaRPr lang="en-US" dirty="0" smtClean="0"/>
          </a:p>
          <a:p>
            <a:r>
              <a:rPr lang="en-US" dirty="0" smtClean="0"/>
              <a:t>Our intention here is not to provide solutions; but to begin a dialogue about what makes a community aging-friendly, and to encourage careful assessment of where communities are in terms of being supportive of the needs of persons of all ages; including those who are – and will be – old.</a:t>
            </a:r>
          </a:p>
          <a:p>
            <a:endParaRPr lang="en-US" dirty="0" smtClean="0"/>
          </a:p>
          <a:p>
            <a:r>
              <a:rPr lang="en-US" dirty="0" smtClean="0"/>
              <a:t>We pose two questions:</a:t>
            </a:r>
          </a:p>
          <a:p>
            <a:endParaRPr lang="en-US" dirty="0" smtClean="0"/>
          </a:p>
          <a:p>
            <a:r>
              <a:rPr lang="en-US" dirty="0" smtClean="0"/>
              <a:t>1. What are the key attributes or characteristics of aging-friendly communities?  Meaning, what criteria can you use to tell if a community is a supportive place to live for persons of all ages, including those who are elderly?</a:t>
            </a:r>
          </a:p>
          <a:p>
            <a:endParaRPr lang="en-US" dirty="0" smtClean="0"/>
          </a:p>
          <a:p>
            <a:r>
              <a:rPr lang="en-US" dirty="0" smtClean="0"/>
              <a:t>2. How can you tell the extent to which your community is “aging-friendly”?</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AF60E9DD-AE9E-45E1-BCA2-A86F847465E5}" type="slidenum">
              <a:rPr lang="en-US"/>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p:txBody>
          <a:bodyPr wrap="square" numCol="1" anchor="t" anchorCtr="0" compatLnSpc="1">
            <a:prstTxWarp prst="textNoShape">
              <a:avLst/>
            </a:prstTxWarp>
          </a:bodyPr>
          <a:lstStyle/>
          <a:p>
            <a:pPr defTabSz="914316">
              <a:spcBef>
                <a:spcPts val="0"/>
              </a:spcBef>
              <a:defRPr/>
            </a:pPr>
            <a:r>
              <a:rPr lang="en-US" baseline="0" dirty="0" smtClean="0">
                <a:latin typeface="+mj-lt"/>
              </a:rPr>
              <a:t>With the much heralded aging of the baby boomers, it is no surprise that the number of persons age 65 and older will significantly increase over the next 30 years.  A number of news articles in the last year or so have highlighted the nation’s “aging boom”.  With the aging of the Baby Boom generation, 10,000 Americans are turning 65 every day….a trend that will continue for the next 20 years.  This slide shows one example: A USA Today headline entitled, “Nation’s aging population booms”. </a:t>
            </a:r>
            <a:endParaRPr lang="en-US" dirty="0" smtClean="0">
              <a:latin typeface="+mj-lt"/>
            </a:endParaRPr>
          </a:p>
          <a:p>
            <a:pPr defTabSz="914316">
              <a:spcBef>
                <a:spcPts val="0"/>
              </a:spcBef>
              <a:defRPr/>
            </a:pPr>
            <a:endParaRPr lang="en-US" dirty="0" smtClean="0">
              <a:latin typeface="+mj-lt"/>
            </a:endParaRPr>
          </a:p>
          <a:p>
            <a:pPr>
              <a:spcBef>
                <a:spcPts val="0"/>
              </a:spcBef>
              <a:defRPr/>
            </a:pPr>
            <a:endParaRPr lang="en-US" dirty="0" smtClean="0">
              <a:latin typeface="+mj-lt"/>
            </a:endParaRPr>
          </a:p>
          <a:p>
            <a:pPr>
              <a:spcBef>
                <a:spcPts val="0"/>
              </a:spcBef>
              <a:defRPr/>
            </a:pPr>
            <a:r>
              <a:rPr lang="en-US" dirty="0" smtClean="0"/>
              <a:t>QUESTION: How prepared are our communities for the impacts of a rapidly aging population?</a:t>
            </a:r>
          </a:p>
          <a:p>
            <a:pPr>
              <a:spcBef>
                <a:spcPts val="0"/>
              </a:spcBef>
              <a:defRPr/>
            </a:pPr>
            <a:endParaRPr lang="en-US" dirty="0" smtClean="0"/>
          </a:p>
          <a:p>
            <a:pPr>
              <a:spcBef>
                <a:spcPts val="0"/>
              </a:spcBef>
              <a:defRPr/>
            </a:pPr>
            <a:r>
              <a:rPr lang="en-US" dirty="0" smtClean="0"/>
              <a:t>Note:  “Each day,10,000 baby boomers retire and begin receiving Medicare and Social Security benefits.”</a:t>
            </a:r>
          </a:p>
          <a:p>
            <a:pPr>
              <a:spcBef>
                <a:spcPts val="0"/>
              </a:spcBef>
              <a:defRPr/>
            </a:pPr>
            <a:r>
              <a:rPr lang="en-US" dirty="0" smtClean="0"/>
              <a:t>–Sen. Rob Portman (R-Ohio), writing in The Wall Street Journal, July 22, 2014.</a:t>
            </a:r>
          </a:p>
          <a:p>
            <a:pPr>
              <a:spcBef>
                <a:spcPts val="0"/>
              </a:spcBef>
              <a:defRPr/>
            </a:pPr>
            <a:endParaRPr lang="en-US" dirty="0" smtClean="0"/>
          </a:p>
          <a:p>
            <a:pPr>
              <a:spcBef>
                <a:spcPts val="0"/>
              </a:spcBef>
              <a:defRPr/>
            </a:pPr>
            <a:r>
              <a:rPr lang="en-US" dirty="0" smtClean="0"/>
              <a:t>There were 76 million people born between the years 1946 and 1964, the traditional window for the baby boom generation. That means that they will retire over a 19-year period. Simple math shows that 76 divided by 19 is 4 million, or almost 11,000 people a day. While a certain percentage will die before they reach retirement age, analysts say that  immigrants will actually boost the number of potential baby-boomer retirees to nearly 80 million —and not everyone retires exactly at 65 or 66. Some baby boomers likely retired at 62. So let’s say it’s 80 million over 20 years—which still yields 4 million a year. Thus, as a simple round figure, 10,000 a day is pretty close. In fact, that a number used by the Social Security Administration in a 2012 report, which Portman spokeswoman Caitlin Conant said was a source used by the senator. She also cited a Pew Research Center report that used this figure.</a:t>
            </a:r>
          </a:p>
          <a:p>
            <a:pPr>
              <a:spcBef>
                <a:spcPts val="0"/>
              </a:spcBef>
              <a:defRPr/>
            </a:pPr>
            <a:r>
              <a:rPr lang="en-US" dirty="0" smtClean="0"/>
              <a:t>Indeed, in a 2013 report, the Social Security Administration said that the wave of baby boom retirements was a significant problem for the agency itself: “By 2015, almost 33 percent of our workforce, including 48 percent of our supervisors, will be eligible to retire. In FY [fiscal year] 2011, we lost over 4,000 employees due to retirement and other reasons. We expect this trend to continue. During this same timeframe, the baby boomer retirement wave continues to have a significant effect on our workloads.”</a:t>
            </a:r>
          </a:p>
        </p:txBody>
      </p:sp>
      <p:sp>
        <p:nvSpPr>
          <p:cNvPr id="4" name="Slide Number Placeholder 3"/>
          <p:cNvSpPr>
            <a:spLocks noGrp="1"/>
          </p:cNvSpPr>
          <p:nvPr>
            <p:ph type="sldNum" sz="quarter" idx="5"/>
          </p:nvPr>
        </p:nvSpPr>
        <p:spPr/>
        <p:txBody>
          <a:bodyPr/>
          <a:lstStyle/>
          <a:p>
            <a:pPr>
              <a:defRPr/>
            </a:pPr>
            <a:fld id="{5B8F81D0-13F0-4E35-AF23-6103CED3179A}" type="slidenum">
              <a:rPr lang="en-US"/>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Either individually or in small groups, have workshop participants identify qualities (aka traits, attributes or characteristics) of communities that are “aging-friendly”.  Responses should be recorded on the front page of the handout entitled “Qualities of Aging-Friendly Communities”.</a:t>
            </a:r>
          </a:p>
          <a:p>
            <a:endParaRPr lang="en-US" baseline="0" dirty="0" smtClean="0"/>
          </a:p>
          <a:p>
            <a:r>
              <a:rPr lang="en-US" baseline="0" dirty="0" smtClean="0"/>
              <a:t>Reserve about 10 minutes for reports/discussion.  May want to record responses on a white-board/easel, etc.</a:t>
            </a:r>
          </a:p>
          <a:p>
            <a:endParaRPr lang="en-US" baseline="0" dirty="0" smtClean="0"/>
          </a:p>
        </p:txBody>
      </p:sp>
      <p:sp>
        <p:nvSpPr>
          <p:cNvPr id="4" name="Slide Number Placeholder 3"/>
          <p:cNvSpPr>
            <a:spLocks noGrp="1"/>
          </p:cNvSpPr>
          <p:nvPr>
            <p:ph type="sldNum" sz="quarter" idx="10"/>
          </p:nvPr>
        </p:nvSpPr>
        <p:spPr/>
        <p:txBody>
          <a:bodyPr/>
          <a:lstStyle/>
          <a:p>
            <a:pPr>
              <a:defRPr/>
            </a:pPr>
            <a:r>
              <a:rPr lang="en-US" smtClean="0"/>
              <a:t>   </a:t>
            </a:r>
            <a:fld id="{22F8F6F7-1575-4E97-8EC9-2E01D86D99F9}" type="slidenum">
              <a:rPr lang="en-US" smtClean="0"/>
              <a:pPr>
                <a:defRPr/>
              </a:pPr>
              <a:t>30</a:t>
            </a:fld>
            <a:endParaRPr lang="en-US"/>
          </a:p>
        </p:txBody>
      </p:sp>
    </p:spTree>
    <p:extLst>
      <p:ext uri="{BB962C8B-B14F-4D97-AF65-F5344CB8AC3E}">
        <p14:creationId xmlns:p14="http://schemas.microsoft.com/office/powerpoint/2010/main" val="17843520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pPr>
              <a:defRPr/>
            </a:pPr>
            <a:r>
              <a:rPr lang="en-US" dirty="0" smtClean="0"/>
              <a:t>The Summer 2009 issue of </a:t>
            </a:r>
            <a:r>
              <a:rPr lang="en-US" i="1" dirty="0" smtClean="0"/>
              <a:t>Generations</a:t>
            </a:r>
            <a:r>
              <a:rPr lang="en-US" dirty="0" smtClean="0"/>
              <a:t>, a journal published by the American Society on Aging, was devoted entirely to the topic of creasing aging-friendly communities. One of the articles in this issue (Thomas and Blanchard’s piece entitled, “Moving beyond place: Aging in community”) describes six attributes of aging friendly communities.  These attributes are listed and defined</a:t>
            </a:r>
            <a:r>
              <a:rPr lang="en-US" baseline="0" dirty="0" smtClean="0"/>
              <a:t> on the reverse side of the handout entitled “Qualities of Aging-Friendly Communities”</a:t>
            </a:r>
            <a:endParaRPr lang="en-US" dirty="0" smtClean="0"/>
          </a:p>
          <a:p>
            <a:pPr>
              <a:defRPr/>
            </a:pPr>
            <a:endParaRPr lang="en-US" dirty="0" smtClean="0"/>
          </a:p>
          <a:p>
            <a:pPr>
              <a:defRPr/>
            </a:pPr>
            <a:r>
              <a:rPr lang="en-US" dirty="0" smtClean="0"/>
              <a:t>Aging friendly communities are usually characterized by six traits or properties. They are…</a:t>
            </a:r>
          </a:p>
          <a:p>
            <a:pPr>
              <a:defRPr/>
            </a:pPr>
            <a:endParaRPr lang="en-US" dirty="0" smtClean="0"/>
          </a:p>
          <a:p>
            <a:pPr marL="228513" indent="-228513" eaLnBrk="1" hangingPunct="1">
              <a:buFont typeface="+mj-lt"/>
              <a:buAutoNum type="arabicPeriod"/>
              <a:defRPr/>
            </a:pPr>
            <a:r>
              <a:rPr lang="en-US" dirty="0" smtClean="0">
                <a:solidFill>
                  <a:srgbClr val="C00000"/>
                </a:solidFill>
              </a:rPr>
              <a:t>Inclusive</a:t>
            </a:r>
          </a:p>
          <a:p>
            <a:pPr marL="228513" indent="-228513" eaLnBrk="1" hangingPunct="1">
              <a:buFont typeface="+mj-lt"/>
              <a:buAutoNum type="arabicPeriod"/>
              <a:defRPr/>
            </a:pPr>
            <a:r>
              <a:rPr lang="en-US" dirty="0" smtClean="0">
                <a:solidFill>
                  <a:srgbClr val="C00000"/>
                </a:solidFill>
              </a:rPr>
              <a:t>Sustainable</a:t>
            </a:r>
          </a:p>
          <a:p>
            <a:pPr marL="228513" indent="-228513" eaLnBrk="1" hangingPunct="1">
              <a:buFont typeface="+mj-lt"/>
              <a:buAutoNum type="arabicPeriod"/>
              <a:defRPr/>
            </a:pPr>
            <a:r>
              <a:rPr lang="en-US" dirty="0" smtClean="0">
                <a:solidFill>
                  <a:srgbClr val="C00000"/>
                </a:solidFill>
              </a:rPr>
              <a:t>Healthy</a:t>
            </a:r>
          </a:p>
          <a:p>
            <a:pPr marL="228513" indent="-228513" eaLnBrk="1" hangingPunct="1">
              <a:buFont typeface="+mj-lt"/>
              <a:buAutoNum type="arabicPeriod"/>
              <a:defRPr/>
            </a:pPr>
            <a:r>
              <a:rPr lang="en-US" dirty="0" smtClean="0">
                <a:solidFill>
                  <a:srgbClr val="C00000"/>
                </a:solidFill>
              </a:rPr>
              <a:t>Accessible</a:t>
            </a:r>
          </a:p>
          <a:p>
            <a:pPr marL="228513" indent="-228513" eaLnBrk="1" hangingPunct="1">
              <a:buFont typeface="+mj-lt"/>
              <a:buAutoNum type="arabicPeriod"/>
              <a:defRPr/>
            </a:pPr>
            <a:r>
              <a:rPr lang="en-US" dirty="0" smtClean="0">
                <a:solidFill>
                  <a:srgbClr val="C00000"/>
                </a:solidFill>
              </a:rPr>
              <a:t>Interdependent, and </a:t>
            </a:r>
          </a:p>
          <a:p>
            <a:pPr marL="228513" indent="-228513" eaLnBrk="1" hangingPunct="1">
              <a:buFont typeface="+mj-lt"/>
              <a:buAutoNum type="arabicPeriod"/>
              <a:defRPr/>
            </a:pPr>
            <a:r>
              <a:rPr lang="en-US" dirty="0" smtClean="0">
                <a:solidFill>
                  <a:srgbClr val="C00000"/>
                </a:solidFill>
              </a:rPr>
              <a:t>Engaged</a:t>
            </a:r>
          </a:p>
          <a:p>
            <a:pPr marL="228513" indent="-228513" eaLnBrk="1" hangingPunct="1">
              <a:buFont typeface="+mj-lt"/>
              <a:buAutoNum type="arabicPeriod"/>
              <a:defRPr/>
            </a:pPr>
            <a:endParaRPr lang="en-US" dirty="0" smtClean="0">
              <a:solidFill>
                <a:srgbClr val="C00000"/>
              </a:solidFill>
            </a:endParaRPr>
          </a:p>
          <a:p>
            <a:pPr marL="228513" indent="-228513" eaLnBrk="1" hangingPunct="1">
              <a:defRPr/>
            </a:pPr>
            <a:r>
              <a:rPr lang="en-US" dirty="0" smtClean="0">
                <a:solidFill>
                  <a:srgbClr val="C00000"/>
                </a:solidFill>
              </a:rPr>
              <a:t>SUGGESTION FOR AUDIENCE PARTICIPATION:</a:t>
            </a:r>
          </a:p>
          <a:p>
            <a:pPr marL="228513" indent="-228513" eaLnBrk="1" hangingPunct="1">
              <a:defRPr/>
            </a:pPr>
            <a:endParaRPr lang="en-US" dirty="0" smtClean="0">
              <a:solidFill>
                <a:srgbClr val="C00000"/>
              </a:solidFill>
            </a:endParaRPr>
          </a:p>
          <a:p>
            <a:pPr marL="228513" indent="-228513" eaLnBrk="1" hangingPunct="1">
              <a:defRPr/>
            </a:pPr>
            <a:r>
              <a:rPr lang="en-US" dirty="0" smtClean="0">
                <a:solidFill>
                  <a:srgbClr val="C00000"/>
                </a:solidFill>
              </a:rPr>
              <a:t>After reading the definitions of these six traits, think about the community where you live.   </a:t>
            </a:r>
          </a:p>
          <a:p>
            <a:pPr marL="228513" indent="-228513" eaLnBrk="1" hangingPunct="1">
              <a:defRPr/>
            </a:pPr>
            <a:endParaRPr lang="en-US" dirty="0" smtClean="0">
              <a:solidFill>
                <a:srgbClr val="C00000"/>
              </a:solidFill>
            </a:endParaRPr>
          </a:p>
          <a:p>
            <a:pPr marL="228513" indent="-228513" eaLnBrk="1" hangingPunct="1">
              <a:buFontTx/>
              <a:buChar char="-"/>
              <a:defRPr/>
            </a:pPr>
            <a:r>
              <a:rPr lang="en-US" dirty="0" smtClean="0">
                <a:solidFill>
                  <a:srgbClr val="C00000"/>
                </a:solidFill>
              </a:rPr>
              <a:t>Can use “clickers” for participants to “vote” on whether their respective communities exhibit each of these characteristics.</a:t>
            </a:r>
          </a:p>
          <a:p>
            <a:pPr marL="228513" indent="-228513" eaLnBrk="1" hangingPunct="1">
              <a:buFontTx/>
              <a:buChar char="-"/>
              <a:defRPr/>
            </a:pPr>
            <a:r>
              <a:rPr lang="en-US" dirty="0" smtClean="0">
                <a:solidFill>
                  <a:srgbClr val="C00000"/>
                </a:solidFill>
              </a:rPr>
              <a:t>Could also have people stand.</a:t>
            </a:r>
          </a:p>
          <a:p>
            <a:pPr marL="228513" indent="-228513" eaLnBrk="1" hangingPunct="1">
              <a:defRPr/>
            </a:pPr>
            <a:endParaRPr lang="en-US" dirty="0" smtClean="0">
              <a:solidFill>
                <a:srgbClr val="C00000"/>
              </a:solidFill>
            </a:endParaRPr>
          </a:p>
          <a:p>
            <a:pPr marL="228513" indent="-228513" eaLnBrk="1" hangingPunct="1">
              <a:defRPr/>
            </a:pPr>
            <a:r>
              <a:rPr lang="en-US" dirty="0" smtClean="0">
                <a:solidFill>
                  <a:srgbClr val="C00000"/>
                </a:solidFill>
              </a:rPr>
              <a:t>HYPERLINK NOTE:</a:t>
            </a:r>
          </a:p>
          <a:p>
            <a:pPr marL="228513" indent="-228513" eaLnBrk="1" hangingPunct="1">
              <a:defRPr/>
            </a:pPr>
            <a:endParaRPr lang="en-US" dirty="0" smtClean="0">
              <a:solidFill>
                <a:srgbClr val="C00000"/>
              </a:solidFill>
            </a:endParaRPr>
          </a:p>
          <a:p>
            <a:pPr marL="228513" indent="-228513" eaLnBrk="1" hangingPunct="1">
              <a:defRPr/>
            </a:pPr>
            <a:r>
              <a:rPr lang="en-US" dirty="0" smtClean="0">
                <a:solidFill>
                  <a:srgbClr val="C00000"/>
                </a:solidFill>
              </a:rPr>
              <a:t>Clicking on the journal image is a hyperlink to the Summer 2009 issue; only the editorial preface by Dr. Andrew </a:t>
            </a:r>
            <a:r>
              <a:rPr lang="en-US" dirty="0" err="1" smtClean="0">
                <a:solidFill>
                  <a:srgbClr val="C00000"/>
                </a:solidFill>
              </a:rPr>
              <a:t>Scharlach</a:t>
            </a:r>
            <a:r>
              <a:rPr lang="en-US" dirty="0" smtClean="0">
                <a:solidFill>
                  <a:srgbClr val="C00000"/>
                </a:solidFill>
              </a:rPr>
              <a:t>, however, can be read. But you will be able to see the other articles in the issue.  Here is the URL: </a:t>
            </a:r>
            <a:r>
              <a:rPr lang="en-US" u="sng" dirty="0" smtClean="0">
                <a:solidFill>
                  <a:srgbClr val="C00000"/>
                </a:solidFill>
              </a:rPr>
              <a:t>http://www.generationsjournal.org/generations/gen33-2/toc.cfm</a:t>
            </a:r>
          </a:p>
          <a:p>
            <a:pPr marL="228513" indent="-228513" eaLnBrk="1" hangingPunct="1">
              <a:defRPr/>
            </a:pPr>
            <a:endParaRPr lang="en-US" dirty="0" smtClean="0">
              <a:solidFill>
                <a:srgbClr val="C00000"/>
              </a:solidFill>
            </a:endParaRPr>
          </a:p>
          <a:p>
            <a:pPr>
              <a:defRPr/>
            </a:pPr>
            <a:endParaRPr lang="en-US" dirty="0" smtClean="0"/>
          </a:p>
        </p:txBody>
      </p:sp>
      <p:sp>
        <p:nvSpPr>
          <p:cNvPr id="4" name="Slide Number Placeholder 3"/>
          <p:cNvSpPr>
            <a:spLocks noGrp="1"/>
          </p:cNvSpPr>
          <p:nvPr>
            <p:ph type="sldNum" sz="quarter" idx="5"/>
          </p:nvPr>
        </p:nvSpPr>
        <p:spPr/>
        <p:txBody>
          <a:bodyPr/>
          <a:lstStyle/>
          <a:p>
            <a:pPr>
              <a:defRPr/>
            </a:pPr>
            <a:fld id="{68FCD871-3F3D-4A3E-8903-8E3CF93EA99A}" type="slidenum">
              <a:rPr lang="en-US" smtClean="0"/>
              <a:pPr>
                <a:defRPr/>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This</a:t>
            </a:r>
            <a:r>
              <a:rPr lang="en-US" baseline="0" dirty="0" smtClean="0"/>
              <a:t> slide lists 6 steps that a community can take to become more aging-friendly.  The first is to assemble a team of public and private leaders and stakeholders, and to do as we are doing in this presentation – to increase awareness of population aging.  </a:t>
            </a:r>
          </a:p>
          <a:p>
            <a:endParaRPr lang="en-US" baseline="0" dirty="0" smtClean="0"/>
          </a:p>
          <a:p>
            <a:pPr defTabSz="914316">
              <a:defRPr/>
            </a:pPr>
            <a:r>
              <a:rPr lang="en-US" baseline="0" dirty="0" smtClean="0"/>
              <a:t>The second step is</a:t>
            </a:r>
            <a:r>
              <a:rPr lang="en-US" dirty="0" smtClean="0"/>
              <a:t> to assess the extent to which a community or county is “aging friendly”. To this end, there</a:t>
            </a:r>
            <a:r>
              <a:rPr lang="en-US" baseline="0" dirty="0" smtClean="0"/>
              <a:t> are</a:t>
            </a:r>
            <a:r>
              <a:rPr lang="en-US" dirty="0" smtClean="0"/>
              <a:t> several</a:t>
            </a:r>
            <a:r>
              <a:rPr lang="en-US" baseline="0" dirty="0" smtClean="0"/>
              <a:t> assessment</a:t>
            </a:r>
            <a:r>
              <a:rPr lang="en-US" dirty="0" smtClean="0"/>
              <a:t> tools</a:t>
            </a:r>
            <a:r>
              <a:rPr lang="en-US" baseline="0" dirty="0" smtClean="0"/>
              <a:t> that might be useful. </a:t>
            </a:r>
          </a:p>
          <a:p>
            <a:endParaRPr lang="en-US" dirty="0" smtClean="0"/>
          </a:p>
          <a:p>
            <a:endParaRPr lang="en-US" dirty="0" smtClean="0"/>
          </a:p>
        </p:txBody>
      </p:sp>
      <p:sp>
        <p:nvSpPr>
          <p:cNvPr id="4" name="Slide Number Placeholder 3"/>
          <p:cNvSpPr txBox="1">
            <a:spLocks noGrp="1"/>
          </p:cNvSpPr>
          <p:nvPr/>
        </p:nvSpPr>
        <p:spPr>
          <a:xfrm>
            <a:off x="3884414" y="8829129"/>
            <a:ext cx="2972098" cy="465743"/>
          </a:xfrm>
          <a:prstGeom prst="rect">
            <a:avLst/>
          </a:prstGeom>
          <a:noFill/>
        </p:spPr>
        <p:txBody>
          <a:bodyPr lIns="92257" tIns="46130" rIns="92257" bIns="46130" anchor="b"/>
          <a:lstStyle/>
          <a:p>
            <a:pPr algn="r" fontAlgn="auto">
              <a:spcBef>
                <a:spcPts val="0"/>
              </a:spcBef>
              <a:spcAft>
                <a:spcPts val="0"/>
              </a:spcAft>
              <a:defRPr/>
            </a:pPr>
            <a:fld id="{BFDA600F-599D-4A50-97D3-AEB55D3D8257}" type="slidenum">
              <a:rPr lang="en-US" sz="1100">
                <a:latin typeface="+mn-lt"/>
              </a:rPr>
              <a:pPr algn="r" fontAlgn="auto">
                <a:spcBef>
                  <a:spcPts val="0"/>
                </a:spcBef>
                <a:spcAft>
                  <a:spcPts val="0"/>
                </a:spcAft>
                <a:defRPr/>
              </a:pPr>
              <a:t>32</a:t>
            </a:fld>
            <a:endParaRPr lang="en-US" sz="1100" dirty="0">
              <a:latin typeface="+mn-lt"/>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first assessment instrument is a checklist published in a 2007 booklet entitled: A </a:t>
            </a:r>
            <a:r>
              <a:rPr lang="en-US" i="1" baseline="0" dirty="0" smtClean="0"/>
              <a:t>Blueprint for Action: Developing a Viable Community for All Ages </a:t>
            </a:r>
            <a:r>
              <a:rPr lang="en-US" i="0" baseline="0" dirty="0" smtClean="0"/>
              <a:t>(published </a:t>
            </a:r>
            <a:r>
              <a:rPr lang="en-US" baseline="0" dirty="0" smtClean="0"/>
              <a:t>by the National Association of Area Agencies on Aging and the MetLife Foundation). </a:t>
            </a:r>
          </a:p>
          <a:p>
            <a:endParaRPr lang="en-US" baseline="0" dirty="0" smtClean="0"/>
          </a:p>
          <a:p>
            <a:r>
              <a:rPr lang="en-US" baseline="0" dirty="0" smtClean="0"/>
              <a:t>Source: </a:t>
            </a:r>
            <a:r>
              <a:rPr lang="en-US" u="sng" baseline="0" dirty="0" smtClean="0"/>
              <a:t>http://www.aginginplaceinitiative.org/storage/aipi/documents/Blueprint_for_Action_web.pdf</a:t>
            </a:r>
          </a:p>
        </p:txBody>
      </p:sp>
      <p:sp>
        <p:nvSpPr>
          <p:cNvPr id="4" name="Slide Number Placeholder 3"/>
          <p:cNvSpPr>
            <a:spLocks noGrp="1"/>
          </p:cNvSpPr>
          <p:nvPr>
            <p:ph type="sldNum" sz="quarter" idx="10"/>
          </p:nvPr>
        </p:nvSpPr>
        <p:spPr/>
        <p:txBody>
          <a:bodyPr/>
          <a:lstStyle/>
          <a:p>
            <a:fld id="{3FD1C7F6-9180-482F-8388-CA485081353F}"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second is a Community “Report Card”  appearing in a 2009 technical assistance guide,  Aging in Place (published by Partners for Livable Communities). </a:t>
            </a:r>
          </a:p>
          <a:p>
            <a:endParaRPr lang="en-US" baseline="0" dirty="0" smtClean="0"/>
          </a:p>
          <a:p>
            <a:r>
              <a:rPr lang="en-US" baseline="0" dirty="0" smtClean="0"/>
              <a:t>Source:  </a:t>
            </a:r>
            <a:r>
              <a:rPr lang="en-US" u="sng" baseline="0" dirty="0" smtClean="0"/>
              <a:t>http://www.nwc.cog.co.us/docs/rrr/seniors2009/Aging%20in%20Place%20TA%20assessment%20guide-PartnrsLivblComm.pdf</a:t>
            </a:r>
          </a:p>
        </p:txBody>
      </p:sp>
      <p:sp>
        <p:nvSpPr>
          <p:cNvPr id="4" name="Slide Number Placeholder 3"/>
          <p:cNvSpPr>
            <a:spLocks noGrp="1"/>
          </p:cNvSpPr>
          <p:nvPr>
            <p:ph type="sldNum" sz="quarter" idx="10"/>
          </p:nvPr>
        </p:nvSpPr>
        <p:spPr/>
        <p:txBody>
          <a:bodyPr/>
          <a:lstStyle/>
          <a:p>
            <a:fld id="{3FD1C7F6-9180-482F-8388-CA485081353F}"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 third assessment tool is a checklist published in 2007 by the World Health Organization, in a monograph entitled, “Global Aging-Friendly Cities: A Guide”. </a:t>
            </a:r>
          </a:p>
          <a:p>
            <a:endParaRPr lang="en-US" baseline="0" dirty="0" smtClean="0"/>
          </a:p>
          <a:p>
            <a:r>
              <a:rPr lang="en-US" baseline="0" dirty="0" smtClean="0"/>
              <a:t>Source: </a:t>
            </a:r>
            <a:r>
              <a:rPr lang="en-US" u="sng" baseline="0" dirty="0" smtClean="0"/>
              <a:t>http://www.who.int/ageing/publications/Global_age_friendly_cities_Guide_English.pdf</a:t>
            </a:r>
          </a:p>
          <a:p>
            <a:endParaRPr lang="en-US" baseline="0" dirty="0" smtClean="0"/>
          </a:p>
        </p:txBody>
      </p:sp>
      <p:sp>
        <p:nvSpPr>
          <p:cNvPr id="4" name="Slide Number Placeholder 3"/>
          <p:cNvSpPr>
            <a:spLocks noGrp="1"/>
          </p:cNvSpPr>
          <p:nvPr>
            <p:ph type="sldNum" sz="quarter" idx="10"/>
          </p:nvPr>
        </p:nvSpPr>
        <p:spPr/>
        <p:txBody>
          <a:bodyPr/>
          <a:lstStyle/>
          <a:p>
            <a:fld id="{3FD1C7F6-9180-482F-8388-CA485081353F}"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used the first three assessment tools to create a fourth:  A 4-page Survey developed by Family Living Programs and designed to collect information regarding the extent to which your community has aging-friendly characteristics. A hard copy of this Survey is included in the packet of handout materials. This slide shows the first two pages of the survey.</a:t>
            </a:r>
            <a:endParaRPr lang="en-US" dirty="0"/>
          </a:p>
        </p:txBody>
      </p:sp>
      <p:sp>
        <p:nvSpPr>
          <p:cNvPr id="4" name="Slide Number Placeholder 3"/>
          <p:cNvSpPr>
            <a:spLocks noGrp="1"/>
          </p:cNvSpPr>
          <p:nvPr>
            <p:ph type="sldNum" sz="quarter" idx="10"/>
          </p:nvPr>
        </p:nvSpPr>
        <p:spPr/>
        <p:txBody>
          <a:bodyPr/>
          <a:lstStyle/>
          <a:p>
            <a:pPr>
              <a:defRPr/>
            </a:pPr>
            <a:r>
              <a:rPr lang="en-US" smtClean="0"/>
              <a:t>   </a:t>
            </a:r>
            <a:fld id="{22F8F6F7-1575-4E97-8EC9-2E01D86D99F9}" type="slidenum">
              <a:rPr lang="en-US" smtClean="0"/>
              <a:pPr>
                <a:defRPr/>
              </a:pPr>
              <a:t>36</a:t>
            </a:fld>
            <a:endParaRPr lang="en-US"/>
          </a:p>
        </p:txBody>
      </p:sp>
    </p:spTree>
    <p:extLst>
      <p:ext uri="{BB962C8B-B14F-4D97-AF65-F5344CB8AC3E}">
        <p14:creationId xmlns:p14="http://schemas.microsoft.com/office/powerpoint/2010/main" val="15497041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indent="3175"/>
            <a:r>
              <a:rPr lang="en-US" dirty="0"/>
              <a:t>The focus of the Survey is to collect information on the extent to which a person perceives that the community in which they reside has “aging-friendly characteristics” in each of 13 areas:</a:t>
            </a:r>
          </a:p>
          <a:p>
            <a:pPr indent="3175"/>
            <a:endParaRPr lang="en-US" dirty="0"/>
          </a:p>
          <a:p>
            <a:endParaRPr lang="en-US" dirty="0"/>
          </a:p>
          <a:p>
            <a:pPr marL="457200" indent="-457200">
              <a:buFont typeface="+mj-lt"/>
              <a:buAutoNum type="arabicPeriod"/>
            </a:pPr>
            <a:r>
              <a:rPr lang="en-US" sz="1200" dirty="0" smtClean="0"/>
              <a:t>Housing</a:t>
            </a:r>
          </a:p>
          <a:p>
            <a:pPr marL="457200" indent="-457200">
              <a:buFont typeface="+mj-lt"/>
              <a:buAutoNum type="arabicPeriod"/>
            </a:pPr>
            <a:r>
              <a:rPr lang="en-US" sz="1200" dirty="0" smtClean="0"/>
              <a:t>Transportation,  accessibility, and parking</a:t>
            </a:r>
          </a:p>
          <a:p>
            <a:pPr marL="457200" indent="-457200">
              <a:buFont typeface="+mj-lt"/>
              <a:buAutoNum type="arabicPeriod"/>
            </a:pPr>
            <a:r>
              <a:rPr lang="en-US" sz="1200" dirty="0" smtClean="0"/>
              <a:t>Sidewalks and Pedestrian Crossings</a:t>
            </a:r>
          </a:p>
          <a:p>
            <a:pPr marL="457200" indent="-457200">
              <a:buFont typeface="+mj-lt"/>
              <a:buAutoNum type="arabicPeriod"/>
            </a:pPr>
            <a:r>
              <a:rPr lang="en-US" sz="1200" dirty="0" smtClean="0"/>
              <a:t>Community and Health Care Resources</a:t>
            </a:r>
          </a:p>
          <a:p>
            <a:pPr marL="457200" indent="-457200">
              <a:buFont typeface="+mj-lt"/>
              <a:buAutoNum type="arabicPeriod"/>
            </a:pPr>
            <a:r>
              <a:rPr lang="en-US" sz="1200" dirty="0" smtClean="0"/>
              <a:t>Family caregiving</a:t>
            </a:r>
          </a:p>
          <a:p>
            <a:pPr marL="457200" indent="-457200">
              <a:buFont typeface="+mj-lt"/>
              <a:buAutoNum type="arabicPeriod"/>
            </a:pPr>
            <a:r>
              <a:rPr lang="en-US" sz="1200" dirty="0" smtClean="0"/>
              <a:t>Nutrition and Wellness</a:t>
            </a:r>
          </a:p>
          <a:p>
            <a:pPr marL="457200" indent="-457200">
              <a:buFont typeface="+mj-lt"/>
              <a:buAutoNum type="arabicPeriod"/>
            </a:pPr>
            <a:r>
              <a:rPr lang="en-US" sz="1200" dirty="0" smtClean="0"/>
              <a:t>Arts, Culture, and Lifelong Learning</a:t>
            </a:r>
          </a:p>
          <a:p>
            <a:pPr marL="457200" indent="-457200">
              <a:buFont typeface="+mj-lt"/>
              <a:buAutoNum type="arabicPeriod" startAt="8"/>
            </a:pPr>
            <a:r>
              <a:rPr lang="en-US" sz="1200" dirty="0" smtClean="0"/>
              <a:t>Employment and Workforce development</a:t>
            </a:r>
          </a:p>
          <a:p>
            <a:pPr marL="457200" indent="-457200">
              <a:buFont typeface="+mj-lt"/>
              <a:buAutoNum type="arabicPeriod" startAt="8"/>
            </a:pPr>
            <a:r>
              <a:rPr lang="en-US" sz="1200" dirty="0" smtClean="0"/>
              <a:t>Public safety and emergency planning</a:t>
            </a:r>
          </a:p>
          <a:p>
            <a:pPr marL="457200" indent="-457200">
              <a:buFont typeface="+mj-lt"/>
              <a:buAutoNum type="arabicPeriod" startAt="8"/>
            </a:pPr>
            <a:r>
              <a:rPr lang="en-US" sz="1200" dirty="0" smtClean="0"/>
              <a:t>Respect and Social Inclusion</a:t>
            </a:r>
          </a:p>
          <a:p>
            <a:pPr marL="457200" indent="-457200">
              <a:buFont typeface="+mj-lt"/>
              <a:buAutoNum type="arabicPeriod" startAt="8"/>
            </a:pPr>
            <a:r>
              <a:rPr lang="en-US" sz="1200" dirty="0" smtClean="0"/>
              <a:t>Community Connectedness: Civic Engagement and Volunteer Opportunities</a:t>
            </a:r>
          </a:p>
          <a:p>
            <a:pPr marL="457200" indent="-457200">
              <a:buFont typeface="+mj-lt"/>
              <a:buAutoNum type="arabicPeriod" startAt="8"/>
            </a:pPr>
            <a:r>
              <a:rPr lang="en-US" sz="1200" dirty="0" smtClean="0"/>
              <a:t>Taxation, Finance, Protection Against Fraud</a:t>
            </a:r>
          </a:p>
          <a:p>
            <a:pPr marL="457200" indent="-457200">
              <a:buFont typeface="+mj-lt"/>
              <a:buAutoNum type="arabicPeriod" startAt="8"/>
            </a:pPr>
            <a:r>
              <a:rPr lang="en-US" sz="1200" dirty="0" smtClean="0"/>
              <a:t>Community Leadership and Intergenerational Collaboration</a:t>
            </a:r>
          </a:p>
          <a:p>
            <a:pPr marL="0" indent="0">
              <a:buFontTx/>
              <a:buNone/>
            </a:pPr>
            <a:endParaRPr lang="en-US" sz="1200" dirty="0" smtClean="0"/>
          </a:p>
          <a:p>
            <a:pPr indent="3175"/>
            <a:endParaRPr lang="en-US" b="0" dirty="0"/>
          </a:p>
        </p:txBody>
      </p:sp>
      <p:sp>
        <p:nvSpPr>
          <p:cNvPr id="4" name="Slide Number Placeholder 3"/>
          <p:cNvSpPr>
            <a:spLocks noGrp="1"/>
          </p:cNvSpPr>
          <p:nvPr>
            <p:ph type="sldNum" sz="quarter" idx="10"/>
          </p:nvPr>
        </p:nvSpPr>
        <p:spPr/>
        <p:txBody>
          <a:bodyPr/>
          <a:lstStyle/>
          <a:p>
            <a:pPr>
              <a:defRPr/>
            </a:pPr>
            <a:r>
              <a:rPr lang="en-US" smtClean="0"/>
              <a:t>   </a:t>
            </a:r>
            <a:fld id="{22F8F6F7-1575-4E97-8EC9-2E01D86D99F9}"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indent="3175"/>
            <a:r>
              <a:rPr lang="en-US" dirty="0"/>
              <a:t>The focus of the Survey is to collect information on the extent to which a person perceives that the community in which they reside has “aging-friendly characteristics” in each of 13 areas. After reading a list of aging-friendly attributes for each area, the respondent indicates how many on in her/his community:</a:t>
            </a:r>
          </a:p>
          <a:p>
            <a:pPr indent="3175"/>
            <a:r>
              <a:rPr lang="en-US" sz="1400" dirty="0"/>
              <a:t>1 = None of them</a:t>
            </a:r>
          </a:p>
          <a:p>
            <a:pPr indent="3175"/>
            <a:r>
              <a:rPr lang="en-US" sz="1400" dirty="0"/>
              <a:t>2 = A few of them</a:t>
            </a:r>
          </a:p>
          <a:p>
            <a:pPr indent="3175"/>
            <a:r>
              <a:rPr lang="en-US" sz="1400" dirty="0"/>
              <a:t>3 = About half of them</a:t>
            </a:r>
          </a:p>
          <a:p>
            <a:pPr indent="3175"/>
            <a:r>
              <a:rPr lang="en-US" sz="1400" dirty="0"/>
              <a:t>4 = Most of them</a:t>
            </a:r>
          </a:p>
          <a:p>
            <a:pPr indent="3175"/>
            <a:r>
              <a:rPr lang="en-US" sz="1400" dirty="0"/>
              <a:t>5 = All of them</a:t>
            </a:r>
          </a:p>
          <a:p>
            <a:endParaRPr lang="en-US" b="0" dirty="0"/>
          </a:p>
        </p:txBody>
      </p:sp>
      <p:sp>
        <p:nvSpPr>
          <p:cNvPr id="4" name="Slide Number Placeholder 3"/>
          <p:cNvSpPr>
            <a:spLocks noGrp="1"/>
          </p:cNvSpPr>
          <p:nvPr>
            <p:ph type="sldNum" sz="quarter" idx="10"/>
          </p:nvPr>
        </p:nvSpPr>
        <p:spPr/>
        <p:txBody>
          <a:bodyPr/>
          <a:lstStyle/>
          <a:p>
            <a:pPr>
              <a:defRPr/>
            </a:pPr>
            <a:r>
              <a:rPr lang="en-US" smtClean="0">
                <a:solidFill>
                  <a:prstClr val="black"/>
                </a:solidFill>
              </a:rPr>
              <a:t>   </a:t>
            </a:r>
            <a:fld id="{22F8F6F7-1575-4E97-8EC9-2E01D86D99F9}" type="slidenum">
              <a:rPr lang="en-US" smtClean="0">
                <a:solidFill>
                  <a:prstClr val="black"/>
                </a:solidFill>
              </a:rPr>
              <a:pPr>
                <a:defRPr/>
              </a:pPr>
              <a:t>38</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the packet of handout materials is a list of resources that communities/counties might find useful as they begin to plan for population aging.  Included in the list of resources are websites, reports, books, articles, agencies, and organizations.</a:t>
            </a:r>
          </a:p>
        </p:txBody>
      </p:sp>
      <p:sp>
        <p:nvSpPr>
          <p:cNvPr id="4" name="Slide Number Placeholder 3"/>
          <p:cNvSpPr>
            <a:spLocks noGrp="1"/>
          </p:cNvSpPr>
          <p:nvPr>
            <p:ph type="sldNum" sz="quarter" idx="10"/>
          </p:nvPr>
        </p:nvSpPr>
        <p:spPr/>
        <p:txBody>
          <a:bodyPr/>
          <a:lstStyle/>
          <a:p>
            <a:pPr>
              <a:defRPr/>
            </a:pPr>
            <a:r>
              <a:rPr lang="en-US" smtClean="0"/>
              <a:t>   </a:t>
            </a:r>
            <a:fld id="{22F8F6F7-1575-4E97-8EC9-2E01D86D99F9}" type="slidenum">
              <a:rPr lang="en-US" smtClean="0"/>
              <a:pPr>
                <a:defRPr/>
              </a:pPr>
              <a:t>39</a:t>
            </a:fld>
            <a:endParaRPr lang="en-US"/>
          </a:p>
        </p:txBody>
      </p:sp>
    </p:spTree>
    <p:extLst>
      <p:ext uri="{BB962C8B-B14F-4D97-AF65-F5344CB8AC3E}">
        <p14:creationId xmlns:p14="http://schemas.microsoft.com/office/powerpoint/2010/main" val="2672585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6">
              <a:defRPr/>
            </a:pPr>
            <a:r>
              <a:rPr lang="en-US" baseline="0" dirty="0" smtClean="0"/>
              <a:t>To find an answer to this question, in 2005, the National Association of Area Agencies on Aging – together with several partners (e.g. the MetLife Foundation) – conducted a national survey of 10,000 communities wherein the focus was on assessing the extent to which American communities had begun to plan for population aging. </a:t>
            </a:r>
          </a:p>
          <a:p>
            <a:pPr defTabSz="914316">
              <a:defRPr/>
            </a:pPr>
            <a:endParaRPr lang="en-US" baseline="0" dirty="0" smtClean="0"/>
          </a:p>
          <a:p>
            <a:pPr defTabSz="914316">
              <a:defRPr/>
            </a:pPr>
            <a:r>
              <a:rPr lang="en-US" baseline="0" dirty="0" smtClean="0"/>
              <a:t>Ask participants: Of those communities that responded to the Survey, </a:t>
            </a:r>
            <a:r>
              <a:rPr lang="en-US" dirty="0"/>
              <a:t>what percent do you think indicated that they had started to plan for the impacts of population aging?</a:t>
            </a:r>
          </a:p>
          <a:p>
            <a:pPr defTabSz="914316">
              <a:defRPr/>
            </a:pPr>
            <a:endParaRPr lang="en-US" dirty="0"/>
          </a:p>
          <a:p>
            <a:pPr defTabSz="914316">
              <a:defRPr/>
            </a:pPr>
            <a:r>
              <a:rPr lang="en-US" dirty="0"/>
              <a:t>HANDOUT:  Included in the handout packet is a copy of the front page of this report, and the first page of the executive summary.</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r>
              <a:rPr lang="en-US" smtClean="0"/>
              <a:t>   </a:t>
            </a:r>
            <a:fld id="{22F8F6F7-1575-4E97-8EC9-2E01D86D99F9}" type="slidenum">
              <a:rPr lang="en-US" smtClean="0"/>
              <a:pPr>
                <a:defRPr/>
              </a:pPr>
              <a:t>4</a:t>
            </a:fld>
            <a:endParaRPr lang="en-US"/>
          </a:p>
        </p:txBody>
      </p:sp>
    </p:spTree>
    <p:extLst>
      <p:ext uri="{BB962C8B-B14F-4D97-AF65-F5344CB8AC3E}">
        <p14:creationId xmlns:p14="http://schemas.microsoft.com/office/powerpoint/2010/main" val="32587551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UW Extension Family Living Programs has developed a website</a:t>
            </a:r>
            <a:r>
              <a:rPr lang="en-US" baseline="0" dirty="0" smtClean="0"/>
              <a:t> </a:t>
            </a:r>
            <a:r>
              <a:rPr lang="en-US" dirty="0" smtClean="0"/>
              <a:t>aimed at helping to create aging-friendly communities in Wisconsin.  One of the sheets in your packet provide</a:t>
            </a:r>
            <a:r>
              <a:rPr lang="en-US" baseline="0" dirty="0" smtClean="0"/>
              <a:t> the web address this blog.  You can also access it by simply typing the following phrase into a web browser: “Creating Aging-Friendly Communities in Wisconsin”.</a:t>
            </a:r>
            <a:endParaRPr lang="en-US" dirty="0" smtClean="0"/>
          </a:p>
          <a:p>
            <a:endParaRPr lang="en-US" dirty="0" smtClean="0"/>
          </a:p>
          <a:p>
            <a:r>
              <a:rPr lang="en-US" dirty="0" smtClean="0"/>
              <a:t>The blog contains information that may be helpful to communities and counties. It also affords the opportunity for communities to share what they are doing – to highlight “best practice” examples of aging-friendly environments. </a:t>
            </a:r>
          </a:p>
          <a:p>
            <a:endParaRPr lang="en-US" dirty="0" smtClean="0"/>
          </a:p>
          <a:p>
            <a:r>
              <a:rPr lang="en-US" dirty="0" smtClean="0"/>
              <a:t>This slide shows one of the</a:t>
            </a:r>
            <a:r>
              <a:rPr lang="en-US" baseline="0" dirty="0" smtClean="0"/>
              <a:t> posts on the blog highlighting efforts in </a:t>
            </a:r>
            <a:r>
              <a:rPr lang="en-US" baseline="0" dirty="0" err="1" smtClean="0"/>
              <a:t>LaCrosse</a:t>
            </a:r>
            <a:r>
              <a:rPr lang="en-US" baseline="0" dirty="0" smtClean="0"/>
              <a:t> County to become more “aging-friendly”.</a:t>
            </a:r>
            <a:endParaRPr lang="en-US" dirty="0" smtClean="0"/>
          </a:p>
          <a:p>
            <a:endParaRPr lang="en-US" dirty="0" smtClean="0"/>
          </a:p>
          <a:p>
            <a:r>
              <a:rPr lang="en-US" dirty="0" smtClean="0"/>
              <a:t>HYPERLINK NOTE: </a:t>
            </a:r>
          </a:p>
          <a:p>
            <a:endParaRPr lang="en-US" dirty="0" smtClean="0"/>
          </a:p>
          <a:p>
            <a:r>
              <a:rPr lang="en-US" dirty="0" smtClean="0"/>
              <a:t>If you are connected to the internet, clicking on this screen shot provides access to the blog: </a:t>
            </a:r>
            <a:r>
              <a:rPr lang="en-US" u="sng" dirty="0" smtClean="0"/>
              <a:t>http://fyi.uwex.edu/agingfriendlycommunities/</a:t>
            </a:r>
          </a:p>
        </p:txBody>
      </p:sp>
      <p:sp>
        <p:nvSpPr>
          <p:cNvPr id="4" name="Slide Number Placeholder 3"/>
          <p:cNvSpPr>
            <a:spLocks noGrp="1"/>
          </p:cNvSpPr>
          <p:nvPr>
            <p:ph type="sldNum" sz="quarter" idx="5"/>
          </p:nvPr>
        </p:nvSpPr>
        <p:spPr/>
        <p:txBody>
          <a:bodyPr/>
          <a:lstStyle/>
          <a:p>
            <a:pPr>
              <a:defRPr/>
            </a:pPr>
            <a:fld id="{1DFB012F-2BAB-4B1A-9155-C9FBAC6864C1}" type="slidenum">
              <a:rPr lang="en-US"/>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j-lt"/>
              </a:rPr>
              <a:t>In 2005, AARP published a booklet entitled “Beyond</a:t>
            </a:r>
            <a:r>
              <a:rPr lang="en-US" baseline="0" dirty="0" smtClean="0">
                <a:latin typeface="+mj-lt"/>
              </a:rPr>
              <a:t> 50.05”, the focus of which was to encourage the development of livable communities.  The booklet issues a “call for action” and makes specific recommendations.  The booklet concludes with the following:  </a:t>
            </a:r>
            <a:r>
              <a:rPr lang="en-US" dirty="0">
                <a:latin typeface="+mj-lt"/>
              </a:rPr>
              <a:t>Unless America makes a commitment to livable, “aging-friendly” communities, baby boomers and other persons of a range of ages and with a variety of abilities will find it difficult to age successfully and remain engaged with their communities...</a:t>
            </a:r>
          </a:p>
          <a:p>
            <a:endParaRPr lang="en-US" dirty="0">
              <a:latin typeface="+mj-lt"/>
            </a:endParaRPr>
          </a:p>
          <a:p>
            <a:r>
              <a:rPr lang="en-US" dirty="0">
                <a:latin typeface="+mj-lt"/>
              </a:rPr>
              <a:t>On the other hand, those communities that design for livability empower their residents to remain independent and engaged, and offer a better quality of life.</a:t>
            </a:r>
          </a:p>
          <a:p>
            <a:endParaRPr lang="en-US" dirty="0"/>
          </a:p>
        </p:txBody>
      </p:sp>
      <p:sp>
        <p:nvSpPr>
          <p:cNvPr id="4" name="Slide Number Placeholder 3"/>
          <p:cNvSpPr>
            <a:spLocks noGrp="1"/>
          </p:cNvSpPr>
          <p:nvPr>
            <p:ph type="sldNum" sz="quarter" idx="10"/>
          </p:nvPr>
        </p:nvSpPr>
        <p:spPr/>
        <p:txBody>
          <a:bodyPr/>
          <a:lstStyle/>
          <a:p>
            <a:pPr>
              <a:defRPr/>
            </a:pPr>
            <a:r>
              <a:rPr lang="en-US" smtClean="0"/>
              <a:t>   </a:t>
            </a:r>
            <a:fld id="{22F8F6F7-1575-4E97-8EC9-2E01D86D99F9}" type="slidenum">
              <a:rPr lang="en-US" smtClean="0"/>
              <a:pPr>
                <a:defRPr/>
              </a:pPr>
              <a:t>41</a:t>
            </a:fld>
            <a:endParaRPr lang="en-US"/>
          </a:p>
        </p:txBody>
      </p:sp>
    </p:spTree>
    <p:extLst>
      <p:ext uri="{BB962C8B-B14F-4D97-AF65-F5344CB8AC3E}">
        <p14:creationId xmlns:p14="http://schemas.microsoft.com/office/powerpoint/2010/main" val="18661158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With this call for action in mind, we pose three questions:</a:t>
            </a:r>
          </a:p>
          <a:p>
            <a:endParaRPr lang="en-US" dirty="0" smtClean="0"/>
          </a:p>
          <a:p>
            <a:pPr eaLnBrk="1" hangingPunct="1"/>
            <a:r>
              <a:rPr lang="en-US" dirty="0" smtClean="0"/>
              <a:t>1. Is your community a good place to grow up and grow old?</a:t>
            </a:r>
          </a:p>
          <a:p>
            <a:pPr eaLnBrk="1" hangingPunct="1"/>
            <a:r>
              <a:rPr lang="en-US" dirty="0" smtClean="0"/>
              <a:t>2. Will your community meet your needs when you are 65, 75, 85, 95…or even 105?</a:t>
            </a:r>
          </a:p>
          <a:p>
            <a:pPr eaLnBrk="1" hangingPunct="1"/>
            <a:r>
              <a:rPr lang="en-US" dirty="0" smtClean="0"/>
              <a:t>3. If not, </a:t>
            </a:r>
            <a:r>
              <a:rPr lang="en-US" u="sng" dirty="0" smtClean="0"/>
              <a:t>what can you do</a:t>
            </a:r>
            <a:r>
              <a:rPr lang="en-US" dirty="0" smtClean="0"/>
              <a:t> now to begin to make your community a friendly and supportive environment for persons of all ages?</a:t>
            </a:r>
          </a:p>
          <a:p>
            <a:endParaRPr lang="en-US" dirty="0" smtClean="0"/>
          </a:p>
        </p:txBody>
      </p:sp>
      <p:sp>
        <p:nvSpPr>
          <p:cNvPr id="4" name="Slide Number Placeholder 3"/>
          <p:cNvSpPr>
            <a:spLocks noGrp="1"/>
          </p:cNvSpPr>
          <p:nvPr>
            <p:ph type="sldNum" sz="quarter" idx="5"/>
          </p:nvPr>
        </p:nvSpPr>
        <p:spPr/>
        <p:txBody>
          <a:bodyPr/>
          <a:lstStyle/>
          <a:p>
            <a:pPr>
              <a:defRPr/>
            </a:pPr>
            <a:fld id="{7B356267-89AA-4390-BC25-A91ACBD56B0C}" type="slidenum">
              <a:rPr lang="en-US"/>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Responses to these questions will require your involvement in your respective communities and counties.</a:t>
            </a:r>
          </a:p>
          <a:p>
            <a:endParaRPr lang="en-US" dirty="0" smtClean="0"/>
          </a:p>
          <a:p>
            <a:r>
              <a:rPr lang="en-US" dirty="0" smtClean="0"/>
              <a:t>Are you willing to take the risk?  Will you be a catalyst for action?</a:t>
            </a:r>
          </a:p>
        </p:txBody>
      </p:sp>
      <p:sp>
        <p:nvSpPr>
          <p:cNvPr id="4" name="Slide Number Placeholder 3"/>
          <p:cNvSpPr>
            <a:spLocks noGrp="1"/>
          </p:cNvSpPr>
          <p:nvPr>
            <p:ph type="sldNum" sz="quarter" idx="5"/>
          </p:nvPr>
        </p:nvSpPr>
        <p:spPr/>
        <p:txBody>
          <a:bodyPr/>
          <a:lstStyle/>
          <a:p>
            <a:pPr>
              <a:defRPr/>
            </a:pPr>
            <a:fld id="{01619A5B-5C23-46BE-868D-C1AB723CEC62}" type="slidenum">
              <a:rPr lang="en-US" smtClean="0"/>
              <a:pPr>
                <a:defRPr/>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Questions</a:t>
            </a:r>
            <a:endParaRPr lang="en-US"/>
          </a:p>
        </p:txBody>
      </p:sp>
      <p:sp>
        <p:nvSpPr>
          <p:cNvPr id="4" name="Slide Number Placeholder 3"/>
          <p:cNvSpPr>
            <a:spLocks noGrp="1"/>
          </p:cNvSpPr>
          <p:nvPr>
            <p:ph type="sldNum" sz="quarter" idx="10"/>
          </p:nvPr>
        </p:nvSpPr>
        <p:spPr/>
        <p:txBody>
          <a:bodyPr/>
          <a:lstStyle/>
          <a:p>
            <a:fld id="{3FD1C7F6-9180-482F-8388-CA485081353F}" type="slidenum">
              <a:rPr lang="en-US" smtClean="0"/>
              <a:pPr/>
              <a:t>44</a:t>
            </a:fld>
            <a:endParaRPr lang="en-US"/>
          </a:p>
        </p:txBody>
      </p:sp>
    </p:spTree>
    <p:extLst>
      <p:ext uri="{BB962C8B-B14F-4D97-AF65-F5344CB8AC3E}">
        <p14:creationId xmlns:p14="http://schemas.microsoft.com/office/powerpoint/2010/main" val="776407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16">
              <a:defRPr/>
            </a:pPr>
            <a:r>
              <a:rPr lang="en-US" baseline="0" dirty="0" smtClean="0"/>
              <a:t>A key finding in a report published in 2006 (Maturing of America: Getting Communities on Track for an Aging Population) was that fewer than half (46%) had even begun to prepare for this important demographic trend. The report stated that “</a:t>
            </a:r>
            <a:r>
              <a:rPr lang="en-US" dirty="0" smtClean="0"/>
              <a:t>Although many communities have some programs to address the needs of older adults, few have undertaken a comprehensive assessment to make their communities ‘aging-friendly’ or livable for people of all ages.”</a:t>
            </a:r>
          </a:p>
          <a:p>
            <a:endParaRPr lang="en-US" baseline="0" dirty="0" smtClean="0"/>
          </a:p>
          <a:p>
            <a:endParaRPr lang="en-US" baseline="0" dirty="0" smtClean="0"/>
          </a:p>
          <a:p>
            <a:r>
              <a:rPr lang="en-US" baseline="0" dirty="0" smtClean="0"/>
              <a:t>NOTE:   Report may be found online at:  </a:t>
            </a:r>
            <a:r>
              <a:rPr lang="en-US" u="sng" baseline="0" dirty="0" smtClean="0"/>
              <a:t>http://www.n4a.org/pdf/MOAFinalReport.pdf</a:t>
            </a:r>
          </a:p>
          <a:p>
            <a:endParaRPr lang="en-US" u="sng" baseline="0"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US" sz="1200" dirty="0" smtClean="0"/>
              <a:t>“Although many communities have some programs to address the needs of older adults, very few have undertaken a comprehensive assessment to make their communities ‘aging-friendly’ or livable for people of all ages.”</a:t>
            </a:r>
          </a:p>
          <a:p>
            <a:endParaRPr lang="en-US" u="sng" baseline="0" dirty="0" smtClean="0"/>
          </a:p>
          <a:p>
            <a:endParaRPr lang="en-US" dirty="0"/>
          </a:p>
        </p:txBody>
      </p:sp>
      <p:sp>
        <p:nvSpPr>
          <p:cNvPr id="4" name="Slide Number Placeholder 3"/>
          <p:cNvSpPr>
            <a:spLocks noGrp="1"/>
          </p:cNvSpPr>
          <p:nvPr>
            <p:ph type="sldNum" sz="quarter" idx="10"/>
          </p:nvPr>
        </p:nvSpPr>
        <p:spPr/>
        <p:txBody>
          <a:bodyPr/>
          <a:lstStyle/>
          <a:p>
            <a:pPr>
              <a:defRPr/>
            </a:pPr>
            <a:r>
              <a:rPr lang="en-US" smtClean="0"/>
              <a:t>   </a:t>
            </a:r>
            <a:fld id="{22F8F6F7-1575-4E97-8EC9-2E01D86D99F9}"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dirty="0" smtClean="0"/>
              <a:t>follow-up </a:t>
            </a:r>
            <a:r>
              <a:rPr lang="en-US" dirty="0"/>
              <a:t>survey was conducted in 2010, and revealed that only limited progress had been made in becoming aging-ready. As a result of the severe economic challenges associated with the recession, most communities have been able only to “hold the line”— maintaining policies, programs and services already established. They have not been able to move forward to the degree needed to address the nation’s current “age wave.”</a:t>
            </a:r>
          </a:p>
          <a:p>
            <a:endParaRPr lang="en-US" dirty="0"/>
          </a:p>
          <a:p>
            <a:pPr defTabSz="914316">
              <a:defRPr/>
            </a:pPr>
            <a:r>
              <a:rPr lang="en-US" dirty="0"/>
              <a:t>Source:  National Association of Area Agencies on Aging (2011). The Maturing of America: Communities Moving Forward for an Aging Population,  Washington, D.C.  Website:  </a:t>
            </a:r>
            <a:r>
              <a:rPr lang="en-US" u="sng" dirty="0"/>
              <a:t>http://www.n4a.org/files/MOA_FINAL_Rpt.pdf </a:t>
            </a:r>
            <a:r>
              <a:rPr lang="en-US" dirty="0"/>
              <a:t>	 </a:t>
            </a:r>
          </a:p>
          <a:p>
            <a:pPr defTabSz="914316">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r>
              <a:rPr lang="en-US" smtClean="0"/>
              <a:t>   </a:t>
            </a:r>
            <a:fld id="{22F8F6F7-1575-4E97-8EC9-2E01D86D99F9}" type="slidenum">
              <a:rPr lang="en-US" smtClean="0"/>
              <a:pPr>
                <a:defRPr/>
              </a:pPr>
              <a:t>6</a:t>
            </a:fld>
            <a:endParaRPr lang="en-US"/>
          </a:p>
        </p:txBody>
      </p:sp>
    </p:spTree>
    <p:extLst>
      <p:ext uri="{BB962C8B-B14F-4D97-AF65-F5344CB8AC3E}">
        <p14:creationId xmlns:p14="http://schemas.microsoft.com/office/powerpoint/2010/main" val="3084739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is a list of five questions that will guide our discussion today.  We will begin with a focus on population aging. </a:t>
            </a:r>
          </a:p>
          <a:p>
            <a:endParaRPr lang="en-US" baseline="0" dirty="0" smtClean="0"/>
          </a:p>
          <a:p>
            <a:r>
              <a:rPr lang="en-US" baseline="0" dirty="0" smtClean="0"/>
              <a:t>(NOTE: This is a sample slide only.  The questions to be addressed will vary with the setting, time constraints, and target audience).  </a:t>
            </a:r>
            <a:endParaRPr lang="en-US" dirty="0"/>
          </a:p>
        </p:txBody>
      </p:sp>
      <p:sp>
        <p:nvSpPr>
          <p:cNvPr id="4" name="Slide Number Placeholder 3"/>
          <p:cNvSpPr>
            <a:spLocks noGrp="1"/>
          </p:cNvSpPr>
          <p:nvPr>
            <p:ph type="sldNum" sz="quarter" idx="10"/>
          </p:nvPr>
        </p:nvSpPr>
        <p:spPr/>
        <p:txBody>
          <a:bodyPr/>
          <a:lstStyle/>
          <a:p>
            <a:pPr>
              <a:defRPr/>
            </a:pPr>
            <a:r>
              <a:rPr lang="en-US" smtClean="0"/>
              <a:t>   </a:t>
            </a:r>
            <a:fld id="{22F8F6F7-1575-4E97-8EC9-2E01D86D99F9}" type="slidenum">
              <a:rPr lang="en-US" smtClean="0"/>
              <a:pPr>
                <a:defRPr/>
              </a:pPr>
              <a:t>7</a:t>
            </a:fld>
            <a:endParaRPr lang="en-US"/>
          </a:p>
        </p:txBody>
      </p:sp>
    </p:spTree>
    <p:extLst>
      <p:ext uri="{BB962C8B-B14F-4D97-AF65-F5344CB8AC3E}">
        <p14:creationId xmlns:p14="http://schemas.microsoft.com/office/powerpoint/2010/main" val="2957568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What are some ways used to measure the aging of</a:t>
            </a:r>
            <a:r>
              <a:rPr lang="en-US" baseline="0" dirty="0" smtClean="0"/>
              <a:t> individuals</a:t>
            </a:r>
            <a:r>
              <a:rPr lang="en-US" dirty="0" smtClean="0"/>
              <a:t>?  Chronological</a:t>
            </a:r>
            <a:r>
              <a:rPr lang="en-US" baseline="0" dirty="0" smtClean="0"/>
              <a:t> age (birthdays).   Functional/physical age (ability to perform activities of daily living; physical health; etc.).  Psychological age (problem-solving ability).</a:t>
            </a:r>
          </a:p>
          <a:p>
            <a:pPr>
              <a:defRPr/>
            </a:pPr>
            <a:endParaRPr lang="en-US" dirty="0" smtClean="0"/>
          </a:p>
          <a:p>
            <a:pPr>
              <a:defRPr/>
            </a:pPr>
            <a:r>
              <a:rPr lang="en-US" dirty="0" smtClean="0"/>
              <a:t>Just as the aging of individuals can be measured so, too, can the aging of entire populations (i.e. groups of people living in a given geographical area). QUESTION:</a:t>
            </a:r>
            <a:r>
              <a:rPr lang="en-US" baseline="0" dirty="0" smtClean="0"/>
              <a:t>  What are some ways that aging is measured for entire populations?  </a:t>
            </a:r>
          </a:p>
          <a:p>
            <a:endParaRPr lang="en-US" dirty="0"/>
          </a:p>
        </p:txBody>
      </p:sp>
      <p:sp>
        <p:nvSpPr>
          <p:cNvPr id="4" name="Slide Number Placeholder 3"/>
          <p:cNvSpPr>
            <a:spLocks noGrp="1"/>
          </p:cNvSpPr>
          <p:nvPr>
            <p:ph type="sldNum" sz="quarter" idx="10"/>
          </p:nvPr>
        </p:nvSpPr>
        <p:spPr/>
        <p:txBody>
          <a:bodyPr/>
          <a:lstStyle/>
          <a:p>
            <a:pPr>
              <a:defRPr/>
            </a:pPr>
            <a:r>
              <a:rPr lang="en-US" smtClean="0"/>
              <a:t>   </a:t>
            </a:r>
            <a:fld id="{22F8F6F7-1575-4E97-8EC9-2E01D86D99F9}" type="slidenum">
              <a:rPr lang="en-US" smtClean="0"/>
              <a:pPr>
                <a:defRPr/>
              </a:pPr>
              <a:t>8</a:t>
            </a:fld>
            <a:endParaRPr lang="en-US"/>
          </a:p>
        </p:txBody>
      </p:sp>
    </p:spTree>
    <p:extLst>
      <p:ext uri="{BB962C8B-B14F-4D97-AF65-F5344CB8AC3E}">
        <p14:creationId xmlns:p14="http://schemas.microsoft.com/office/powerpoint/2010/main" val="922987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aseline="0" dirty="0" smtClean="0"/>
              <a:t>Possible responses</a:t>
            </a:r>
          </a:p>
          <a:p>
            <a:pPr>
              <a:defRPr/>
            </a:pPr>
            <a:endParaRPr lang="en-US" baseline="0" dirty="0" smtClean="0"/>
          </a:p>
          <a:p>
            <a:pPr marL="228579" indent="-228579">
              <a:buAutoNum type="arabicPeriod"/>
              <a:defRPr/>
            </a:pPr>
            <a:r>
              <a:rPr lang="en-US" baseline="0" dirty="0" smtClean="0"/>
              <a:t>Average life expectancy</a:t>
            </a:r>
          </a:p>
          <a:p>
            <a:pPr marL="228579" indent="-228579">
              <a:buAutoNum type="arabicPeriod"/>
              <a:defRPr/>
            </a:pPr>
            <a:r>
              <a:rPr lang="en-US" baseline="0" dirty="0" smtClean="0"/>
              <a:t>Number of persons age 65 and older</a:t>
            </a:r>
          </a:p>
          <a:p>
            <a:pPr marL="228579" indent="-228579">
              <a:buAutoNum type="arabicPeriod"/>
              <a:defRPr/>
            </a:pPr>
            <a:r>
              <a:rPr lang="en-US" baseline="0" dirty="0" smtClean="0"/>
              <a:t>Percent or proportion of persons age 65 and older</a:t>
            </a:r>
          </a:p>
          <a:p>
            <a:pPr marL="228579" indent="-228579">
              <a:buAutoNum type="arabicPeriod"/>
              <a:defRPr/>
            </a:pPr>
            <a:r>
              <a:rPr lang="en-US" baseline="0" dirty="0" smtClean="0"/>
              <a:t>The median age of a population (i.e. the age at which half a population are older and half are younger).</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r>
              <a:rPr lang="en-US" smtClean="0"/>
              <a:t>   </a:t>
            </a:r>
            <a:fld id="{22F8F6F7-1575-4E97-8EC9-2E01D86D99F9}" type="slidenum">
              <a:rPr lang="en-US" smtClean="0"/>
              <a:pPr>
                <a:defRPr/>
              </a:pPr>
              <a:t>9</a:t>
            </a:fld>
            <a:endParaRPr lang="en-US"/>
          </a:p>
        </p:txBody>
      </p:sp>
    </p:spTree>
    <p:extLst>
      <p:ext uri="{BB962C8B-B14F-4D97-AF65-F5344CB8AC3E}">
        <p14:creationId xmlns:p14="http://schemas.microsoft.com/office/powerpoint/2010/main" val="29924875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eaLnBrk="1" latinLnBrk="0" hangingPunct="1"/>
            <a:fld id="{8F6BCBE8-30B0-4476-8762-9236B142003A}" type="datetimeFigureOut">
              <a:rPr lang="en-US" smtClean="0"/>
              <a:pPr eaLnBrk="1" latinLnBrk="0" hangingPunct="1"/>
              <a:t>8/28/2014</a:t>
            </a:fld>
            <a:endParaRPr lang="en-US" sz="1100" dirty="0">
              <a:solidFill>
                <a:schemeClr val="tx2"/>
              </a:solidFill>
            </a:endParaRPr>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90426" y="6400800"/>
            <a:ext cx="1045716" cy="359568"/>
          </a:xfrm>
          <a:prstGeom prst="rect">
            <a:avLst/>
          </a:prstGeom>
        </p:spPr>
      </p:pic>
    </p:spTree>
    <p:extLst>
      <p:ext uri="{BB962C8B-B14F-4D97-AF65-F5344CB8AC3E}">
        <p14:creationId xmlns:p14="http://schemas.microsoft.com/office/powerpoint/2010/main" val="1114285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BA6ACE5-215B-46BA-AB2F-9CA1BA858E75}" type="slidenum">
              <a:rPr lang="en-US" smtClean="0"/>
              <a:pPr>
                <a:defRPr/>
              </a:pPr>
              <a:t>‹#›</a:t>
            </a:fld>
            <a:endParaRPr lang="en-US" dirty="0"/>
          </a:p>
        </p:txBody>
      </p:sp>
    </p:spTree>
    <p:extLst>
      <p:ext uri="{BB962C8B-B14F-4D97-AF65-F5344CB8AC3E}">
        <p14:creationId xmlns:p14="http://schemas.microsoft.com/office/powerpoint/2010/main" val="1694916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86A125B-4E46-4B11-AD9C-53FDA3397BF3}" type="slidenum">
              <a:rPr lang="en-US" smtClean="0"/>
              <a:pPr>
                <a:defRPr/>
              </a:pPr>
              <a:t>‹#›</a:t>
            </a:fld>
            <a:endParaRPr lang="en-US" dirty="0"/>
          </a:p>
        </p:txBody>
      </p:sp>
    </p:spTree>
    <p:extLst>
      <p:ext uri="{BB962C8B-B14F-4D97-AF65-F5344CB8AC3E}">
        <p14:creationId xmlns:p14="http://schemas.microsoft.com/office/powerpoint/2010/main" val="3009951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lvl1pPr algn="ctr">
              <a:defRPr>
                <a:effectLst/>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981200"/>
            <a:ext cx="8229600" cy="3886200"/>
          </a:xfrm>
        </p:spPr>
        <p:txBody>
          <a:bodyPr rtlCol="0">
            <a:normAutofit/>
          </a:bodyPr>
          <a:lstStyle/>
          <a:p>
            <a:pPr lvl="0"/>
            <a:endParaRPr lang="en-US" noProof="0" dirty="0" smtClean="0"/>
          </a:p>
        </p:txBody>
      </p:sp>
      <p:sp>
        <p:nvSpPr>
          <p:cNvPr id="5" name="Rectangle 3"/>
          <p:cNvSpPr>
            <a:spLocks noGrp="1" noChangeArrowheads="1"/>
          </p:cNvSpPr>
          <p:nvPr>
            <p:ph type="sldNum" sz="quarter" idx="11"/>
          </p:nvPr>
        </p:nvSpPr>
        <p:spPr>
          <a:xfrm>
            <a:off x="3810000" y="6172200"/>
            <a:ext cx="1828800" cy="365125"/>
          </a:xfrm>
          <a:prstGeom prst="rect">
            <a:avLst/>
          </a:prstGeom>
        </p:spPr>
        <p:txBody>
          <a:bodyPr/>
          <a:lstStyle>
            <a:lvl1pPr>
              <a:defRPr/>
            </a:lvl1pPr>
          </a:lstStyle>
          <a:p>
            <a:pPr>
              <a:defRPr/>
            </a:pPr>
            <a:endParaRPr lang="en-US"/>
          </a:p>
        </p:txBody>
      </p:sp>
      <p:sp>
        <p:nvSpPr>
          <p:cNvPr id="6" name="Rectangle 16"/>
          <p:cNvSpPr>
            <a:spLocks noGrp="1" noChangeArrowheads="1"/>
          </p:cNvSpPr>
          <p:nvPr>
            <p:ph type="dt" sz="half" idx="12"/>
          </p:nvPr>
        </p:nvSpPr>
        <p:spPr>
          <a:xfrm>
            <a:off x="6172200" y="6172200"/>
            <a:ext cx="2514600" cy="365125"/>
          </a:xfrm>
          <a:prstGeom prst="rect">
            <a:avLst/>
          </a:prstGeom>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665A4655-DE8B-442E-8136-95BCB4BA9457}" type="slidenum">
              <a:rPr lang="en-US"/>
              <a:pPr>
                <a:defRPr/>
              </a:pPr>
              <a:t>‹#›</a:t>
            </a:fld>
            <a:endParaRPr lang="en-US" dirty="0"/>
          </a:p>
        </p:txBody>
      </p:sp>
    </p:spTree>
    <p:extLst>
      <p:ext uri="{BB962C8B-B14F-4D97-AF65-F5344CB8AC3E}">
        <p14:creationId xmlns:p14="http://schemas.microsoft.com/office/powerpoint/2010/main" val="1910220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991974"/>
      </p:ext>
    </p:extLst>
  </p:cSld>
  <p:clrMapOvr>
    <a:masterClrMapping/>
  </p:clrMapOvr>
  <p:transition>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188356"/>
            <a:ext cx="9144000" cy="666546"/>
          </a:xfrm>
          <a:prstGeom prst="rect">
            <a:avLst/>
          </a:prstGeom>
        </p:spPr>
        <p:txBody>
          <a:bodyPr/>
          <a:lstStyle>
            <a:lvl1pPr>
              <a:defRPr sz="3800">
                <a:solidFill>
                  <a:srgbClr val="C20027"/>
                </a:solidFill>
                <a:effectLst>
                  <a:outerShdw blurRad="50800" dist="38100" dir="2700000" algn="tl" rotWithShape="0">
                    <a:srgbClr val="000000">
                      <a:alpha val="25000"/>
                    </a:srgbClr>
                  </a:outerShdw>
                </a:effectLst>
              </a:defRPr>
            </a:lvl1pPr>
          </a:lstStyle>
          <a:p>
            <a:r>
              <a:rPr lang="en-US" dirty="0" smtClean="0"/>
              <a:t>Click to edit Master title style</a:t>
            </a:r>
            <a:endParaRPr lang="en-US" dirty="0"/>
          </a:p>
        </p:txBody>
      </p:sp>
      <p:sp>
        <p:nvSpPr>
          <p:cNvPr id="7" name="Text Placeholder 6"/>
          <p:cNvSpPr>
            <a:spLocks noGrp="1"/>
          </p:cNvSpPr>
          <p:nvPr>
            <p:ph type="body" sz="quarter" idx="10"/>
          </p:nvPr>
        </p:nvSpPr>
        <p:spPr>
          <a:xfrm>
            <a:off x="800100" y="2006600"/>
            <a:ext cx="7607300" cy="4114800"/>
          </a:xfrm>
          <a:prstGeom prst="rect">
            <a:avLst/>
          </a:prstGeom>
        </p:spPr>
        <p:txBody>
          <a:bodyPr vert="horz"/>
          <a:lstStyle>
            <a:lvl1pPr>
              <a:buFontTx/>
              <a:buNone/>
              <a:defRPr sz="2500">
                <a:solidFill>
                  <a:schemeClr val="tx1">
                    <a:lumMod val="75000"/>
                    <a:lumOff val="25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3749496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eaLnBrk="1" latinLnBrk="0" hangingPunct="1"/>
            <a:fld id="{8F6BCBE8-30B0-4476-8762-9236B142003A}" type="datetimeFigureOut">
              <a:rPr lang="en-US" smtClean="0"/>
              <a:pPr eaLnBrk="1" latinLnBrk="0" hangingPunct="1"/>
              <a:t>8/28/2014</a:t>
            </a:fld>
            <a:endParaRPr lang="en-US" sz="1100" dirty="0">
              <a:solidFill>
                <a:schemeClr val="tx2"/>
              </a:solidFill>
            </a:endParaRPr>
          </a:p>
        </p:txBody>
      </p:sp>
      <p:sp>
        <p:nvSpPr>
          <p:cNvPr id="5" name="Footer Placeholder 4"/>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6" name="Slide Number Placeholder 5"/>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Tree>
    <p:extLst>
      <p:ext uri="{BB962C8B-B14F-4D97-AF65-F5344CB8AC3E}">
        <p14:creationId xmlns:p14="http://schemas.microsoft.com/office/powerpoint/2010/main" val="901551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6" name="Slide Number Placeholder 5"/>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Tree>
    <p:extLst>
      <p:ext uri="{BB962C8B-B14F-4D97-AF65-F5344CB8AC3E}">
        <p14:creationId xmlns:p14="http://schemas.microsoft.com/office/powerpoint/2010/main" val="2382081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7" name="Slide Number Placeholder 6"/>
          <p:cNvSpPr>
            <a:spLocks noGrp="1"/>
          </p:cNvSpPr>
          <p:nvPr>
            <p:ph type="sldNum" sz="quarter" idx="12"/>
          </p:nvPr>
        </p:nvSpPr>
        <p:spPr/>
        <p:txBody>
          <a:bodyPr/>
          <a:lstStyle/>
          <a:p>
            <a:pPr>
              <a:defRPr/>
            </a:pPr>
            <a:fld id="{75A46CD9-D17F-45AA-B8E9-EF4BB4770B18}" type="slidenum">
              <a:rPr lang="en-US" smtClean="0"/>
              <a:pPr>
                <a:defRPr/>
              </a:pPr>
              <a:t>‹#›</a:t>
            </a:fld>
            <a:endParaRPr lang="en-US" dirty="0"/>
          </a:p>
        </p:txBody>
      </p:sp>
    </p:spTree>
    <p:extLst>
      <p:ext uri="{BB962C8B-B14F-4D97-AF65-F5344CB8AC3E}">
        <p14:creationId xmlns:p14="http://schemas.microsoft.com/office/powerpoint/2010/main" val="889962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9" name="Slide Number Placeholder 8"/>
          <p:cNvSpPr>
            <a:spLocks noGrp="1"/>
          </p:cNvSpPr>
          <p:nvPr>
            <p:ph type="sldNum" sz="quarter" idx="12"/>
          </p:nvPr>
        </p:nvSpPr>
        <p:spPr/>
        <p:txBody>
          <a:bodyPr/>
          <a:lstStyle/>
          <a:p>
            <a:pPr>
              <a:defRPr/>
            </a:pPr>
            <a:fld id="{2FD5D2D9-42A0-4680-BB5D-2778B144982B}" type="slidenum">
              <a:rPr lang="en-US" smtClean="0"/>
              <a:pPr>
                <a:defRPr/>
              </a:pPr>
              <a:t>‹#›</a:t>
            </a:fld>
            <a:endParaRPr lang="en-US" dirty="0"/>
          </a:p>
        </p:txBody>
      </p:sp>
    </p:spTree>
    <p:extLst>
      <p:ext uri="{BB962C8B-B14F-4D97-AF65-F5344CB8AC3E}">
        <p14:creationId xmlns:p14="http://schemas.microsoft.com/office/powerpoint/2010/main" val="2962191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6E74571F-DA99-49B5-ABD4-000FDAF3EC3B}" type="slidenum">
              <a:rPr lang="en-US" smtClean="0"/>
              <a:pPr>
                <a:defRPr/>
              </a:pPr>
              <a:t>‹#›</a:t>
            </a:fld>
            <a:endParaRPr lang="en-US" dirty="0"/>
          </a:p>
        </p:txBody>
      </p:sp>
    </p:spTree>
    <p:extLst>
      <p:ext uri="{BB962C8B-B14F-4D97-AF65-F5344CB8AC3E}">
        <p14:creationId xmlns:p14="http://schemas.microsoft.com/office/powerpoint/2010/main" val="180157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4B44BEE0-CB7D-4A37-A485-224B0DE15939}" type="slidenum">
              <a:rPr lang="en-US" smtClean="0"/>
              <a:pPr>
                <a:defRPr/>
              </a:pPr>
              <a:t>‹#›</a:t>
            </a:fld>
            <a:endParaRPr lang="en-US" dirty="0"/>
          </a:p>
        </p:txBody>
      </p:sp>
    </p:spTree>
    <p:extLst>
      <p:ext uri="{BB962C8B-B14F-4D97-AF65-F5344CB8AC3E}">
        <p14:creationId xmlns:p14="http://schemas.microsoft.com/office/powerpoint/2010/main" val="646071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FDE28D6-34BF-4782-84BB-8AAE72ABF7AD}" type="slidenum">
              <a:rPr lang="en-US" smtClean="0"/>
              <a:pPr>
                <a:defRPr/>
              </a:pPr>
              <a:t>‹#›</a:t>
            </a:fld>
            <a:endParaRPr lang="en-US" dirty="0"/>
          </a:p>
        </p:txBody>
      </p:sp>
    </p:spTree>
    <p:extLst>
      <p:ext uri="{BB962C8B-B14F-4D97-AF65-F5344CB8AC3E}">
        <p14:creationId xmlns:p14="http://schemas.microsoft.com/office/powerpoint/2010/main" val="2802522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39A34D5-C058-462C-A9DB-E45817FF73EB}" type="slidenum">
              <a:rPr lang="en-US" smtClean="0"/>
              <a:pPr>
                <a:defRPr/>
              </a:pPr>
              <a:t>‹#›</a:t>
            </a:fld>
            <a:endParaRPr lang="en-US" dirty="0"/>
          </a:p>
        </p:txBody>
      </p:sp>
    </p:spTree>
    <p:extLst>
      <p:ext uri="{BB962C8B-B14F-4D97-AF65-F5344CB8AC3E}">
        <p14:creationId xmlns:p14="http://schemas.microsoft.com/office/powerpoint/2010/main" val="1129564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latinLnBrk="0" hangingPunct="1"/>
            <a:fld id="{8F6BCBE8-30B0-4476-8762-9236B142003A}" type="datetimeFigureOut">
              <a:rPr lang="en-US" smtClean="0"/>
              <a:pPr eaLnBrk="1" latinLnBrk="0" hangingPunct="1"/>
              <a:t>8/28/2014</a:t>
            </a:fld>
            <a:endParaRPr lang="en-US" sz="1100" dirty="0">
              <a:solidFill>
                <a:schemeClr val="tx2"/>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pic>
        <p:nvPicPr>
          <p:cNvPr id="7" name="Picture 6"/>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a:off x="3790426" y="6308216"/>
            <a:ext cx="1314974" cy="452152"/>
          </a:xfrm>
          <a:prstGeom prst="rect">
            <a:avLst/>
          </a:prstGeom>
        </p:spPr>
      </p:pic>
    </p:spTree>
    <p:extLst>
      <p:ext uri="{BB962C8B-B14F-4D97-AF65-F5344CB8AC3E}">
        <p14:creationId xmlns:p14="http://schemas.microsoft.com/office/powerpoint/2010/main" val="456593775"/>
      </p:ext>
    </p:extLst>
  </p:cSld>
  <p:clrMap bg1="dk1" tx1="lt1" bg2="dk2" tx2="lt2" accent1="accent1" accent2="accent2" accent3="accent3" accent4="accent4" accent5="accent5" accent6="accent6" hlink="hlink" folHlink="folHlink"/>
  <p:sldLayoutIdLst>
    <p:sldLayoutId id="2147484590" r:id="rId1"/>
    <p:sldLayoutId id="2147484591" r:id="rId2"/>
    <p:sldLayoutId id="2147484592" r:id="rId3"/>
    <p:sldLayoutId id="2147484593" r:id="rId4"/>
    <p:sldLayoutId id="2147484594" r:id="rId5"/>
    <p:sldLayoutId id="2147484595" r:id="rId6"/>
    <p:sldLayoutId id="2147484596" r:id="rId7"/>
    <p:sldLayoutId id="2147484597" r:id="rId8"/>
    <p:sldLayoutId id="2147484598" r:id="rId9"/>
    <p:sldLayoutId id="2147484599" r:id="rId10"/>
    <p:sldLayoutId id="2147484600" r:id="rId11"/>
    <p:sldLayoutId id="2147484601" r:id="rId12"/>
    <p:sldLayoutId id="2147484602" r:id="rId13"/>
    <p:sldLayoutId id="2147484603" r:id="rId14"/>
    <p:sldLayoutId id="2147484604" r:id="rId15"/>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notesSlide" Target="../notesSlides/notesSlide10.xml"/><Relationship Id="rId7" Type="http://schemas.openxmlformats.org/officeDocument/2006/relationships/image" Target="../media/image17.png"/><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hyperlink" Target="http://www.aoa.gov/AoARoot/Aging_Statistics/Profile/index.aspx" TargetMode="External"/><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oleObject" Target="../embeddings/Microsoft_Excel_97-2003_Worksheet1.xls"/><Relationship Id="rId2" Type="http://schemas.openxmlformats.org/officeDocument/2006/relationships/tags" Target="../tags/tag1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hyperlink" Target="http://www.experiencecorps.org/images/pdf/Fact%20Sheet.pdf"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7.png"/><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hyperlink" Target="http://www.census.gov/prod/99pubs/p23-199.pdf"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notesSlide" Target="../notesSlides/notesSlide17.xml"/><Relationship Id="rId7"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 Id="rId9"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tags" Target="../tags/tag18.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4.xml"/><Relationship Id="rId7"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54.emf"/><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55.jpeg"/><Relationship Id="rId4" Type="http://schemas.openxmlformats.org/officeDocument/2006/relationships/hyperlink" Target="http://www.generationsjournal.org/generations/gen33-2/toc.cfm"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hyperlink" Target="http://www.n4a.org/pdf/07-116-N4A-Blueprint4ActionWCovers.pd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hyperlink" Target="http://www.aginginplaceinitiative.org/storage/aipi/documents/maturing_of_america_reformatted_for_printing.pdf" TargetMode="Externa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65.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68.jpe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hyperlink" Target="http://www.aginginplaceinitiative.org/storage/aipi/documents/maturing_of_america_reformatted_for_printing.pdf"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0.png"/><Relationship Id="rId4" Type="http://schemas.openxmlformats.org/officeDocument/2006/relationships/hyperlink" Target="http://www.n4a.org/files/MOA_FINAL_Rpt.pdf"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36856" cy="7057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http://upload.wikimedia.org/wikipedia/commons/thumb/0/01/Map_of_Wisconsin_highlighting_Winnebago_County.svg/956px-Map_of_Wisconsin_highlighting_Winnebago_County.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4116904"/>
            <a:ext cx="1586984" cy="16998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1228" y="838200"/>
            <a:ext cx="8534400" cy="1143000"/>
          </a:xfrm>
        </p:spPr>
        <p:txBody>
          <a:bodyPr>
            <a:normAutofit fontScale="90000"/>
          </a:bodyPr>
          <a:lstStyle/>
          <a:p>
            <a:pPr algn="ctr"/>
            <a:r>
              <a:rPr lang="en-US" sz="5300" b="1" dirty="0" smtClean="0">
                <a:solidFill>
                  <a:schemeClr val="bg1"/>
                </a:solidFill>
              </a:rPr>
              <a:t>The “Age Wave”</a:t>
            </a:r>
            <a:br>
              <a:rPr lang="en-US" sz="5300" b="1" dirty="0" smtClean="0">
                <a:solidFill>
                  <a:schemeClr val="bg1"/>
                </a:solidFill>
              </a:rPr>
            </a:br>
            <a:r>
              <a:rPr lang="en-US" b="1" dirty="0" smtClean="0">
                <a:solidFill>
                  <a:schemeClr val="bg1"/>
                </a:solidFill>
              </a:rPr>
              <a:t>How prepared is your community?</a:t>
            </a:r>
            <a:br>
              <a:rPr lang="en-US" b="1" dirty="0" smtClean="0">
                <a:solidFill>
                  <a:schemeClr val="bg1"/>
                </a:solidFill>
              </a:rPr>
            </a:br>
            <a:r>
              <a:rPr lang="en-US" sz="1400" b="1" dirty="0" smtClean="0">
                <a:solidFill>
                  <a:schemeClr val="bg1"/>
                </a:solidFill>
              </a:rPr>
              <a:t/>
            </a:r>
            <a:br>
              <a:rPr lang="en-US" sz="1400" b="1" dirty="0" smtClean="0">
                <a:solidFill>
                  <a:schemeClr val="bg1"/>
                </a:solidFill>
              </a:rPr>
            </a:br>
            <a:endParaRPr lang="en-US" sz="3600" b="1" dirty="0">
              <a:solidFill>
                <a:schemeClr val="bg1"/>
              </a:solidFill>
            </a:endParaRPr>
          </a:p>
        </p:txBody>
      </p:sp>
      <p:sp>
        <p:nvSpPr>
          <p:cNvPr id="10" name="TextBox 9"/>
          <p:cNvSpPr txBox="1"/>
          <p:nvPr/>
        </p:nvSpPr>
        <p:spPr>
          <a:xfrm>
            <a:off x="3806428" y="4572000"/>
            <a:ext cx="762000" cy="1015663"/>
          </a:xfrm>
          <a:prstGeom prst="rect">
            <a:avLst/>
          </a:prstGeom>
          <a:noFill/>
        </p:spPr>
        <p:txBody>
          <a:bodyPr wrap="square" rtlCol="0">
            <a:spAutoFit/>
          </a:bodyPr>
          <a:lstStyle/>
          <a:p>
            <a:r>
              <a:rPr lang="en-US" sz="6000" b="1" dirty="0" smtClean="0">
                <a:solidFill>
                  <a:schemeClr val="bg1"/>
                </a:solidFill>
              </a:rPr>
              <a:t>?</a:t>
            </a:r>
            <a:endParaRPr lang="en-US" sz="6000" b="1" dirty="0">
              <a:solidFill>
                <a:schemeClr val="bg1"/>
              </a:solidFill>
            </a:endParaRPr>
          </a:p>
        </p:txBody>
      </p:sp>
      <p:pic>
        <p:nvPicPr>
          <p:cNvPr id="11" name="Picture 1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4800" y="6371981"/>
            <a:ext cx="1314974" cy="452152"/>
          </a:xfrm>
          <a:prstGeom prst="rect">
            <a:avLst/>
          </a:prstGeom>
        </p:spPr>
      </p:pic>
    </p:spTree>
    <p:custDataLst>
      <p:tags r:id="rId1"/>
    </p:custDataLst>
    <p:extLst>
      <p:ext uri="{BB962C8B-B14F-4D97-AF65-F5344CB8AC3E}">
        <p14:creationId xmlns:p14="http://schemas.microsoft.com/office/powerpoint/2010/main" val="20116801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52400" y="152400"/>
            <a:ext cx="8839200" cy="1371600"/>
          </a:xfrm>
        </p:spPr>
        <p:txBody>
          <a:bodyPr rtlCol="0">
            <a:noAutofit/>
          </a:bodyPr>
          <a:lstStyle/>
          <a:p>
            <a:pPr algn="ctr" eaLnBrk="1" fontAlgn="auto" hangingPunct="1">
              <a:spcAft>
                <a:spcPts val="0"/>
              </a:spcAft>
              <a:defRPr/>
            </a:pPr>
            <a:r>
              <a:rPr lang="en-US" sz="4400" dirty="0" smtClean="0">
                <a:effectLst/>
              </a:rPr>
              <a:t/>
            </a:r>
            <a:br>
              <a:rPr lang="en-US" sz="4400" dirty="0" smtClean="0">
                <a:effectLst/>
              </a:rPr>
            </a:br>
            <a:r>
              <a:rPr lang="en-US" sz="4400" dirty="0" smtClean="0">
                <a:effectLst/>
              </a:rPr>
              <a:t>Population Aging </a:t>
            </a:r>
            <a:r>
              <a:rPr lang="en-US" sz="4400" dirty="0" smtClean="0"/>
              <a:t>in </a:t>
            </a:r>
            <a:r>
              <a:rPr lang="en-US" sz="4400" dirty="0"/>
              <a:t>the </a:t>
            </a:r>
            <a:r>
              <a:rPr lang="en-US" sz="4400" b="1" dirty="0" smtClean="0">
                <a:solidFill>
                  <a:srgbClr val="FF0000"/>
                </a:solidFill>
                <a:effectLst/>
              </a:rPr>
              <a:t>United States</a:t>
            </a:r>
            <a:r>
              <a:rPr lang="en-US" b="1" dirty="0" smtClean="0">
                <a:solidFill>
                  <a:schemeClr val="accent2"/>
                </a:solidFill>
                <a:effectLst/>
              </a:rPr>
              <a:t/>
            </a:r>
            <a:br>
              <a:rPr lang="en-US" b="1" dirty="0" smtClean="0">
                <a:solidFill>
                  <a:schemeClr val="accent2"/>
                </a:solidFill>
                <a:effectLst/>
              </a:rPr>
            </a:br>
            <a:endParaRPr lang="en-US" b="1" dirty="0" smtClean="0">
              <a:solidFill>
                <a:schemeClr val="accent2"/>
              </a:solidFill>
              <a:effectLst/>
            </a:endParaRPr>
          </a:p>
        </p:txBody>
      </p:sp>
      <p:pic>
        <p:nvPicPr>
          <p:cNvPr id="5" name="Chart Placeholder 4" descr="http://worldmapsonline.com/images/newport_geo/US_bathymetric_cont_sm.jpg">
            <a:hlinkClick r:id="rId4"/>
          </p:cNvPr>
          <p:cNvPicPr>
            <a:picLocks noGrp="1" noChangeAspect="1" noChangeArrowheads="1"/>
          </p:cNvPicPr>
          <p:nvPr>
            <p:ph type="chart" idx="1"/>
          </p:nvPr>
        </p:nvPicPr>
        <p:blipFill>
          <a:blip r:embed="rId5" cstate="print"/>
          <a:srcRect/>
          <a:stretch>
            <a:fillRect/>
          </a:stretch>
        </p:blipFill>
        <p:spPr>
          <a:xfrm>
            <a:off x="2667000" y="1622827"/>
            <a:ext cx="6202363" cy="4038600"/>
          </a:xfrm>
          <a:prstGeom prst="rect">
            <a:avLst/>
          </a:prstGeom>
          <a:ln>
            <a:noFill/>
          </a:ln>
          <a:effectLst>
            <a:softEdge rad="112500"/>
          </a:effectLst>
        </p:spPr>
      </p:pic>
      <p:pic>
        <p:nvPicPr>
          <p:cNvPr id="108550" name="Picture 6" descr="http://www.geog.ucsb.edu/~jeff/wallpaper2/hawaii_sun_glint_off_smooth_ocean_modis_may27_2003_wall.jpg"/>
          <p:cNvPicPr>
            <a:picLocks noChangeAspect="1" noChangeArrowheads="1"/>
          </p:cNvPicPr>
          <p:nvPr/>
        </p:nvPicPr>
        <p:blipFill>
          <a:blip r:embed="rId6" cstate="print"/>
          <a:srcRect/>
          <a:stretch>
            <a:fillRect/>
          </a:stretch>
        </p:blipFill>
        <p:spPr bwMode="auto">
          <a:xfrm>
            <a:off x="774699" y="4083890"/>
            <a:ext cx="1676400" cy="1341438"/>
          </a:xfrm>
          <a:prstGeom prst="rect">
            <a:avLst/>
          </a:prstGeom>
          <a:ln>
            <a:noFill/>
          </a:ln>
          <a:effectLst>
            <a:softEdge rad="112500"/>
          </a:effectLst>
        </p:spPr>
      </p:pic>
      <p:pic>
        <p:nvPicPr>
          <p:cNvPr id="108552" name="Picture 8" descr="http://upload.wikimedia.org/wikipedia/commons/c/c3/Alaska_satellite.PNG"/>
          <p:cNvPicPr>
            <a:picLocks noChangeAspect="1" noChangeArrowheads="1"/>
          </p:cNvPicPr>
          <p:nvPr/>
        </p:nvPicPr>
        <p:blipFill>
          <a:blip r:embed="rId7" cstate="print"/>
          <a:srcRect/>
          <a:stretch>
            <a:fillRect/>
          </a:stretch>
        </p:blipFill>
        <p:spPr bwMode="auto">
          <a:xfrm>
            <a:off x="228600" y="1748631"/>
            <a:ext cx="2286000" cy="1684338"/>
          </a:xfrm>
          <a:prstGeom prst="rect">
            <a:avLst/>
          </a:prstGeom>
          <a:ln>
            <a:noFill/>
          </a:ln>
          <a:effectLst>
            <a:softEdge rad="112500"/>
          </a:effectLst>
        </p:spPr>
      </p:pic>
      <p:pic>
        <p:nvPicPr>
          <p:cNvPr id="20487" name="Picture 10" descr="http://www.alaska-in-pictures.com/data/media/21/elderly-native-woman_4584.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537445" y="2488004"/>
            <a:ext cx="913653" cy="1371600"/>
          </a:xfrm>
          <a:prstGeom prst="rect">
            <a:avLst/>
          </a:prstGeom>
          <a:ln>
            <a:noFill/>
          </a:ln>
          <a:effectLst>
            <a:softEdge rad="112500"/>
          </a:effectLst>
        </p:spPr>
      </p:pic>
      <p:pic>
        <p:nvPicPr>
          <p:cNvPr id="27656" name="Picture 12" descr="http://3.bp.blogspot.com/_1S8g9P9UX3Y/SsFlH8CEtSI/AAAAAAAAGzU/Ei7uN9t3pqg/s400/japan_age0430.jpg"/>
          <p:cNvPicPr>
            <a:picLocks noChangeAspect="1" noChangeArrowheads="1"/>
          </p:cNvPicPr>
          <p:nvPr/>
        </p:nvPicPr>
        <p:blipFill>
          <a:blip r:embed="rId9" cstate="print"/>
          <a:srcRect/>
          <a:stretch>
            <a:fillRect/>
          </a:stretch>
        </p:blipFill>
        <p:spPr bwMode="auto">
          <a:xfrm>
            <a:off x="381000" y="4988718"/>
            <a:ext cx="1524000" cy="995717"/>
          </a:xfrm>
          <a:prstGeom prst="rect">
            <a:avLst/>
          </a:prstGeom>
          <a:ln>
            <a:noFill/>
          </a:ln>
          <a:effectLst>
            <a:softEdge rad="112500"/>
          </a:effectLst>
        </p:spPr>
      </p:pic>
      <p:pic>
        <p:nvPicPr>
          <p:cNvPr id="108558" name="Picture 14"/>
          <p:cNvPicPr>
            <a:picLocks noChangeAspect="1" noChangeArrowheads="1"/>
          </p:cNvPicPr>
          <p:nvPr/>
        </p:nvPicPr>
        <p:blipFill>
          <a:blip r:embed="rId10" cstate="print"/>
          <a:srcRect/>
          <a:stretch>
            <a:fillRect/>
          </a:stretch>
        </p:blipFill>
        <p:spPr bwMode="auto">
          <a:xfrm>
            <a:off x="5029200" y="3834214"/>
            <a:ext cx="3644900" cy="2354263"/>
          </a:xfrm>
          <a:prstGeom prst="rect">
            <a:avLst/>
          </a:prstGeom>
          <a:ln>
            <a:noFill/>
          </a:ln>
          <a:effectLst>
            <a:softEdge rad="112500"/>
          </a:effectLst>
        </p:spPr>
      </p:pic>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440" y="3544"/>
            <a:ext cx="912856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5" name="Text Box 10"/>
          <p:cNvSpPr txBox="1">
            <a:spLocks noChangeArrowheads="1"/>
          </p:cNvSpPr>
          <p:nvPr/>
        </p:nvSpPr>
        <p:spPr bwMode="auto">
          <a:xfrm rot="20237527">
            <a:off x="2466043" y="3357318"/>
            <a:ext cx="5705028" cy="770084"/>
          </a:xfrm>
          <a:prstGeom prst="rect">
            <a:avLst/>
          </a:prstGeom>
          <a:solidFill>
            <a:schemeClr val="bg1"/>
          </a:solidFill>
          <a:ln w="6350" algn="ctr">
            <a:noFill/>
            <a:miter lim="800000"/>
            <a:headEnd/>
            <a:tailEnd/>
          </a:ln>
        </p:spPr>
        <p:txBody>
          <a:bodyPr wrap="square" lIns="92075" tIns="46038" rIns="92075" bIns="46038">
            <a:spAutoFit/>
          </a:bodyPr>
          <a:lstStyle/>
          <a:p>
            <a:pPr>
              <a:spcBef>
                <a:spcPct val="50000"/>
              </a:spcBef>
            </a:pPr>
            <a:r>
              <a:rPr lang="en-US" sz="2200" b="1" dirty="0"/>
              <a:t>L</a:t>
            </a:r>
            <a:r>
              <a:rPr lang="en-US" sz="2200" b="1" dirty="0" smtClean="0"/>
              <a:t>ife </a:t>
            </a:r>
            <a:r>
              <a:rPr lang="en-US" sz="2200" b="1" dirty="0"/>
              <a:t>expectancy at </a:t>
            </a:r>
            <a:r>
              <a:rPr lang="en-US" sz="2200" b="1" dirty="0" smtClean="0"/>
              <a:t>birth has increased by more than 30 years!</a:t>
            </a:r>
            <a:endParaRPr lang="en-US" b="1" dirty="0"/>
          </a:p>
        </p:txBody>
      </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57199" y="6172200"/>
            <a:ext cx="3352801" cy="365125"/>
          </a:xfrm>
          <a:prstGeom prst="rect">
            <a:avLst/>
          </a:prstGeom>
        </p:spPr>
        <p:txBody>
          <a:bodyPr/>
          <a:lstStyle/>
          <a:p>
            <a:pPr>
              <a:defRPr/>
            </a:pPr>
            <a:endParaRPr lang="en-US"/>
          </a:p>
        </p:txBody>
      </p:sp>
      <p:pic>
        <p:nvPicPr>
          <p:cNvPr id="311298"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8248" y="0"/>
            <a:ext cx="9172248" cy="688962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439685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90920"/>
            <a:ext cx="9144000" cy="1143000"/>
          </a:xfrm>
        </p:spPr>
        <p:txBody>
          <a:bodyPr>
            <a:noAutofit/>
          </a:bodyPr>
          <a:lstStyle/>
          <a:p>
            <a:pPr algn="ctr"/>
            <a:r>
              <a:rPr lang="en-US" sz="4000" dirty="0" smtClean="0">
                <a:effectLst/>
              </a:rPr>
              <a:t>Increase in </a:t>
            </a:r>
            <a:r>
              <a:rPr lang="en-US" sz="4000" dirty="0" smtClean="0">
                <a:solidFill>
                  <a:schemeClr val="accent2"/>
                </a:solidFill>
                <a:effectLst/>
              </a:rPr>
              <a:t>Number</a:t>
            </a:r>
            <a:r>
              <a:rPr lang="en-US" sz="4000" dirty="0" smtClean="0">
                <a:effectLst/>
              </a:rPr>
              <a:t> and </a:t>
            </a:r>
            <a:r>
              <a:rPr lang="en-US" sz="4000" dirty="0" smtClean="0">
                <a:solidFill>
                  <a:schemeClr val="accent2"/>
                </a:solidFill>
                <a:effectLst/>
              </a:rPr>
              <a:t>Percentage</a:t>
            </a:r>
            <a:r>
              <a:rPr lang="en-US" sz="4000" b="0" dirty="0" smtClean="0">
                <a:solidFill>
                  <a:schemeClr val="accent2"/>
                </a:solidFill>
                <a:effectLst/>
              </a:rPr>
              <a:t/>
            </a:r>
            <a:br>
              <a:rPr lang="en-US" sz="4000" b="0" dirty="0" smtClean="0">
                <a:solidFill>
                  <a:schemeClr val="accent2"/>
                </a:solidFill>
                <a:effectLst/>
              </a:rPr>
            </a:br>
            <a:endParaRPr lang="en-US" sz="4000" b="0" dirty="0">
              <a:solidFill>
                <a:schemeClr val="accent2"/>
              </a:solidFill>
              <a:effectLst/>
            </a:endParaRPr>
          </a:p>
        </p:txBody>
      </p:sp>
      <p:pic>
        <p:nvPicPr>
          <p:cNvPr id="309250"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9600" y="800100"/>
            <a:ext cx="8100484" cy="5391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2453909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rtlCol="0">
            <a:noAutofit/>
          </a:bodyPr>
          <a:lstStyle/>
          <a:p>
            <a:pPr algn="ctr" eaLnBrk="1" fontAlgn="auto" hangingPunct="1">
              <a:spcAft>
                <a:spcPts val="0"/>
              </a:spcAft>
              <a:defRPr/>
            </a:pPr>
            <a:r>
              <a:rPr lang="en-US" sz="4400" b="1" dirty="0" smtClean="0"/>
              <a:t>Percentage of Americans Age 65 Expected to Survive to Age 90</a:t>
            </a:r>
            <a:endParaRPr lang="en-US" sz="4400" b="1" dirty="0"/>
          </a:p>
        </p:txBody>
      </p:sp>
      <p:graphicFrame>
        <p:nvGraphicFramePr>
          <p:cNvPr id="1026" name="Object 2">
            <a:hlinkClick r:id="rId5"/>
          </p:cNvPr>
          <p:cNvGraphicFramePr>
            <a:graphicFrameLocks noGrp="1" noChangeAspect="1"/>
          </p:cNvGraphicFramePr>
          <p:nvPr>
            <p:ph idx="1"/>
            <p:extLst>
              <p:ext uri="{D42A27DB-BD31-4B8C-83A1-F6EECF244321}">
                <p14:modId xmlns:p14="http://schemas.microsoft.com/office/powerpoint/2010/main" val="4143869954"/>
              </p:ext>
            </p:extLst>
          </p:nvPr>
        </p:nvGraphicFramePr>
        <p:xfrm>
          <a:off x="1365250" y="1601788"/>
          <a:ext cx="6413500" cy="4524375"/>
        </p:xfrm>
        <a:graphic>
          <a:graphicData uri="http://schemas.openxmlformats.org/presentationml/2006/ole">
            <mc:AlternateContent xmlns:mc="http://schemas.openxmlformats.org/markup-compatibility/2006">
              <mc:Choice xmlns:v="urn:schemas-microsoft-com:vml" Requires="v">
                <p:oleObj spid="_x0000_s428217" r:id="rId7" imgW="6413548" imgH="4523624" progId="Excel.Sheet.8">
                  <p:embed/>
                </p:oleObj>
              </mc:Choice>
              <mc:Fallback>
                <p:oleObj r:id="rId7" imgW="6413548" imgH="4523624" progId="Excel.Sheet.8">
                  <p:embed/>
                  <p:pic>
                    <p:nvPicPr>
                      <p:cNvPr id="0" name="Picture 24"/>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5250" y="1601788"/>
                        <a:ext cx="6413500" cy="4524375"/>
                      </a:xfrm>
                      <a:prstGeom prst="rect">
                        <a:avLst/>
                      </a:prstGeom>
                      <a:solidFill>
                        <a:schemeClr val="bg1"/>
                      </a:solidFill>
                      <a:extLst/>
                    </p:spPr>
                  </p:pic>
                </p:oleObj>
              </mc:Fallback>
            </mc:AlternateContent>
          </a:graphicData>
        </a:graphic>
      </p:graphicFrame>
    </p:spTree>
    <p:custDataLst>
      <p:tags r:id="rId2"/>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76200" y="228600"/>
            <a:ext cx="9220200" cy="1143000"/>
          </a:xfrm>
        </p:spPr>
        <p:txBody>
          <a:bodyPr/>
          <a:lstStyle/>
          <a:p>
            <a:pPr algn="ctr" eaLnBrk="1" hangingPunct="1"/>
            <a:r>
              <a:rPr lang="en-US" sz="4400" b="1" dirty="0" smtClean="0">
                <a:effectLst/>
              </a:rPr>
              <a:t>Growth of U.S. Centenarians</a:t>
            </a:r>
          </a:p>
        </p:txBody>
      </p:sp>
      <p:pic>
        <p:nvPicPr>
          <p:cNvPr id="31748" name="Picture 6" descr="http://msnbcmedia.msn.com/j/msnbc/Components/Video/080321/p_centurian_sturgill_final_080321.300w.jpg">
            <a:hlinkClick r:id="rId4"/>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10632"/>
          <a:stretch/>
        </p:blipFill>
        <p:spPr bwMode="auto">
          <a:xfrm>
            <a:off x="6019800" y="1447800"/>
            <a:ext cx="2808324" cy="3117239"/>
          </a:xfrm>
          <a:prstGeom prst="rect">
            <a:avLst/>
          </a:prstGeom>
          <a:ln>
            <a:noFill/>
          </a:ln>
          <a:effectLst>
            <a:softEdge rad="112500"/>
          </a:effec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52400" y="1219200"/>
            <a:ext cx="5429250" cy="482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3154"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324600" y="4837430"/>
            <a:ext cx="2012950" cy="12077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381000" y="381000"/>
            <a:ext cx="8229600" cy="1143000"/>
          </a:xfrm>
        </p:spPr>
        <p:txBody>
          <a:bodyPr>
            <a:normAutofit fontScale="90000"/>
          </a:bodyPr>
          <a:lstStyle/>
          <a:p>
            <a:pPr algn="l" eaLnBrk="1" hangingPunct="1"/>
            <a:r>
              <a:rPr lang="en-US" b="1" dirty="0" smtClean="0"/>
              <a:t>Aging of the </a:t>
            </a:r>
            <a:br>
              <a:rPr lang="en-US" b="1" dirty="0" smtClean="0"/>
            </a:br>
            <a:r>
              <a:rPr lang="en-US" b="1" dirty="0" smtClean="0"/>
              <a:t>Baby Boomers…</a:t>
            </a:r>
          </a:p>
        </p:txBody>
      </p:sp>
      <p:sp>
        <p:nvSpPr>
          <p:cNvPr id="3" name="Content Placeholder 2"/>
          <p:cNvSpPr>
            <a:spLocks noGrp="1"/>
          </p:cNvSpPr>
          <p:nvPr>
            <p:ph idx="1"/>
          </p:nvPr>
        </p:nvSpPr>
        <p:spPr>
          <a:xfrm>
            <a:off x="304800" y="1905000"/>
            <a:ext cx="8458200" cy="3962400"/>
          </a:xfrm>
        </p:spPr>
        <p:txBody>
          <a:bodyPr rtlCol="0">
            <a:noAutofit/>
          </a:bodyPr>
          <a:lstStyle/>
          <a:p>
            <a:pPr>
              <a:spcAft>
                <a:spcPts val="0"/>
              </a:spcAft>
              <a:defRPr/>
            </a:pPr>
            <a:r>
              <a:rPr lang="en-US" sz="2600" dirty="0"/>
              <a:t>B</a:t>
            </a:r>
            <a:r>
              <a:rPr lang="en-US" sz="2600" dirty="0" smtClean="0"/>
              <a:t>aby boomers started </a:t>
            </a:r>
            <a:br>
              <a:rPr lang="en-US" sz="2600" dirty="0" smtClean="0"/>
            </a:br>
            <a:r>
              <a:rPr lang="en-US" sz="2600" dirty="0" smtClean="0"/>
              <a:t>turning 65 in January 2011. </a:t>
            </a:r>
            <a:br>
              <a:rPr lang="en-US" sz="2600" dirty="0" smtClean="0"/>
            </a:br>
            <a:r>
              <a:rPr lang="en-US" sz="2600" dirty="0" smtClean="0"/>
              <a:t/>
            </a:r>
            <a:br>
              <a:rPr lang="en-US" sz="2600" dirty="0" smtClean="0"/>
            </a:br>
            <a:r>
              <a:rPr lang="en-US" sz="2600" b="1" dirty="0" smtClean="0"/>
              <a:t>Approximately 10,000 of them turn 65 every day </a:t>
            </a:r>
            <a:r>
              <a:rPr lang="en-US" sz="2600" dirty="0" smtClean="0"/>
              <a:t>— </a:t>
            </a:r>
            <a:r>
              <a:rPr lang="en-US" sz="2600" b="1" dirty="0" smtClean="0">
                <a:solidFill>
                  <a:schemeClr val="accent2"/>
                </a:solidFill>
              </a:rPr>
              <a:t>and this will continue for the next 20 years! </a:t>
            </a:r>
          </a:p>
          <a:p>
            <a:pPr marL="502920" indent="-457200">
              <a:spcAft>
                <a:spcPts val="0"/>
              </a:spcAft>
              <a:buFont typeface="Arial" panose="020B0604020202020204" pitchFamily="34" charset="0"/>
              <a:buChar char="•"/>
              <a:defRPr/>
            </a:pPr>
            <a:r>
              <a:rPr lang="en-US" sz="2600" b="1" dirty="0" smtClean="0">
                <a:solidFill>
                  <a:schemeClr val="tx1"/>
                </a:solidFill>
              </a:rPr>
              <a:t>2030:</a:t>
            </a:r>
            <a:r>
              <a:rPr lang="en-US" sz="2600" dirty="0" smtClean="0">
                <a:solidFill>
                  <a:schemeClr val="tx1"/>
                </a:solidFill>
              </a:rPr>
              <a:t> </a:t>
            </a:r>
            <a:r>
              <a:rPr lang="en-US" sz="2600" dirty="0" smtClean="0">
                <a:solidFill>
                  <a:schemeClr val="accent2"/>
                </a:solidFill>
              </a:rPr>
              <a:t>65+ </a:t>
            </a:r>
            <a:r>
              <a:rPr lang="en-US" sz="2600" dirty="0" smtClean="0">
                <a:solidFill>
                  <a:schemeClr val="tx1"/>
                </a:solidFill>
              </a:rPr>
              <a:t>projected to be </a:t>
            </a:r>
            <a:r>
              <a:rPr lang="en-US" sz="2600" dirty="0" smtClean="0">
                <a:solidFill>
                  <a:schemeClr val="accent2"/>
                </a:solidFill>
              </a:rPr>
              <a:t>72 million </a:t>
            </a:r>
            <a:r>
              <a:rPr lang="en-US" sz="2600" dirty="0"/>
              <a:t>people (20% of </a:t>
            </a:r>
            <a:r>
              <a:rPr lang="en-US" sz="2600" dirty="0" smtClean="0"/>
              <a:t>population.) </a:t>
            </a:r>
          </a:p>
          <a:p>
            <a:pPr marL="502920" indent="-457200" eaLnBrk="1" fontAlgn="auto" hangingPunct="1">
              <a:spcAft>
                <a:spcPts val="0"/>
              </a:spcAft>
              <a:buFont typeface="Arial" panose="020B0604020202020204" pitchFamily="34" charset="0"/>
              <a:buChar char="•"/>
              <a:tabLst>
                <a:tab pos="1031875" algn="l"/>
              </a:tabLst>
              <a:defRPr/>
            </a:pPr>
            <a:r>
              <a:rPr lang="en-US" sz="2600" b="1" dirty="0" smtClean="0">
                <a:solidFill>
                  <a:schemeClr val="tx1"/>
                </a:solidFill>
              </a:rPr>
              <a:t>2050:</a:t>
            </a:r>
            <a:r>
              <a:rPr lang="en-US" sz="2600" b="1" dirty="0">
                <a:solidFill>
                  <a:schemeClr val="accent2"/>
                </a:solidFill>
              </a:rPr>
              <a:t> </a:t>
            </a:r>
            <a:r>
              <a:rPr lang="en-US" sz="2600" dirty="0" smtClean="0">
                <a:solidFill>
                  <a:schemeClr val="accent2"/>
                </a:solidFill>
              </a:rPr>
              <a:t>65+</a:t>
            </a:r>
            <a:r>
              <a:rPr lang="en-US" sz="2600" dirty="0" smtClean="0"/>
              <a:t> projected to be </a:t>
            </a:r>
            <a:r>
              <a:rPr lang="en-US" sz="2600" dirty="0" smtClean="0">
                <a:solidFill>
                  <a:schemeClr val="accent2"/>
                </a:solidFill>
              </a:rPr>
              <a:t>80 to 90 million </a:t>
            </a:r>
            <a:r>
              <a:rPr lang="en-US" sz="2600" dirty="0" smtClean="0">
                <a:solidFill>
                  <a:schemeClr val="tx1"/>
                </a:solidFill>
              </a:rPr>
              <a:t>people</a:t>
            </a:r>
            <a:r>
              <a:rPr lang="en-US" sz="2600" dirty="0"/>
              <a:t> </a:t>
            </a:r>
            <a:r>
              <a:rPr lang="en-US" sz="2600" dirty="0" smtClean="0"/>
              <a:t>and those age </a:t>
            </a:r>
            <a:r>
              <a:rPr lang="en-US" sz="2600" dirty="0" smtClean="0">
                <a:solidFill>
                  <a:schemeClr val="accent2"/>
                </a:solidFill>
              </a:rPr>
              <a:t>85+ </a:t>
            </a:r>
            <a:r>
              <a:rPr lang="en-US" sz="2600" dirty="0" smtClean="0">
                <a:solidFill>
                  <a:schemeClr val="tx1"/>
                </a:solidFill>
              </a:rPr>
              <a:t>close to </a:t>
            </a:r>
            <a:r>
              <a:rPr lang="en-US" sz="2600" dirty="0" smtClean="0">
                <a:solidFill>
                  <a:schemeClr val="accent2"/>
                </a:solidFill>
              </a:rPr>
              <a:t>21 million</a:t>
            </a:r>
          </a:p>
          <a:p>
            <a:pPr eaLnBrk="1" fontAlgn="auto" hangingPunct="1">
              <a:spcAft>
                <a:spcPts val="0"/>
              </a:spcAft>
              <a:buFont typeface="Arial" pitchFamily="34" charset="0"/>
              <a:buChar char="•"/>
              <a:defRPr/>
            </a:pPr>
            <a:endParaRPr lang="en-US" dirty="0"/>
          </a:p>
        </p:txBody>
      </p:sp>
      <p:pic>
        <p:nvPicPr>
          <p:cNvPr id="30725" name="Picture 9" descr="http://www.bvallc.com/pensionblog/uploaded_images/Crowd-702052.jpg"/>
          <p:cNvPicPr>
            <a:picLocks noChangeAspect="1" noChangeArrowheads="1"/>
          </p:cNvPicPr>
          <p:nvPr/>
        </p:nvPicPr>
        <p:blipFill>
          <a:blip r:embed="rId4" cstate="print"/>
          <a:srcRect/>
          <a:stretch>
            <a:fillRect/>
          </a:stretch>
        </p:blipFill>
        <p:spPr bwMode="auto">
          <a:xfrm>
            <a:off x="4876800" y="381000"/>
            <a:ext cx="4088309" cy="2286000"/>
          </a:xfrm>
          <a:prstGeom prst="rect">
            <a:avLst/>
          </a:prstGeom>
          <a:ln>
            <a:noFill/>
          </a:ln>
          <a:effectLst>
            <a:softEdge rad="112500"/>
          </a:effectLst>
        </p:spPr>
      </p:pic>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2"/>
          <p:cNvPicPr>
            <a:picLocks noChangeAspect="1" noChangeArrowheads="1"/>
          </p:cNvPicPr>
          <p:nvPr/>
        </p:nvPicPr>
        <p:blipFill>
          <a:blip r:embed="rId4" cstate="print"/>
          <a:srcRect/>
          <a:stretch>
            <a:fillRect/>
          </a:stretch>
        </p:blipFill>
        <p:spPr bwMode="auto">
          <a:xfrm>
            <a:off x="1495190" y="533399"/>
            <a:ext cx="5161833" cy="5510213"/>
          </a:xfrm>
          <a:prstGeom prst="rect">
            <a:avLst/>
          </a:prstGeom>
          <a:noFill/>
          <a:ln w="9525">
            <a:noFill/>
            <a:miter lim="800000"/>
            <a:headEnd/>
            <a:tailEnd/>
          </a:ln>
        </p:spPr>
      </p:pic>
      <p:pic>
        <p:nvPicPr>
          <p:cNvPr id="32773" name="Picture 4" descr="http://www.addisonindependent.com/files/images/robertsmithwithcow.preview.jpg"/>
          <p:cNvPicPr>
            <a:picLocks noChangeAspect="1" noChangeArrowheads="1"/>
          </p:cNvPicPr>
          <p:nvPr/>
        </p:nvPicPr>
        <p:blipFill>
          <a:blip r:embed="rId5" cstate="print"/>
          <a:srcRect/>
          <a:stretch>
            <a:fillRect/>
          </a:stretch>
        </p:blipFill>
        <p:spPr bwMode="auto">
          <a:xfrm>
            <a:off x="314090" y="2974975"/>
            <a:ext cx="2362200" cy="1530350"/>
          </a:xfrm>
          <a:prstGeom prst="rect">
            <a:avLst/>
          </a:prstGeom>
          <a:ln>
            <a:noFill/>
          </a:ln>
          <a:effectLst>
            <a:outerShdw blurRad="292100" dist="139700" dir="2700000" algn="tl" rotWithShape="0">
              <a:srgbClr val="333333">
                <a:alpha val="65000"/>
              </a:srgbClr>
            </a:outerShdw>
          </a:effectLst>
        </p:spPr>
      </p:pic>
      <p:pic>
        <p:nvPicPr>
          <p:cNvPr id="32774" name="Picture 6" descr="http://www.ars.usda.gov/is/np/fnrb/elderly0502.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241131" y="243840"/>
            <a:ext cx="1252538" cy="1889125"/>
          </a:xfrm>
          <a:prstGeom prst="rect">
            <a:avLst/>
          </a:prstGeom>
          <a:ln>
            <a:noFill/>
          </a:ln>
          <a:effectLst>
            <a:outerShdw blurRad="292100" dist="139700" dir="2700000" algn="tl" rotWithShape="0">
              <a:srgbClr val="333333">
                <a:alpha val="65000"/>
              </a:srgbClr>
            </a:outerShdw>
          </a:effectLst>
        </p:spPr>
      </p:pic>
      <p:pic>
        <p:nvPicPr>
          <p:cNvPr id="32775" name="Picture 8" descr="http://cache1.asset-cache.net/xc/72519314.jpg?v=1&amp;c=IWSAsset&amp;k=2&amp;d=77BFBA49EF878921F7C3FC3F69D929FD3D6E8E24F8AD364C241B6C1DFF940060B3F2C9649E5AAADF7497451F39BA9143"/>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81321" y="694531"/>
            <a:ext cx="1155700" cy="1658938"/>
          </a:xfrm>
          <a:prstGeom prst="rect">
            <a:avLst/>
          </a:prstGeom>
          <a:ln>
            <a:noFill/>
          </a:ln>
          <a:effectLst>
            <a:outerShdw blurRad="292100" dist="139700" dir="2700000" algn="tl" rotWithShape="0">
              <a:srgbClr val="333333">
                <a:alpha val="65000"/>
              </a:srgbClr>
            </a:outerShdw>
          </a:effectLst>
        </p:spPr>
      </p:pic>
      <p:pic>
        <p:nvPicPr>
          <p:cNvPr id="32776" name="Picture 10" descr="http://www.chron.com/photos/2008/07/25/15917708/260xStory.jpg"/>
          <p:cNvPicPr>
            <a:picLocks noChangeAspect="1" noChangeArrowheads="1"/>
          </p:cNvPicPr>
          <p:nvPr/>
        </p:nvPicPr>
        <p:blipFill>
          <a:blip r:embed="rId8" cstate="print"/>
          <a:srcRect/>
          <a:stretch>
            <a:fillRect/>
          </a:stretch>
        </p:blipFill>
        <p:spPr bwMode="auto">
          <a:xfrm>
            <a:off x="6131243" y="1600200"/>
            <a:ext cx="1384300" cy="2139950"/>
          </a:xfrm>
          <a:prstGeom prst="rect">
            <a:avLst/>
          </a:prstGeom>
          <a:ln>
            <a:noFill/>
          </a:ln>
          <a:effectLst>
            <a:outerShdw blurRad="292100" dist="139700" dir="2700000" algn="tl" rotWithShape="0">
              <a:srgbClr val="333333">
                <a:alpha val="65000"/>
              </a:srgbClr>
            </a:outerShdw>
          </a:effectLst>
        </p:spPr>
      </p:pic>
      <p:pic>
        <p:nvPicPr>
          <p:cNvPr id="32777" name="Picture 12" descr="http://image1.masterfile.com/getImage/NjAwLTAxMDQzMjAzbi4wMDAwMDAwMA=AGdp-z/600-01043203n.jpg"/>
          <p:cNvPicPr>
            <a:picLocks noChangeAspect="1" noChangeArrowheads="1"/>
          </p:cNvPicPr>
          <p:nvPr/>
        </p:nvPicPr>
        <p:blipFill>
          <a:blip r:embed="rId9" cstate="print"/>
          <a:srcRect/>
          <a:stretch>
            <a:fillRect/>
          </a:stretch>
        </p:blipFill>
        <p:spPr bwMode="auto">
          <a:xfrm>
            <a:off x="2743200" y="1295400"/>
            <a:ext cx="2209800" cy="1474154"/>
          </a:xfrm>
          <a:prstGeom prst="rect">
            <a:avLst/>
          </a:prstGeom>
          <a:ln>
            <a:noFill/>
          </a:ln>
          <a:effectLst>
            <a:outerShdw blurRad="292100" dist="139700" dir="2700000" algn="tl" rotWithShape="0">
              <a:srgbClr val="333333">
                <a:alpha val="65000"/>
              </a:srgbClr>
            </a:outerShdw>
          </a:effectLst>
        </p:spPr>
      </p:pic>
      <p:sp>
        <p:nvSpPr>
          <p:cNvPr id="32770" name="Title 1"/>
          <p:cNvSpPr>
            <a:spLocks noGrp="1"/>
          </p:cNvSpPr>
          <p:nvPr>
            <p:ph type="title"/>
          </p:nvPr>
        </p:nvSpPr>
        <p:spPr>
          <a:xfrm>
            <a:off x="1459171" y="4505325"/>
            <a:ext cx="8229600" cy="1143000"/>
          </a:xfrm>
        </p:spPr>
        <p:txBody>
          <a:bodyPr/>
          <a:lstStyle/>
          <a:p>
            <a:r>
              <a:rPr lang="en-US" b="1" dirty="0" smtClean="0">
                <a:solidFill>
                  <a:schemeClr val="bg1"/>
                </a:solidFill>
              </a:rPr>
              <a:t>Population Aging in </a:t>
            </a:r>
            <a:r>
              <a:rPr lang="en-US" b="1" dirty="0" smtClean="0">
                <a:solidFill>
                  <a:srgbClr val="FF0000"/>
                </a:solidFill>
              </a:rPr>
              <a:t>Wisconsin</a:t>
            </a:r>
            <a:endParaRPr lang="en-US" dirty="0" smtClean="0"/>
          </a:p>
        </p:txBody>
      </p:sp>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pPr algn="ctr"/>
            <a:r>
              <a:rPr lang="en-US" sz="4400" dirty="0" smtClean="0"/>
              <a:t>Increasing Life Expectancy</a:t>
            </a:r>
            <a:endParaRPr lang="en-US" sz="4400" dirty="0"/>
          </a:p>
        </p:txBody>
      </p:sp>
      <p:pic>
        <p:nvPicPr>
          <p:cNvPr id="6287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8159" y="990600"/>
            <a:ext cx="894768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53150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9" name="Picture 3"/>
          <p:cNvPicPr>
            <a:picLocks noChangeAspect="1" noChangeArrowheads="1"/>
          </p:cNvPicPr>
          <p:nvPr/>
        </p:nvPicPr>
        <p:blipFill>
          <a:blip r:embed="rId4" cstate="print"/>
          <a:srcRect/>
          <a:stretch>
            <a:fillRect/>
          </a:stretch>
        </p:blipFill>
        <p:spPr bwMode="auto">
          <a:xfrm>
            <a:off x="231806" y="863600"/>
            <a:ext cx="8731187" cy="5943600"/>
          </a:xfrm>
          <a:prstGeom prst="rect">
            <a:avLst/>
          </a:prstGeom>
          <a:noFill/>
          <a:ln w="9525">
            <a:noFill/>
            <a:miter lim="800000"/>
            <a:headEnd/>
            <a:tailEnd/>
          </a:ln>
        </p:spPr>
      </p:pic>
      <p:sp>
        <p:nvSpPr>
          <p:cNvPr id="34820" name="TextBox 5"/>
          <p:cNvSpPr txBox="1">
            <a:spLocks noChangeArrowheads="1"/>
          </p:cNvSpPr>
          <p:nvPr/>
        </p:nvSpPr>
        <p:spPr bwMode="auto">
          <a:xfrm>
            <a:off x="304800" y="152400"/>
            <a:ext cx="8153400" cy="769441"/>
          </a:xfrm>
          <a:prstGeom prst="rect">
            <a:avLst/>
          </a:prstGeom>
          <a:noFill/>
          <a:ln w="9525">
            <a:noFill/>
            <a:miter lim="800000"/>
            <a:headEnd/>
            <a:tailEnd/>
          </a:ln>
        </p:spPr>
        <p:txBody>
          <a:bodyPr wrap="square">
            <a:spAutoFit/>
          </a:bodyPr>
          <a:lstStyle/>
          <a:p>
            <a:pPr algn="ctr"/>
            <a:r>
              <a:rPr lang="en-US" sz="4400" b="1" dirty="0">
                <a:cs typeface="Arial" charset="0"/>
              </a:rPr>
              <a:t>Wisconsin </a:t>
            </a:r>
            <a:r>
              <a:rPr lang="en-US" sz="4400" b="1" dirty="0" smtClean="0">
                <a:cs typeface="Arial" charset="0"/>
              </a:rPr>
              <a:t>Projections</a:t>
            </a:r>
            <a:endParaRPr lang="en-US" sz="4400" b="1" dirty="0">
              <a:cs typeface="Arial" charset="0"/>
            </a:endParaRPr>
          </a:p>
        </p:txBody>
      </p:sp>
      <p:sp>
        <p:nvSpPr>
          <p:cNvPr id="5" name="Oval 4"/>
          <p:cNvSpPr/>
          <p:nvPr/>
        </p:nvSpPr>
        <p:spPr>
          <a:xfrm>
            <a:off x="2057400" y="3835400"/>
            <a:ext cx="457200" cy="4572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400800" y="1968340"/>
            <a:ext cx="1066800" cy="9906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rot="20147109">
            <a:off x="2669849" y="2278974"/>
            <a:ext cx="3389035" cy="369332"/>
          </a:xfrm>
          <a:prstGeom prst="rect">
            <a:avLst/>
          </a:prstGeom>
          <a:solidFill>
            <a:schemeClr val="bg1"/>
          </a:solidFill>
        </p:spPr>
        <p:txBody>
          <a:bodyPr wrap="square" rtlCol="0">
            <a:spAutoFit/>
          </a:bodyPr>
          <a:lstStyle/>
          <a:p>
            <a:r>
              <a:rPr lang="en-US" b="1" dirty="0" smtClean="0">
                <a:solidFill>
                  <a:srgbClr val="FF0000"/>
                </a:solidFill>
              </a:rPr>
              <a:t>778,000 to almost 1.5 million</a:t>
            </a:r>
            <a:endParaRPr lang="en-US" b="1" dirty="0">
              <a:solidFill>
                <a:srgbClr val="FF0000"/>
              </a:solidFill>
            </a:endParaRPr>
          </a:p>
        </p:txBody>
      </p:sp>
    </p:spTree>
    <p:custDataLst>
      <p:tags r:id="rId1"/>
    </p:custDataLst>
    <p:extLst>
      <p:ext uri="{BB962C8B-B14F-4D97-AF65-F5344CB8AC3E}">
        <p14:creationId xmlns:p14="http://schemas.microsoft.com/office/powerpoint/2010/main" val="17101733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077200" cy="1143000"/>
          </a:xfrm>
        </p:spPr>
        <p:txBody>
          <a:bodyPr/>
          <a:lstStyle/>
          <a:p>
            <a:pPr algn="ctr"/>
            <a:r>
              <a:rPr lang="en-US" sz="5400" dirty="0" smtClean="0">
                <a:effectLst/>
              </a:rPr>
              <a:t>Aging in Place</a:t>
            </a:r>
            <a:endParaRPr lang="en-US" sz="5400" dirty="0">
              <a:effectLst/>
            </a:endParaRPr>
          </a:p>
        </p:txBody>
      </p:sp>
      <p:sp>
        <p:nvSpPr>
          <p:cNvPr id="3" name="Content Placeholder 2"/>
          <p:cNvSpPr>
            <a:spLocks noGrp="1"/>
          </p:cNvSpPr>
          <p:nvPr>
            <p:ph idx="1"/>
          </p:nvPr>
        </p:nvSpPr>
        <p:spPr>
          <a:xfrm>
            <a:off x="4038600" y="1828801"/>
            <a:ext cx="4572000" cy="1447800"/>
          </a:xfrm>
        </p:spPr>
        <p:txBody>
          <a:bodyPr>
            <a:normAutofit/>
          </a:bodyPr>
          <a:lstStyle/>
          <a:p>
            <a:pPr marL="502920" indent="-457200">
              <a:buFont typeface="Arial" panose="020B0604020202020204" pitchFamily="34" charset="0"/>
              <a:buChar char="•"/>
            </a:pPr>
            <a:r>
              <a:rPr lang="en-US" sz="3200" dirty="0" smtClean="0"/>
              <a:t>Americans </a:t>
            </a:r>
            <a:r>
              <a:rPr lang="en-US" sz="3200" dirty="0"/>
              <a:t>want to </a:t>
            </a:r>
            <a:r>
              <a:rPr lang="en-US" sz="3200" dirty="0" smtClean="0"/>
              <a:t>age in place. </a:t>
            </a:r>
          </a:p>
        </p:txBody>
      </p:sp>
      <p:pic>
        <p:nvPicPr>
          <p:cNvPr id="6287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708656"/>
            <a:ext cx="3340100" cy="21643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873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67200" y="3017520"/>
            <a:ext cx="3752850" cy="30022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3400" y="4419600"/>
            <a:ext cx="3263900" cy="1885131"/>
          </a:xfrm>
          <a:prstGeom prst="rect">
            <a:avLst/>
          </a:prstGeom>
          <a:noFill/>
        </p:spPr>
        <p:txBody>
          <a:bodyPr wrap="square" rtlCol="0">
            <a:spAutoFit/>
          </a:bodyPr>
          <a:lstStyle/>
          <a:p>
            <a:pPr marL="502920" lvl="0" indent="-457200" fontAlgn="auto">
              <a:spcBef>
                <a:spcPct val="20000"/>
              </a:spcBef>
              <a:spcAft>
                <a:spcPts val="300"/>
              </a:spcAft>
              <a:buClr>
                <a:schemeClr val="tx1"/>
              </a:buClr>
              <a:buSzPct val="130000"/>
              <a:buFont typeface="Arial" panose="020B0604020202020204" pitchFamily="34" charset="0"/>
              <a:buChar char="•"/>
            </a:pPr>
            <a:r>
              <a:rPr lang="en-US" sz="3200" dirty="0">
                <a:latin typeface="Trebuchet MS"/>
              </a:rPr>
              <a:t>Communities will have to adapt.</a:t>
            </a:r>
          </a:p>
          <a:p>
            <a:endParaRPr lang="en-US" dirty="0"/>
          </a:p>
        </p:txBody>
      </p:sp>
    </p:spTree>
    <p:extLst>
      <p:ext uri="{BB962C8B-B14F-4D97-AF65-F5344CB8AC3E}">
        <p14:creationId xmlns:p14="http://schemas.microsoft.com/office/powerpoint/2010/main" val="21516295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998851"/>
            <a:ext cx="9144000" cy="5164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1" y="228600"/>
            <a:ext cx="8229600" cy="1143000"/>
          </a:xfrm>
        </p:spPr>
        <p:txBody>
          <a:bodyPr>
            <a:noAutofit/>
          </a:bodyPr>
          <a:lstStyle/>
          <a:p>
            <a:pPr algn="ctr"/>
            <a:r>
              <a:rPr lang="en-US" sz="3600" dirty="0" smtClean="0"/>
              <a:t>Increasing Proportion of Persons Age 65+ in Wisconsin</a:t>
            </a:r>
            <a:br>
              <a:rPr lang="en-US" sz="3600" dirty="0" smtClean="0"/>
            </a:br>
            <a:r>
              <a:rPr lang="en-US" sz="3600" dirty="0" smtClean="0"/>
              <a:t>2010 (13.7%) to 2040 (23.7%)</a:t>
            </a:r>
            <a:endParaRPr lang="en-US" sz="3600" dirty="0"/>
          </a:p>
        </p:txBody>
      </p:sp>
      <p:pic>
        <p:nvPicPr>
          <p:cNvPr id="62771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42763" y="2590800"/>
            <a:ext cx="1458475" cy="181768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7715"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45987" y="3314384"/>
            <a:ext cx="6889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36685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0" y="152400"/>
            <a:ext cx="9144000" cy="1143000"/>
          </a:xfrm>
        </p:spPr>
        <p:txBody>
          <a:bodyPr>
            <a:normAutofit fontScale="90000"/>
          </a:bodyPr>
          <a:lstStyle/>
          <a:p>
            <a:pPr algn="ctr"/>
            <a:r>
              <a:rPr lang="en-US" sz="4400" b="1" dirty="0" smtClean="0"/>
              <a:t>Percent of Population Age 65+</a:t>
            </a:r>
            <a:br>
              <a:rPr lang="en-US" sz="4400" b="1" dirty="0" smtClean="0"/>
            </a:br>
            <a:r>
              <a:rPr lang="en-US" sz="4400" b="1" dirty="0" smtClean="0">
                <a:solidFill>
                  <a:schemeClr val="accent2"/>
                </a:solidFill>
              </a:rPr>
              <a:t>State Rankings (2010 Census)</a:t>
            </a:r>
          </a:p>
        </p:txBody>
      </p:sp>
      <p:sp>
        <p:nvSpPr>
          <p:cNvPr id="37892" name="TextBox 6"/>
          <p:cNvSpPr txBox="1">
            <a:spLocks noChangeArrowheads="1"/>
          </p:cNvSpPr>
          <p:nvPr/>
        </p:nvSpPr>
        <p:spPr bwMode="auto">
          <a:xfrm>
            <a:off x="380926" y="2057194"/>
            <a:ext cx="4038600" cy="708025"/>
          </a:xfrm>
          <a:prstGeom prst="rect">
            <a:avLst/>
          </a:prstGeom>
          <a:noFill/>
          <a:ln w="9525">
            <a:noFill/>
            <a:miter lim="800000"/>
            <a:headEnd/>
            <a:tailEnd/>
          </a:ln>
        </p:spPr>
        <p:txBody>
          <a:bodyPr>
            <a:spAutoFit/>
          </a:bodyPr>
          <a:lstStyle/>
          <a:p>
            <a:r>
              <a:rPr lang="en-US" sz="2800" dirty="0"/>
              <a:t>Ranked 1</a:t>
            </a:r>
            <a:r>
              <a:rPr lang="en-US" sz="2800" baseline="30000" dirty="0"/>
              <a:t>st</a:t>
            </a:r>
            <a:r>
              <a:rPr lang="en-US" sz="2800" dirty="0"/>
              <a:t>  </a:t>
            </a:r>
            <a:r>
              <a:rPr lang="en-US" sz="4000" b="1" dirty="0" smtClean="0"/>
              <a:t>17.3%</a:t>
            </a:r>
            <a:endParaRPr lang="en-US" sz="4000" b="1" dirty="0"/>
          </a:p>
        </p:txBody>
      </p:sp>
      <p:pic>
        <p:nvPicPr>
          <p:cNvPr id="37893" name="Picture 4"/>
          <p:cNvPicPr>
            <a:picLocks noChangeAspect="1" noChangeArrowheads="1"/>
          </p:cNvPicPr>
          <p:nvPr/>
        </p:nvPicPr>
        <p:blipFill>
          <a:blip r:embed="rId4" cstate="print"/>
          <a:srcRect/>
          <a:stretch>
            <a:fillRect/>
          </a:stretch>
        </p:blipFill>
        <p:spPr bwMode="auto">
          <a:xfrm>
            <a:off x="4966004" y="2852325"/>
            <a:ext cx="2868613" cy="3113088"/>
          </a:xfrm>
          <a:prstGeom prst="rect">
            <a:avLst/>
          </a:prstGeom>
          <a:ln>
            <a:noFill/>
          </a:ln>
          <a:effectLst>
            <a:softEdge rad="112500"/>
          </a:effectLst>
        </p:spPr>
      </p:pic>
      <p:sp>
        <p:nvSpPr>
          <p:cNvPr id="37894" name="TextBox 8"/>
          <p:cNvSpPr txBox="1">
            <a:spLocks noChangeArrowheads="1"/>
          </p:cNvSpPr>
          <p:nvPr/>
        </p:nvSpPr>
        <p:spPr bwMode="auto">
          <a:xfrm>
            <a:off x="4571926" y="2122281"/>
            <a:ext cx="4038600" cy="708025"/>
          </a:xfrm>
          <a:prstGeom prst="rect">
            <a:avLst/>
          </a:prstGeom>
          <a:noFill/>
          <a:ln w="9525">
            <a:noFill/>
            <a:miter lim="800000"/>
            <a:headEnd/>
            <a:tailEnd/>
          </a:ln>
        </p:spPr>
        <p:txBody>
          <a:bodyPr>
            <a:spAutoFit/>
          </a:bodyPr>
          <a:lstStyle/>
          <a:p>
            <a:r>
              <a:rPr lang="en-US" sz="2800" dirty="0"/>
              <a:t>Ranked </a:t>
            </a:r>
            <a:r>
              <a:rPr lang="en-US" sz="2800" dirty="0" smtClean="0"/>
              <a:t>22nd </a:t>
            </a:r>
            <a:r>
              <a:rPr lang="en-US" sz="4000" b="1" dirty="0" smtClean="0"/>
              <a:t>13.7%</a:t>
            </a:r>
            <a:endParaRPr lang="en-US" sz="4000" b="1" dirty="0"/>
          </a:p>
        </p:txBody>
      </p:sp>
      <p:pic>
        <p:nvPicPr>
          <p:cNvPr id="37895" name="Picture 5"/>
          <p:cNvPicPr>
            <a:picLocks noChangeAspect="1" noChangeArrowheads="1"/>
          </p:cNvPicPr>
          <p:nvPr/>
        </p:nvPicPr>
        <p:blipFill>
          <a:blip r:embed="rId5" cstate="print"/>
          <a:srcRect/>
          <a:stretch>
            <a:fillRect/>
          </a:stretch>
        </p:blipFill>
        <p:spPr bwMode="auto">
          <a:xfrm>
            <a:off x="769411" y="2852325"/>
            <a:ext cx="3333750" cy="3048000"/>
          </a:xfrm>
          <a:prstGeom prst="rect">
            <a:avLst/>
          </a:prstGeom>
          <a:ln>
            <a:noFill/>
          </a:ln>
          <a:effectLst>
            <a:softEdge rad="112500"/>
          </a:effectLst>
        </p:spPr>
      </p:pic>
      <p:sp>
        <p:nvSpPr>
          <p:cNvPr id="2" name="Oval 1"/>
          <p:cNvSpPr/>
          <p:nvPr/>
        </p:nvSpPr>
        <p:spPr>
          <a:xfrm>
            <a:off x="2295747" y="1981581"/>
            <a:ext cx="1752600" cy="83820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505849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57330" y="2206258"/>
            <a:ext cx="4114800" cy="3785652"/>
          </a:xfrm>
          <a:prstGeom prst="rect">
            <a:avLst/>
          </a:prstGeom>
          <a:noFill/>
        </p:spPr>
        <p:txBody>
          <a:bodyPr wrap="square" rtlCol="0">
            <a:spAutoFit/>
          </a:bodyPr>
          <a:lstStyle/>
          <a:p>
            <a:r>
              <a:rPr lang="en-US" sz="2400" dirty="0"/>
              <a:t>Iron (51.0)</a:t>
            </a:r>
          </a:p>
          <a:p>
            <a:r>
              <a:rPr lang="en-US" sz="2400" dirty="0"/>
              <a:t>Vilas (50.7)</a:t>
            </a:r>
          </a:p>
          <a:p>
            <a:r>
              <a:rPr lang="en-US" sz="2400" dirty="0"/>
              <a:t>Florence (49.9)</a:t>
            </a:r>
          </a:p>
          <a:p>
            <a:r>
              <a:rPr lang="en-US" sz="2400" dirty="0"/>
              <a:t>Door (49.4)</a:t>
            </a:r>
          </a:p>
          <a:p>
            <a:r>
              <a:rPr lang="en-US" sz="2400" dirty="0"/>
              <a:t>Bayfield (49.4)</a:t>
            </a:r>
          </a:p>
          <a:p>
            <a:r>
              <a:rPr lang="en-US" sz="2400" dirty="0"/>
              <a:t>Adams (49.2)</a:t>
            </a:r>
          </a:p>
          <a:p>
            <a:r>
              <a:rPr lang="en-US" sz="2400" dirty="0"/>
              <a:t>Burnett (49.1)</a:t>
            </a:r>
          </a:p>
          <a:p>
            <a:r>
              <a:rPr lang="en-US" sz="2400" dirty="0"/>
              <a:t>Price (48.3)</a:t>
            </a:r>
          </a:p>
          <a:p>
            <a:r>
              <a:rPr lang="en-US" sz="2400" dirty="0"/>
              <a:t>Oneida (48.0)</a:t>
            </a:r>
          </a:p>
          <a:p>
            <a:r>
              <a:rPr lang="en-US" sz="2400" dirty="0"/>
              <a:t>Washburn (47.7</a:t>
            </a:r>
            <a:r>
              <a:rPr lang="en-US" sz="2400" dirty="0" smtClean="0"/>
              <a:t>)</a:t>
            </a:r>
            <a:endParaRPr lang="en-US" sz="2400" dirty="0"/>
          </a:p>
        </p:txBody>
      </p:sp>
      <p:sp>
        <p:nvSpPr>
          <p:cNvPr id="37891" name="TextBox 2"/>
          <p:cNvSpPr txBox="1">
            <a:spLocks noChangeArrowheads="1"/>
          </p:cNvSpPr>
          <p:nvPr/>
        </p:nvSpPr>
        <p:spPr bwMode="auto">
          <a:xfrm>
            <a:off x="12404" y="304800"/>
            <a:ext cx="9119191" cy="1538883"/>
          </a:xfrm>
          <a:prstGeom prst="rect">
            <a:avLst/>
          </a:prstGeom>
          <a:noFill/>
          <a:ln w="9525">
            <a:noFill/>
            <a:miter lim="800000"/>
            <a:headEnd/>
            <a:tailEnd/>
          </a:ln>
        </p:spPr>
        <p:txBody>
          <a:bodyPr wrap="square">
            <a:spAutoFit/>
          </a:bodyPr>
          <a:lstStyle/>
          <a:p>
            <a:pPr algn="ctr">
              <a:spcBef>
                <a:spcPts val="600"/>
              </a:spcBef>
            </a:pPr>
            <a:r>
              <a:rPr lang="en-US" sz="4000" b="1" dirty="0" smtClean="0">
                <a:latin typeface="Calibri" pitchFamily="34" charset="0"/>
              </a:rPr>
              <a:t>Population Aging in </a:t>
            </a:r>
            <a:r>
              <a:rPr lang="en-US" sz="4000" b="1" dirty="0" smtClean="0">
                <a:solidFill>
                  <a:srgbClr val="FF0000"/>
                </a:solidFill>
                <a:latin typeface="Calibri" pitchFamily="34" charset="0"/>
              </a:rPr>
              <a:t>Wisconsin’s Counties </a:t>
            </a:r>
            <a:r>
              <a:rPr lang="en-US" sz="4000" b="1" dirty="0" smtClean="0">
                <a:latin typeface="Calibri" pitchFamily="34" charset="0"/>
              </a:rPr>
              <a:t>Median </a:t>
            </a:r>
            <a:r>
              <a:rPr lang="en-US" sz="4000" b="1" dirty="0">
                <a:latin typeface="Calibri" pitchFamily="34" charset="0"/>
              </a:rPr>
              <a:t>Age by </a:t>
            </a:r>
            <a:r>
              <a:rPr lang="en-US" sz="4000" b="1" dirty="0" smtClean="0">
                <a:latin typeface="Calibri" pitchFamily="34" charset="0"/>
              </a:rPr>
              <a:t>County (2010 Census)</a:t>
            </a:r>
            <a:endParaRPr lang="en-US" sz="4000" dirty="0">
              <a:latin typeface="Calibri" pitchFamily="34" charset="0"/>
            </a:endParaRPr>
          </a:p>
          <a:p>
            <a:endParaRPr lang="en-US" sz="1400" dirty="0">
              <a:latin typeface="Calibri" pitchFamily="34" charset="0"/>
            </a:endParaRPr>
          </a:p>
        </p:txBody>
      </p:sp>
      <p:sp>
        <p:nvSpPr>
          <p:cNvPr id="4" name="TextBox 3"/>
          <p:cNvSpPr txBox="1"/>
          <p:nvPr/>
        </p:nvSpPr>
        <p:spPr>
          <a:xfrm>
            <a:off x="6934200" y="2379070"/>
            <a:ext cx="1905000" cy="830997"/>
          </a:xfrm>
          <a:prstGeom prst="rect">
            <a:avLst/>
          </a:prstGeom>
          <a:noFill/>
          <a:ln>
            <a:solidFill>
              <a:schemeClr val="accent2"/>
            </a:solidFill>
          </a:ln>
        </p:spPr>
        <p:txBody>
          <a:bodyPr wrap="square" rtlCol="0">
            <a:spAutoFit/>
          </a:bodyPr>
          <a:lstStyle/>
          <a:p>
            <a:r>
              <a:rPr lang="en-US" sz="2400" dirty="0" smtClean="0">
                <a:solidFill>
                  <a:schemeClr val="accent2"/>
                </a:solidFill>
              </a:rPr>
              <a:t>Median age for WI: 38.5</a:t>
            </a:r>
            <a:endParaRPr lang="en-US" sz="2400" dirty="0">
              <a:solidFill>
                <a:schemeClr val="accent2"/>
              </a:solidFill>
            </a:endParaRPr>
          </a:p>
        </p:txBody>
      </p:sp>
      <p:sp>
        <p:nvSpPr>
          <p:cNvPr id="2" name="TextBox 1"/>
          <p:cNvSpPr txBox="1"/>
          <p:nvPr/>
        </p:nvSpPr>
        <p:spPr>
          <a:xfrm>
            <a:off x="3546009" y="1640406"/>
            <a:ext cx="5585586" cy="738664"/>
          </a:xfrm>
          <a:prstGeom prst="rect">
            <a:avLst/>
          </a:prstGeom>
          <a:noFill/>
        </p:spPr>
        <p:txBody>
          <a:bodyPr wrap="square" rtlCol="0">
            <a:spAutoFit/>
          </a:bodyPr>
          <a:lstStyle/>
          <a:p>
            <a:r>
              <a:rPr lang="en-US" sz="2400" b="1" dirty="0" smtClean="0">
                <a:solidFill>
                  <a:schemeClr val="accent2"/>
                </a:solidFill>
              </a:rPr>
              <a:t>Ten “Oldest” Counties in Wisconsin:  </a:t>
            </a:r>
          </a:p>
          <a:p>
            <a:endParaRPr lang="en-US" dirty="0"/>
          </a:p>
        </p:txBody>
      </p:sp>
      <p:pic>
        <p:nvPicPr>
          <p:cNvPr id="43520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4475" y="2206258"/>
            <a:ext cx="3184525" cy="40839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239158" y="1632260"/>
            <a:ext cx="3315711" cy="461665"/>
          </a:xfrm>
          <a:prstGeom prst="rect">
            <a:avLst/>
          </a:prstGeom>
          <a:noFill/>
        </p:spPr>
        <p:txBody>
          <a:bodyPr wrap="square" rtlCol="0">
            <a:spAutoFit/>
          </a:bodyPr>
          <a:lstStyle/>
          <a:p>
            <a:r>
              <a:rPr lang="en-US" sz="2400" dirty="0" smtClean="0"/>
              <a:t>See Packet Handout</a:t>
            </a:r>
            <a:endParaRPr lang="en-US" sz="2400" dirty="0"/>
          </a:p>
        </p:txBody>
      </p:sp>
    </p:spTree>
    <p:custDataLst>
      <p:tags r:id="rId1"/>
    </p:custDataLst>
    <p:extLst>
      <p:ext uri="{BB962C8B-B14F-4D97-AF65-F5344CB8AC3E}">
        <p14:creationId xmlns:p14="http://schemas.microsoft.com/office/powerpoint/2010/main" val="351712774"/>
      </p:ext>
    </p:extLst>
  </p:cSld>
  <p:clrMapOvr>
    <a:masterClrMapping/>
  </p:clrMapOvr>
  <p:transition>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67" y="33867"/>
            <a:ext cx="9144000" cy="1143000"/>
          </a:xfrm>
        </p:spPr>
        <p:txBody>
          <a:bodyPr/>
          <a:lstStyle/>
          <a:p>
            <a:pPr algn="ctr"/>
            <a:r>
              <a:rPr lang="en-US" sz="4400" dirty="0" smtClean="0"/>
              <a:t>Projections for 2035</a:t>
            </a:r>
            <a:endParaRPr lang="en-US" sz="44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366218750"/>
              </p:ext>
            </p:extLst>
          </p:nvPr>
        </p:nvGraphicFramePr>
        <p:xfrm>
          <a:off x="457200" y="1371600"/>
          <a:ext cx="8305801" cy="4416552"/>
        </p:xfrm>
        <a:graphic>
          <a:graphicData uri="http://schemas.openxmlformats.org/drawingml/2006/table">
            <a:tbl>
              <a:tblPr firstRow="1" firstCol="1" bandRow="1">
                <a:tableStyleId>{5C22544A-7EE6-4342-B048-85BDC9FD1C3A}</a:tableStyleId>
              </a:tblPr>
              <a:tblGrid>
                <a:gridCol w="2090326"/>
                <a:gridCol w="1137552"/>
                <a:gridCol w="1587706"/>
                <a:gridCol w="1642455"/>
                <a:gridCol w="1847762"/>
              </a:tblGrid>
              <a:tr h="205726">
                <a:tc>
                  <a:txBody>
                    <a:bodyPr/>
                    <a:lstStyle/>
                    <a:p>
                      <a:pPr marL="0" marR="0">
                        <a:lnSpc>
                          <a:spcPct val="115000"/>
                        </a:lnSpc>
                        <a:spcBef>
                          <a:spcPts val="0"/>
                        </a:spcBef>
                        <a:spcAft>
                          <a:spcPts val="0"/>
                        </a:spcAft>
                      </a:pPr>
                      <a:r>
                        <a:rPr lang="en-US" sz="1600" dirty="0">
                          <a:effectLst/>
                        </a:rPr>
                        <a:t> </a:t>
                      </a:r>
                      <a:r>
                        <a:rPr lang="en-US" sz="1600" dirty="0" smtClean="0">
                          <a:effectLst/>
                        </a:rPr>
                        <a:t>10 “oldest” Counties:</a:t>
                      </a:r>
                      <a:endParaRPr lang="en-US" sz="1400" dirty="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r>
                        <a:rPr lang="en-US" sz="1600" dirty="0">
                          <a:effectLst/>
                        </a:rPr>
                        <a:t>Median </a:t>
                      </a:r>
                      <a:r>
                        <a:rPr lang="en-US" sz="1600" dirty="0" smtClean="0">
                          <a:effectLst/>
                        </a:rPr>
                        <a:t>age in 2010</a:t>
                      </a:r>
                      <a:endParaRPr lang="en-US" sz="1400" dirty="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r>
                        <a:rPr lang="en-US" sz="1600" dirty="0">
                          <a:effectLst/>
                        </a:rPr>
                        <a:t># persons age 65</a:t>
                      </a:r>
                      <a:r>
                        <a:rPr lang="en-US" sz="1600" dirty="0" smtClean="0">
                          <a:effectLst/>
                        </a:rPr>
                        <a:t>+ in 2010</a:t>
                      </a:r>
                      <a:endParaRPr lang="en-US" sz="1400" dirty="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r>
                        <a:rPr lang="en-US" sz="1600" dirty="0">
                          <a:effectLst/>
                        </a:rPr>
                        <a:t>% persons age 65</a:t>
                      </a:r>
                      <a:r>
                        <a:rPr lang="en-US" sz="1600" dirty="0" smtClean="0">
                          <a:effectLst/>
                        </a:rPr>
                        <a:t>+ in 2010</a:t>
                      </a:r>
                      <a:endParaRPr lang="en-US" sz="1400" dirty="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r>
                        <a:rPr lang="en-US" sz="2000" dirty="0">
                          <a:solidFill>
                            <a:schemeClr val="bg1"/>
                          </a:solidFill>
                          <a:effectLst/>
                        </a:rPr>
                        <a:t>Projected % in </a:t>
                      </a:r>
                      <a:endParaRPr lang="en-US" sz="2000" dirty="0" smtClean="0">
                        <a:solidFill>
                          <a:schemeClr val="bg1"/>
                        </a:solidFill>
                        <a:effectLst/>
                      </a:endParaRPr>
                    </a:p>
                    <a:p>
                      <a:pPr marL="0" marR="0" algn="ctr">
                        <a:lnSpc>
                          <a:spcPct val="115000"/>
                        </a:lnSpc>
                        <a:spcBef>
                          <a:spcPts val="0"/>
                        </a:spcBef>
                        <a:spcAft>
                          <a:spcPts val="0"/>
                        </a:spcAft>
                      </a:pPr>
                      <a:r>
                        <a:rPr lang="en-US" sz="2000" dirty="0" smtClean="0">
                          <a:solidFill>
                            <a:schemeClr val="bg1"/>
                          </a:solidFill>
                          <a:effectLst/>
                        </a:rPr>
                        <a:t>2035</a:t>
                      </a:r>
                      <a:endParaRPr lang="en-US" sz="1800" dirty="0">
                        <a:solidFill>
                          <a:schemeClr val="bg1"/>
                        </a:solidFill>
                        <a:effectLst/>
                        <a:latin typeface="Calibri"/>
                        <a:ea typeface="Calibri"/>
                        <a:cs typeface="Times New Roman"/>
                      </a:endParaRPr>
                    </a:p>
                  </a:txBody>
                  <a:tcPr marL="67084" marR="67084" marT="0" marB="0" anchor="b"/>
                </a:tc>
              </a:tr>
              <a:tr h="205726">
                <a:tc>
                  <a:txBody>
                    <a:bodyPr/>
                    <a:lstStyle/>
                    <a:p>
                      <a:pPr marL="0" marR="0" lvl="0" indent="0">
                        <a:lnSpc>
                          <a:spcPct val="115000"/>
                        </a:lnSpc>
                        <a:spcBef>
                          <a:spcPts val="0"/>
                        </a:spcBef>
                        <a:spcAft>
                          <a:spcPts val="0"/>
                        </a:spcAft>
                        <a:buFontTx/>
                        <a:buNone/>
                      </a:pPr>
                      <a:r>
                        <a:rPr lang="en-US" sz="1600" dirty="0">
                          <a:effectLst/>
                        </a:rPr>
                        <a:t>Iron</a:t>
                      </a:r>
                      <a:endParaRPr lang="en-US" sz="1400" dirty="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r>
                        <a:rPr lang="en-US" sz="1600">
                          <a:effectLst/>
                        </a:rPr>
                        <a:t>51</a:t>
                      </a:r>
                      <a:endParaRPr lang="en-US" sz="1400">
                        <a:effectLst/>
                        <a:latin typeface="Calibri"/>
                        <a:ea typeface="Calibri"/>
                        <a:cs typeface="Times New Roman"/>
                      </a:endParaRPr>
                    </a:p>
                  </a:txBody>
                  <a:tcPr marL="67084" marR="67084" marT="0" marB="0" anchor="b"/>
                </a:tc>
                <a:tc>
                  <a:txBody>
                    <a:bodyPr/>
                    <a:lstStyle/>
                    <a:p>
                      <a:pPr marL="0" marR="0">
                        <a:lnSpc>
                          <a:spcPct val="115000"/>
                        </a:lnSpc>
                        <a:spcBef>
                          <a:spcPts val="0"/>
                        </a:spcBef>
                        <a:spcAft>
                          <a:spcPts val="0"/>
                        </a:spcAft>
                      </a:pPr>
                      <a:r>
                        <a:rPr lang="en-US" sz="1600">
                          <a:effectLst/>
                        </a:rPr>
                        <a:t>           1,502 </a:t>
                      </a:r>
                      <a:endParaRPr lang="en-US" sz="140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r>
                        <a:rPr lang="en-US" sz="1600">
                          <a:effectLst/>
                        </a:rPr>
                        <a:t>25.4%</a:t>
                      </a:r>
                      <a:endParaRPr lang="en-US" sz="140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r>
                        <a:rPr lang="en-US" sz="1600">
                          <a:effectLst/>
                        </a:rPr>
                        <a:t>35.9%</a:t>
                      </a:r>
                      <a:endParaRPr lang="en-US" sz="1400">
                        <a:effectLst/>
                        <a:latin typeface="Calibri"/>
                        <a:ea typeface="Calibri"/>
                        <a:cs typeface="Times New Roman"/>
                      </a:endParaRPr>
                    </a:p>
                  </a:txBody>
                  <a:tcPr marL="67084" marR="67084" marT="0" marB="0" anchor="b"/>
                </a:tc>
              </a:tr>
              <a:tr h="205726">
                <a:tc>
                  <a:txBody>
                    <a:bodyPr/>
                    <a:lstStyle/>
                    <a:p>
                      <a:pPr marL="0" marR="0" lvl="0" indent="0">
                        <a:lnSpc>
                          <a:spcPct val="115000"/>
                        </a:lnSpc>
                        <a:spcBef>
                          <a:spcPts val="0"/>
                        </a:spcBef>
                        <a:spcAft>
                          <a:spcPts val="0"/>
                        </a:spcAft>
                        <a:buFontTx/>
                        <a:buNone/>
                      </a:pPr>
                      <a:r>
                        <a:rPr lang="en-US" sz="1600" dirty="0">
                          <a:effectLst/>
                        </a:rPr>
                        <a:t>Vilas</a:t>
                      </a:r>
                      <a:endParaRPr lang="en-US" sz="1400" dirty="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r>
                        <a:rPr lang="en-US" sz="1600">
                          <a:effectLst/>
                        </a:rPr>
                        <a:t>50.7</a:t>
                      </a:r>
                      <a:endParaRPr lang="en-US" sz="1400">
                        <a:effectLst/>
                        <a:latin typeface="Calibri"/>
                        <a:ea typeface="Calibri"/>
                        <a:cs typeface="Times New Roman"/>
                      </a:endParaRPr>
                    </a:p>
                  </a:txBody>
                  <a:tcPr marL="67084" marR="67084" marT="0" marB="0" anchor="b"/>
                </a:tc>
                <a:tc>
                  <a:txBody>
                    <a:bodyPr/>
                    <a:lstStyle/>
                    <a:p>
                      <a:pPr marL="0" marR="0">
                        <a:lnSpc>
                          <a:spcPct val="115000"/>
                        </a:lnSpc>
                        <a:spcBef>
                          <a:spcPts val="0"/>
                        </a:spcBef>
                        <a:spcAft>
                          <a:spcPts val="0"/>
                        </a:spcAft>
                      </a:pPr>
                      <a:r>
                        <a:rPr lang="en-US" sz="1600">
                          <a:effectLst/>
                        </a:rPr>
                        <a:t>           5,556 </a:t>
                      </a:r>
                      <a:endParaRPr lang="en-US" sz="140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r>
                        <a:rPr lang="en-US" sz="1600">
                          <a:effectLst/>
                        </a:rPr>
                        <a:t>25.9%</a:t>
                      </a:r>
                      <a:endParaRPr lang="en-US" sz="140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r>
                        <a:rPr lang="en-US" sz="1600">
                          <a:effectLst/>
                        </a:rPr>
                        <a:t>36.8%</a:t>
                      </a:r>
                      <a:endParaRPr lang="en-US" sz="1400">
                        <a:effectLst/>
                        <a:latin typeface="Calibri"/>
                        <a:ea typeface="Calibri"/>
                        <a:cs typeface="Times New Roman"/>
                      </a:endParaRPr>
                    </a:p>
                  </a:txBody>
                  <a:tcPr marL="67084" marR="67084" marT="0" marB="0" anchor="b"/>
                </a:tc>
              </a:tr>
              <a:tr h="205726">
                <a:tc>
                  <a:txBody>
                    <a:bodyPr/>
                    <a:lstStyle/>
                    <a:p>
                      <a:pPr marL="0" marR="0" lvl="0" indent="0">
                        <a:lnSpc>
                          <a:spcPct val="115000"/>
                        </a:lnSpc>
                        <a:spcBef>
                          <a:spcPts val="0"/>
                        </a:spcBef>
                        <a:spcAft>
                          <a:spcPts val="0"/>
                        </a:spcAft>
                        <a:buFontTx/>
                        <a:buNone/>
                      </a:pPr>
                      <a:r>
                        <a:rPr lang="en-US" sz="1600" dirty="0">
                          <a:effectLst/>
                        </a:rPr>
                        <a:t>Florence</a:t>
                      </a:r>
                      <a:endParaRPr lang="en-US" sz="1400" dirty="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r>
                        <a:rPr lang="en-US" sz="1600">
                          <a:effectLst/>
                        </a:rPr>
                        <a:t>49.9</a:t>
                      </a:r>
                      <a:endParaRPr lang="en-US" sz="1400">
                        <a:effectLst/>
                        <a:latin typeface="Calibri"/>
                        <a:ea typeface="Calibri"/>
                        <a:cs typeface="Times New Roman"/>
                      </a:endParaRPr>
                    </a:p>
                  </a:txBody>
                  <a:tcPr marL="67084" marR="67084" marT="0" marB="0" anchor="b"/>
                </a:tc>
                <a:tc>
                  <a:txBody>
                    <a:bodyPr/>
                    <a:lstStyle/>
                    <a:p>
                      <a:pPr marL="0" marR="0">
                        <a:lnSpc>
                          <a:spcPct val="115000"/>
                        </a:lnSpc>
                        <a:spcBef>
                          <a:spcPts val="0"/>
                        </a:spcBef>
                        <a:spcAft>
                          <a:spcPts val="0"/>
                        </a:spcAft>
                      </a:pPr>
                      <a:r>
                        <a:rPr lang="en-US" sz="1600">
                          <a:effectLst/>
                        </a:rPr>
                        <a:t>              931 </a:t>
                      </a:r>
                      <a:endParaRPr lang="en-US" sz="140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r>
                        <a:rPr lang="en-US" sz="1600">
                          <a:effectLst/>
                        </a:rPr>
                        <a:t>21.0%</a:t>
                      </a:r>
                      <a:endParaRPr lang="en-US" sz="140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r>
                        <a:rPr lang="en-US" sz="1600">
                          <a:effectLst/>
                        </a:rPr>
                        <a:t>35.4%</a:t>
                      </a:r>
                      <a:endParaRPr lang="en-US" sz="1400">
                        <a:effectLst/>
                        <a:latin typeface="Calibri"/>
                        <a:ea typeface="Calibri"/>
                        <a:cs typeface="Times New Roman"/>
                      </a:endParaRPr>
                    </a:p>
                  </a:txBody>
                  <a:tcPr marL="67084" marR="67084" marT="0" marB="0" anchor="b"/>
                </a:tc>
              </a:tr>
              <a:tr h="205726">
                <a:tc>
                  <a:txBody>
                    <a:bodyPr/>
                    <a:lstStyle/>
                    <a:p>
                      <a:pPr marL="0" marR="0" lvl="0" indent="0">
                        <a:lnSpc>
                          <a:spcPct val="115000"/>
                        </a:lnSpc>
                        <a:spcBef>
                          <a:spcPts val="0"/>
                        </a:spcBef>
                        <a:spcAft>
                          <a:spcPts val="0"/>
                        </a:spcAft>
                        <a:buFontTx/>
                        <a:buNone/>
                      </a:pPr>
                      <a:r>
                        <a:rPr lang="en-US" sz="1600" dirty="0">
                          <a:effectLst/>
                        </a:rPr>
                        <a:t>Door</a:t>
                      </a:r>
                      <a:endParaRPr lang="en-US" sz="1400" dirty="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r>
                        <a:rPr lang="en-US" sz="1600">
                          <a:effectLst/>
                        </a:rPr>
                        <a:t>49.4</a:t>
                      </a:r>
                      <a:endParaRPr lang="en-US" sz="1400">
                        <a:effectLst/>
                        <a:latin typeface="Calibri"/>
                        <a:ea typeface="Calibri"/>
                        <a:cs typeface="Times New Roman"/>
                      </a:endParaRPr>
                    </a:p>
                  </a:txBody>
                  <a:tcPr marL="67084" marR="67084" marT="0" marB="0" anchor="b"/>
                </a:tc>
                <a:tc>
                  <a:txBody>
                    <a:bodyPr/>
                    <a:lstStyle/>
                    <a:p>
                      <a:pPr marL="0" marR="0">
                        <a:lnSpc>
                          <a:spcPct val="115000"/>
                        </a:lnSpc>
                        <a:spcBef>
                          <a:spcPts val="0"/>
                        </a:spcBef>
                        <a:spcAft>
                          <a:spcPts val="0"/>
                        </a:spcAft>
                      </a:pPr>
                      <a:r>
                        <a:rPr lang="en-US" sz="1600">
                          <a:effectLst/>
                        </a:rPr>
                        <a:t>           6,245 </a:t>
                      </a:r>
                      <a:endParaRPr lang="en-US" sz="140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r>
                        <a:rPr lang="en-US" sz="1600">
                          <a:effectLst/>
                        </a:rPr>
                        <a:t>22.5%</a:t>
                      </a:r>
                      <a:endParaRPr lang="en-US" sz="140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r>
                        <a:rPr lang="en-US" sz="1600">
                          <a:effectLst/>
                        </a:rPr>
                        <a:t>36.9%</a:t>
                      </a:r>
                      <a:endParaRPr lang="en-US" sz="1400">
                        <a:effectLst/>
                        <a:latin typeface="Calibri"/>
                        <a:ea typeface="Calibri"/>
                        <a:cs typeface="Times New Roman"/>
                      </a:endParaRPr>
                    </a:p>
                  </a:txBody>
                  <a:tcPr marL="67084" marR="67084" marT="0" marB="0" anchor="b"/>
                </a:tc>
              </a:tr>
              <a:tr h="205726">
                <a:tc>
                  <a:txBody>
                    <a:bodyPr/>
                    <a:lstStyle/>
                    <a:p>
                      <a:pPr marL="0" marR="0" lvl="0" indent="0">
                        <a:lnSpc>
                          <a:spcPct val="115000"/>
                        </a:lnSpc>
                        <a:spcBef>
                          <a:spcPts val="0"/>
                        </a:spcBef>
                        <a:spcAft>
                          <a:spcPts val="0"/>
                        </a:spcAft>
                        <a:buFontTx/>
                        <a:buNone/>
                      </a:pPr>
                      <a:r>
                        <a:rPr lang="en-US" sz="1600" dirty="0">
                          <a:effectLst/>
                        </a:rPr>
                        <a:t>Bayfield</a:t>
                      </a:r>
                      <a:endParaRPr lang="en-US" sz="1400" dirty="0">
                        <a:effectLst/>
                        <a:latin typeface="Calibri"/>
                        <a:ea typeface="Calibri"/>
                        <a:cs typeface="Times New Roman"/>
                      </a:endParaRPr>
                    </a:p>
                  </a:txBody>
                  <a:tcPr marL="67084" marR="67084" marT="0" marB="0" anchor="b"/>
                </a:tc>
                <a:tc>
                  <a:txBody>
                    <a:bodyPr/>
                    <a:lstStyle/>
                    <a:p>
                      <a:pPr marL="0" marR="0" algn="l">
                        <a:lnSpc>
                          <a:spcPct val="115000"/>
                        </a:lnSpc>
                        <a:spcBef>
                          <a:spcPts val="0"/>
                        </a:spcBef>
                        <a:spcAft>
                          <a:spcPts val="0"/>
                        </a:spcAft>
                      </a:pPr>
                      <a:r>
                        <a:rPr lang="en-US" sz="1600" dirty="0" smtClean="0">
                          <a:effectLst/>
                        </a:rPr>
                        <a:t>       49.4</a:t>
                      </a:r>
                      <a:endParaRPr lang="en-US" sz="1400" dirty="0">
                        <a:effectLst/>
                        <a:latin typeface="Calibri"/>
                        <a:ea typeface="Calibri"/>
                        <a:cs typeface="Times New Roman"/>
                      </a:endParaRPr>
                    </a:p>
                  </a:txBody>
                  <a:tcPr marL="67084" marR="67084" marT="0" marB="0" anchor="b"/>
                </a:tc>
                <a:tc>
                  <a:txBody>
                    <a:bodyPr/>
                    <a:lstStyle/>
                    <a:p>
                      <a:pPr marL="0" marR="0" algn="l">
                        <a:lnSpc>
                          <a:spcPct val="115000"/>
                        </a:lnSpc>
                        <a:spcBef>
                          <a:spcPts val="0"/>
                        </a:spcBef>
                        <a:spcAft>
                          <a:spcPts val="0"/>
                        </a:spcAft>
                      </a:pPr>
                      <a:r>
                        <a:rPr lang="en-US" sz="1600" dirty="0">
                          <a:effectLst/>
                        </a:rPr>
                        <a:t>     </a:t>
                      </a:r>
                      <a:r>
                        <a:rPr lang="en-US" sz="1600" dirty="0" smtClean="0">
                          <a:effectLst/>
                        </a:rPr>
                        <a:t>      3,112 </a:t>
                      </a:r>
                      <a:endParaRPr lang="en-US" sz="1400" dirty="0">
                        <a:effectLst/>
                        <a:latin typeface="Calibri"/>
                        <a:ea typeface="Calibri"/>
                        <a:cs typeface="Times New Roman"/>
                      </a:endParaRPr>
                    </a:p>
                  </a:txBody>
                  <a:tcPr marL="67084" marR="67084" marT="0" marB="0" anchor="b"/>
                </a:tc>
                <a:tc>
                  <a:txBody>
                    <a:bodyPr/>
                    <a:lstStyle/>
                    <a:p>
                      <a:pPr marL="0" marR="0" algn="l">
                        <a:lnSpc>
                          <a:spcPct val="115000"/>
                        </a:lnSpc>
                        <a:spcBef>
                          <a:spcPts val="0"/>
                        </a:spcBef>
                        <a:spcAft>
                          <a:spcPts val="0"/>
                        </a:spcAft>
                      </a:pPr>
                      <a:r>
                        <a:rPr lang="en-US" sz="1600" dirty="0" smtClean="0">
                          <a:effectLst/>
                        </a:rPr>
                        <a:t>           20.7</a:t>
                      </a:r>
                      <a:r>
                        <a:rPr lang="en-US" sz="1600" dirty="0">
                          <a:effectLst/>
                        </a:rPr>
                        <a:t>%</a:t>
                      </a:r>
                      <a:endParaRPr lang="en-US" sz="1400" dirty="0">
                        <a:effectLst/>
                        <a:latin typeface="Calibri"/>
                        <a:ea typeface="Calibri"/>
                        <a:cs typeface="Times New Roman"/>
                      </a:endParaRPr>
                    </a:p>
                  </a:txBody>
                  <a:tcPr marL="67084" marR="67084" marT="0" marB="0" anchor="b"/>
                </a:tc>
                <a:tc>
                  <a:txBody>
                    <a:bodyPr/>
                    <a:lstStyle/>
                    <a:p>
                      <a:pPr marL="0" marR="0" algn="l">
                        <a:lnSpc>
                          <a:spcPct val="115000"/>
                        </a:lnSpc>
                        <a:spcBef>
                          <a:spcPts val="0"/>
                        </a:spcBef>
                        <a:spcAft>
                          <a:spcPts val="0"/>
                        </a:spcAft>
                      </a:pPr>
                      <a:r>
                        <a:rPr lang="en-US" sz="1600" dirty="0" smtClean="0">
                          <a:effectLst/>
                        </a:rPr>
                        <a:t>             41.6</a:t>
                      </a:r>
                      <a:r>
                        <a:rPr lang="en-US" sz="1600" dirty="0">
                          <a:effectLst/>
                        </a:rPr>
                        <a:t>%</a:t>
                      </a:r>
                      <a:endParaRPr lang="en-US" sz="1400" dirty="0">
                        <a:effectLst/>
                        <a:latin typeface="Calibri"/>
                        <a:ea typeface="Calibri"/>
                        <a:cs typeface="Times New Roman"/>
                      </a:endParaRPr>
                    </a:p>
                  </a:txBody>
                  <a:tcPr marL="67084" marR="67084" marT="0" marB="0" anchor="b"/>
                </a:tc>
              </a:tr>
              <a:tr h="205726">
                <a:tc>
                  <a:txBody>
                    <a:bodyPr/>
                    <a:lstStyle/>
                    <a:p>
                      <a:pPr marL="0" marR="0" lvl="0" indent="0">
                        <a:lnSpc>
                          <a:spcPct val="115000"/>
                        </a:lnSpc>
                        <a:spcBef>
                          <a:spcPts val="0"/>
                        </a:spcBef>
                        <a:spcAft>
                          <a:spcPts val="0"/>
                        </a:spcAft>
                        <a:buFontTx/>
                        <a:buNone/>
                      </a:pPr>
                      <a:r>
                        <a:rPr lang="en-US" sz="1600">
                          <a:effectLst/>
                        </a:rPr>
                        <a:t>Adams</a:t>
                      </a:r>
                      <a:endParaRPr lang="en-US" sz="140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r>
                        <a:rPr lang="en-US" sz="1600" dirty="0">
                          <a:effectLst/>
                        </a:rPr>
                        <a:t>49.2</a:t>
                      </a:r>
                      <a:endParaRPr lang="en-US" sz="1400" dirty="0">
                        <a:effectLst/>
                        <a:latin typeface="Calibri"/>
                        <a:ea typeface="Calibri"/>
                        <a:cs typeface="Times New Roman"/>
                      </a:endParaRPr>
                    </a:p>
                  </a:txBody>
                  <a:tcPr marL="67084" marR="67084" marT="0" marB="0" anchor="b"/>
                </a:tc>
                <a:tc>
                  <a:txBody>
                    <a:bodyPr/>
                    <a:lstStyle/>
                    <a:p>
                      <a:pPr marL="0" marR="0">
                        <a:lnSpc>
                          <a:spcPct val="115000"/>
                        </a:lnSpc>
                        <a:spcBef>
                          <a:spcPts val="0"/>
                        </a:spcBef>
                        <a:spcAft>
                          <a:spcPts val="0"/>
                        </a:spcAft>
                      </a:pPr>
                      <a:r>
                        <a:rPr lang="en-US" sz="1600">
                          <a:effectLst/>
                        </a:rPr>
                        <a:t>           4,899 </a:t>
                      </a:r>
                      <a:endParaRPr lang="en-US" sz="140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r>
                        <a:rPr lang="en-US" sz="1600">
                          <a:effectLst/>
                        </a:rPr>
                        <a:t>23.5%</a:t>
                      </a:r>
                      <a:endParaRPr lang="en-US" sz="140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r>
                        <a:rPr lang="en-US" sz="1600">
                          <a:effectLst/>
                        </a:rPr>
                        <a:t>39.6%</a:t>
                      </a:r>
                      <a:endParaRPr lang="en-US" sz="1400">
                        <a:effectLst/>
                        <a:latin typeface="Calibri"/>
                        <a:ea typeface="Calibri"/>
                        <a:cs typeface="Times New Roman"/>
                      </a:endParaRPr>
                    </a:p>
                  </a:txBody>
                  <a:tcPr marL="67084" marR="67084" marT="0" marB="0" anchor="b"/>
                </a:tc>
              </a:tr>
              <a:tr h="205726">
                <a:tc>
                  <a:txBody>
                    <a:bodyPr/>
                    <a:lstStyle/>
                    <a:p>
                      <a:pPr marL="0" marR="0" lvl="0" indent="0">
                        <a:lnSpc>
                          <a:spcPct val="115000"/>
                        </a:lnSpc>
                        <a:spcBef>
                          <a:spcPts val="0"/>
                        </a:spcBef>
                        <a:spcAft>
                          <a:spcPts val="0"/>
                        </a:spcAft>
                        <a:buFontTx/>
                        <a:buNone/>
                      </a:pPr>
                      <a:r>
                        <a:rPr lang="en-US" sz="1600" dirty="0">
                          <a:effectLst/>
                        </a:rPr>
                        <a:t>Burnett</a:t>
                      </a:r>
                      <a:endParaRPr lang="en-US" sz="1400" dirty="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r>
                        <a:rPr lang="en-US" sz="1600" dirty="0">
                          <a:effectLst/>
                        </a:rPr>
                        <a:t>49.1</a:t>
                      </a:r>
                      <a:endParaRPr lang="en-US" sz="1400" dirty="0">
                        <a:effectLst/>
                        <a:latin typeface="Calibri"/>
                        <a:ea typeface="Calibri"/>
                        <a:cs typeface="Times New Roman"/>
                      </a:endParaRPr>
                    </a:p>
                  </a:txBody>
                  <a:tcPr marL="67084" marR="67084" marT="0" marB="0" anchor="b"/>
                </a:tc>
                <a:tc>
                  <a:txBody>
                    <a:bodyPr/>
                    <a:lstStyle/>
                    <a:p>
                      <a:pPr marL="0" marR="0">
                        <a:lnSpc>
                          <a:spcPct val="115000"/>
                        </a:lnSpc>
                        <a:spcBef>
                          <a:spcPts val="0"/>
                        </a:spcBef>
                        <a:spcAft>
                          <a:spcPts val="0"/>
                        </a:spcAft>
                      </a:pPr>
                      <a:r>
                        <a:rPr lang="en-US" sz="1600" dirty="0">
                          <a:effectLst/>
                        </a:rPr>
                        <a:t>           3,569 </a:t>
                      </a:r>
                      <a:endParaRPr lang="en-US" sz="1400" dirty="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r>
                        <a:rPr lang="en-US" sz="1600">
                          <a:effectLst/>
                        </a:rPr>
                        <a:t>23.1%</a:t>
                      </a:r>
                      <a:endParaRPr lang="en-US" sz="140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r>
                        <a:rPr lang="en-US" sz="1600">
                          <a:effectLst/>
                        </a:rPr>
                        <a:t>32.1%</a:t>
                      </a:r>
                      <a:endParaRPr lang="en-US" sz="1400">
                        <a:effectLst/>
                        <a:latin typeface="Calibri"/>
                        <a:ea typeface="Calibri"/>
                        <a:cs typeface="Times New Roman"/>
                      </a:endParaRPr>
                    </a:p>
                  </a:txBody>
                  <a:tcPr marL="67084" marR="67084" marT="0" marB="0" anchor="b"/>
                </a:tc>
              </a:tr>
              <a:tr h="205726">
                <a:tc>
                  <a:txBody>
                    <a:bodyPr/>
                    <a:lstStyle/>
                    <a:p>
                      <a:pPr marL="0" marR="0" lvl="0" indent="0">
                        <a:lnSpc>
                          <a:spcPct val="115000"/>
                        </a:lnSpc>
                        <a:spcBef>
                          <a:spcPts val="0"/>
                        </a:spcBef>
                        <a:spcAft>
                          <a:spcPts val="0"/>
                        </a:spcAft>
                        <a:buFontTx/>
                        <a:buNone/>
                      </a:pPr>
                      <a:r>
                        <a:rPr lang="en-US" sz="1600">
                          <a:effectLst/>
                        </a:rPr>
                        <a:t>Price</a:t>
                      </a:r>
                      <a:endParaRPr lang="en-US" sz="140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r>
                        <a:rPr lang="en-US" sz="1600" dirty="0">
                          <a:effectLst/>
                        </a:rPr>
                        <a:t>48.3</a:t>
                      </a:r>
                      <a:endParaRPr lang="en-US" sz="1400" dirty="0">
                        <a:effectLst/>
                        <a:latin typeface="Calibri"/>
                        <a:ea typeface="Calibri"/>
                        <a:cs typeface="Times New Roman"/>
                      </a:endParaRPr>
                    </a:p>
                  </a:txBody>
                  <a:tcPr marL="67084" marR="67084" marT="0" marB="0" anchor="b"/>
                </a:tc>
                <a:tc>
                  <a:txBody>
                    <a:bodyPr/>
                    <a:lstStyle/>
                    <a:p>
                      <a:pPr marL="0" marR="0">
                        <a:lnSpc>
                          <a:spcPct val="115000"/>
                        </a:lnSpc>
                        <a:spcBef>
                          <a:spcPts val="0"/>
                        </a:spcBef>
                        <a:spcAft>
                          <a:spcPts val="0"/>
                        </a:spcAft>
                      </a:pPr>
                      <a:r>
                        <a:rPr lang="en-US" sz="1600" dirty="0">
                          <a:effectLst/>
                        </a:rPr>
                        <a:t>           2,968 </a:t>
                      </a:r>
                      <a:endParaRPr lang="en-US" sz="1400" dirty="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r>
                        <a:rPr lang="en-US" sz="1600">
                          <a:effectLst/>
                        </a:rPr>
                        <a:t>21.0%</a:t>
                      </a:r>
                      <a:endParaRPr lang="en-US" sz="140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r>
                        <a:rPr lang="en-US" sz="1600">
                          <a:effectLst/>
                        </a:rPr>
                        <a:t>37.2%</a:t>
                      </a:r>
                      <a:endParaRPr lang="en-US" sz="1400">
                        <a:effectLst/>
                        <a:latin typeface="Calibri"/>
                        <a:ea typeface="Calibri"/>
                        <a:cs typeface="Times New Roman"/>
                      </a:endParaRPr>
                    </a:p>
                  </a:txBody>
                  <a:tcPr marL="67084" marR="67084" marT="0" marB="0" anchor="b"/>
                </a:tc>
              </a:tr>
              <a:tr h="205726">
                <a:tc>
                  <a:txBody>
                    <a:bodyPr/>
                    <a:lstStyle/>
                    <a:p>
                      <a:pPr marL="0" marR="0" lvl="0" indent="0">
                        <a:lnSpc>
                          <a:spcPct val="115000"/>
                        </a:lnSpc>
                        <a:spcBef>
                          <a:spcPts val="0"/>
                        </a:spcBef>
                        <a:spcAft>
                          <a:spcPts val="0"/>
                        </a:spcAft>
                        <a:buFontTx/>
                        <a:buNone/>
                      </a:pPr>
                      <a:r>
                        <a:rPr lang="en-US" sz="1600">
                          <a:effectLst/>
                        </a:rPr>
                        <a:t>Oneida</a:t>
                      </a:r>
                      <a:endParaRPr lang="en-US" sz="140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r>
                        <a:rPr lang="en-US" sz="1600" dirty="0">
                          <a:effectLst/>
                        </a:rPr>
                        <a:t>48</a:t>
                      </a:r>
                      <a:endParaRPr lang="en-US" sz="1400" dirty="0">
                        <a:effectLst/>
                        <a:latin typeface="Calibri"/>
                        <a:ea typeface="Calibri"/>
                        <a:cs typeface="Times New Roman"/>
                      </a:endParaRPr>
                    </a:p>
                  </a:txBody>
                  <a:tcPr marL="67084" marR="67084" marT="0" marB="0" anchor="b"/>
                </a:tc>
                <a:tc>
                  <a:txBody>
                    <a:bodyPr/>
                    <a:lstStyle/>
                    <a:p>
                      <a:pPr marL="0" marR="0">
                        <a:lnSpc>
                          <a:spcPct val="115000"/>
                        </a:lnSpc>
                        <a:spcBef>
                          <a:spcPts val="0"/>
                        </a:spcBef>
                        <a:spcAft>
                          <a:spcPts val="0"/>
                        </a:spcAft>
                      </a:pPr>
                      <a:r>
                        <a:rPr lang="en-US" sz="1600">
                          <a:effectLst/>
                        </a:rPr>
                        <a:t>           7,800 </a:t>
                      </a:r>
                      <a:endParaRPr lang="en-US" sz="140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r>
                        <a:rPr lang="en-US" sz="1600">
                          <a:effectLst/>
                        </a:rPr>
                        <a:t>21.7%</a:t>
                      </a:r>
                      <a:endParaRPr lang="en-US" sz="140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r>
                        <a:rPr lang="en-US" sz="1600">
                          <a:effectLst/>
                        </a:rPr>
                        <a:t>32.1%</a:t>
                      </a:r>
                      <a:endParaRPr lang="en-US" sz="1400">
                        <a:effectLst/>
                        <a:latin typeface="Calibri"/>
                        <a:ea typeface="Calibri"/>
                        <a:cs typeface="Times New Roman"/>
                      </a:endParaRPr>
                    </a:p>
                  </a:txBody>
                  <a:tcPr marL="67084" marR="67084" marT="0" marB="0" anchor="b"/>
                </a:tc>
              </a:tr>
              <a:tr h="205726">
                <a:tc>
                  <a:txBody>
                    <a:bodyPr/>
                    <a:lstStyle/>
                    <a:p>
                      <a:pPr marL="0" marR="0" lvl="0" indent="0">
                        <a:lnSpc>
                          <a:spcPct val="115000"/>
                        </a:lnSpc>
                        <a:spcBef>
                          <a:spcPts val="0"/>
                        </a:spcBef>
                        <a:spcAft>
                          <a:spcPts val="0"/>
                        </a:spcAft>
                        <a:buFontTx/>
                        <a:buNone/>
                      </a:pPr>
                      <a:r>
                        <a:rPr lang="en-US" sz="1600" dirty="0" smtClean="0">
                          <a:effectLst/>
                        </a:rPr>
                        <a:t>Washburn</a:t>
                      </a:r>
                      <a:endParaRPr lang="en-US" sz="1400" dirty="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r>
                        <a:rPr lang="en-US" sz="1600" dirty="0">
                          <a:effectLst/>
                        </a:rPr>
                        <a:t>47.7</a:t>
                      </a:r>
                      <a:endParaRPr lang="en-US" sz="1400" dirty="0">
                        <a:effectLst/>
                        <a:latin typeface="Calibri"/>
                        <a:ea typeface="Calibri"/>
                        <a:cs typeface="Times New Roman"/>
                      </a:endParaRPr>
                    </a:p>
                  </a:txBody>
                  <a:tcPr marL="67084" marR="67084" marT="0" marB="0" anchor="b"/>
                </a:tc>
                <a:tc>
                  <a:txBody>
                    <a:bodyPr/>
                    <a:lstStyle/>
                    <a:p>
                      <a:pPr marL="0" marR="0">
                        <a:lnSpc>
                          <a:spcPct val="115000"/>
                        </a:lnSpc>
                        <a:spcBef>
                          <a:spcPts val="0"/>
                        </a:spcBef>
                        <a:spcAft>
                          <a:spcPts val="0"/>
                        </a:spcAft>
                      </a:pPr>
                      <a:r>
                        <a:rPr lang="en-US" sz="1600" dirty="0">
                          <a:effectLst/>
                        </a:rPr>
                        <a:t>           3,380 </a:t>
                      </a:r>
                      <a:endParaRPr lang="en-US" sz="1400" dirty="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r>
                        <a:rPr lang="en-US" sz="1600">
                          <a:effectLst/>
                        </a:rPr>
                        <a:t>21.2%</a:t>
                      </a:r>
                      <a:endParaRPr lang="en-US" sz="140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r>
                        <a:rPr lang="en-US" sz="1600" dirty="0">
                          <a:effectLst/>
                        </a:rPr>
                        <a:t>32.8</a:t>
                      </a:r>
                      <a:r>
                        <a:rPr lang="en-US" sz="1600" dirty="0" smtClean="0">
                          <a:effectLst/>
                        </a:rPr>
                        <a:t>%</a:t>
                      </a:r>
                      <a:endParaRPr lang="en-US" sz="1400" dirty="0">
                        <a:effectLst/>
                        <a:latin typeface="Calibri"/>
                        <a:ea typeface="Calibri"/>
                        <a:cs typeface="Times New Roman"/>
                      </a:endParaRPr>
                    </a:p>
                  </a:txBody>
                  <a:tcPr marL="67084" marR="67084" marT="0" marB="0" anchor="b"/>
                </a:tc>
              </a:tr>
              <a:tr h="205726">
                <a:tc>
                  <a:txBody>
                    <a:bodyPr/>
                    <a:lstStyle/>
                    <a:p>
                      <a:pPr marL="0" marR="0" lvl="0" indent="0">
                        <a:lnSpc>
                          <a:spcPct val="115000"/>
                        </a:lnSpc>
                        <a:spcBef>
                          <a:spcPts val="0"/>
                        </a:spcBef>
                        <a:spcAft>
                          <a:spcPts val="0"/>
                        </a:spcAft>
                        <a:buFontTx/>
                        <a:buNone/>
                      </a:pPr>
                      <a:endParaRPr lang="en-US" sz="1400" dirty="0" smtClean="0">
                        <a:effectLst/>
                        <a:latin typeface="Calibri"/>
                        <a:ea typeface="Calibri"/>
                        <a:cs typeface="Times New Roman"/>
                      </a:endParaRPr>
                    </a:p>
                    <a:p>
                      <a:pPr marL="0" marR="0" lvl="0" indent="0">
                        <a:lnSpc>
                          <a:spcPct val="115000"/>
                        </a:lnSpc>
                        <a:spcBef>
                          <a:spcPts val="0"/>
                        </a:spcBef>
                        <a:spcAft>
                          <a:spcPts val="0"/>
                        </a:spcAft>
                        <a:buFontTx/>
                        <a:buNone/>
                      </a:pPr>
                      <a:endParaRPr lang="en-US" sz="1400" dirty="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endParaRPr lang="en-US" sz="1400">
                        <a:effectLst/>
                        <a:latin typeface="Calibri"/>
                        <a:ea typeface="Calibri"/>
                        <a:cs typeface="Times New Roman"/>
                      </a:endParaRPr>
                    </a:p>
                  </a:txBody>
                  <a:tcPr marL="67084" marR="67084" marT="0" marB="0" anchor="b"/>
                </a:tc>
                <a:tc>
                  <a:txBody>
                    <a:bodyPr/>
                    <a:lstStyle/>
                    <a:p>
                      <a:pPr marL="0" marR="0">
                        <a:lnSpc>
                          <a:spcPct val="115000"/>
                        </a:lnSpc>
                        <a:spcBef>
                          <a:spcPts val="0"/>
                        </a:spcBef>
                        <a:spcAft>
                          <a:spcPts val="0"/>
                        </a:spcAft>
                      </a:pPr>
                      <a:endParaRPr lang="en-US" sz="1400" dirty="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endParaRPr lang="en-US" sz="140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endParaRPr lang="en-US" sz="1400">
                        <a:effectLst/>
                        <a:latin typeface="Calibri"/>
                        <a:ea typeface="Calibri"/>
                        <a:cs typeface="Times New Roman"/>
                      </a:endParaRPr>
                    </a:p>
                  </a:txBody>
                  <a:tcPr marL="67084" marR="67084" marT="0" marB="0" anchor="b"/>
                </a:tc>
              </a:tr>
              <a:tr h="205726">
                <a:tc>
                  <a:txBody>
                    <a:bodyPr/>
                    <a:lstStyle/>
                    <a:p>
                      <a:pPr marL="0" marR="0" lvl="0" indent="0">
                        <a:lnSpc>
                          <a:spcPct val="115000"/>
                        </a:lnSpc>
                        <a:spcBef>
                          <a:spcPts val="0"/>
                        </a:spcBef>
                        <a:spcAft>
                          <a:spcPts val="0"/>
                        </a:spcAft>
                        <a:buFontTx/>
                        <a:buNone/>
                      </a:pPr>
                      <a:r>
                        <a:rPr lang="en-US" sz="2400" dirty="0" smtClean="0">
                          <a:effectLst/>
                          <a:latin typeface="Calibri"/>
                          <a:ea typeface="Calibri"/>
                          <a:cs typeface="Times New Roman"/>
                        </a:rPr>
                        <a:t>Winnebago</a:t>
                      </a:r>
                      <a:endParaRPr lang="en-US" sz="2400" dirty="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r>
                        <a:rPr lang="en-US" sz="2400" dirty="0" smtClean="0">
                          <a:effectLst/>
                          <a:latin typeface="Calibri"/>
                          <a:ea typeface="Calibri"/>
                          <a:cs typeface="Times New Roman"/>
                        </a:rPr>
                        <a:t>37.9</a:t>
                      </a:r>
                      <a:endParaRPr lang="en-US" sz="2400" dirty="0">
                        <a:effectLst/>
                        <a:latin typeface="Calibri"/>
                        <a:ea typeface="Calibri"/>
                        <a:cs typeface="Times New Roman"/>
                      </a:endParaRPr>
                    </a:p>
                  </a:txBody>
                  <a:tcPr marL="67084" marR="67084" marT="0" marB="0" anchor="b"/>
                </a:tc>
                <a:tc>
                  <a:txBody>
                    <a:bodyPr/>
                    <a:lstStyle/>
                    <a:p>
                      <a:pPr marL="0" marR="0">
                        <a:lnSpc>
                          <a:spcPct val="115000"/>
                        </a:lnSpc>
                        <a:spcBef>
                          <a:spcPts val="0"/>
                        </a:spcBef>
                        <a:spcAft>
                          <a:spcPts val="0"/>
                        </a:spcAft>
                      </a:pPr>
                      <a:r>
                        <a:rPr lang="en-US" sz="2400" dirty="0" smtClean="0">
                          <a:effectLst/>
                          <a:latin typeface="Calibri"/>
                          <a:ea typeface="Calibri"/>
                          <a:cs typeface="Times New Roman"/>
                        </a:rPr>
                        <a:t>     22,336</a:t>
                      </a:r>
                      <a:endParaRPr lang="en-US" sz="2400" dirty="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r>
                        <a:rPr lang="en-US" sz="2400" dirty="0" smtClean="0">
                          <a:effectLst/>
                          <a:latin typeface="Calibri"/>
                          <a:ea typeface="Calibri"/>
                          <a:cs typeface="Times New Roman"/>
                        </a:rPr>
                        <a:t> 13.4%</a:t>
                      </a:r>
                      <a:endParaRPr lang="en-US" sz="2400" dirty="0">
                        <a:effectLst/>
                        <a:latin typeface="Calibri"/>
                        <a:ea typeface="Calibri"/>
                        <a:cs typeface="Times New Roman"/>
                      </a:endParaRPr>
                    </a:p>
                  </a:txBody>
                  <a:tcPr marL="67084" marR="67084" marT="0" marB="0" anchor="b"/>
                </a:tc>
                <a:tc>
                  <a:txBody>
                    <a:bodyPr/>
                    <a:lstStyle/>
                    <a:p>
                      <a:pPr marL="0" marR="0" algn="ctr">
                        <a:lnSpc>
                          <a:spcPct val="115000"/>
                        </a:lnSpc>
                        <a:spcBef>
                          <a:spcPts val="0"/>
                        </a:spcBef>
                        <a:spcAft>
                          <a:spcPts val="0"/>
                        </a:spcAft>
                      </a:pPr>
                      <a:r>
                        <a:rPr lang="en-US" sz="2400" dirty="0" smtClean="0">
                          <a:effectLst/>
                          <a:latin typeface="Calibri"/>
                          <a:ea typeface="Calibri"/>
                          <a:cs typeface="Times New Roman"/>
                        </a:rPr>
                        <a:t>23.0%</a:t>
                      </a:r>
                      <a:endParaRPr lang="en-US" sz="2400" dirty="0">
                        <a:effectLst/>
                        <a:latin typeface="Calibri"/>
                        <a:ea typeface="Calibri"/>
                        <a:cs typeface="Times New Roman"/>
                      </a:endParaRPr>
                    </a:p>
                  </a:txBody>
                  <a:tcPr marL="67084" marR="67084" marT="0" marB="0" anchor="b"/>
                </a:tc>
              </a:tr>
            </a:tbl>
          </a:graphicData>
        </a:graphic>
      </p:graphicFrame>
      <p:sp>
        <p:nvSpPr>
          <p:cNvPr id="6" name="Rectangle 1"/>
          <p:cNvSpPr>
            <a:spLocks noChangeArrowheads="1"/>
          </p:cNvSpPr>
          <p:nvPr/>
        </p:nvSpPr>
        <p:spPr bwMode="auto">
          <a:xfrm>
            <a:off x="1179513" y="1444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rPr>
              <a:t/>
            </a:r>
            <a:br>
              <a:rPr kumimoji="0" lang="en-US" altLang="en-US" sz="1800" b="0" i="0" u="none" strike="noStrike" cap="none" normalizeH="0" baseline="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5311679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66" name="Picture 18"/>
          <p:cNvPicPr>
            <a:picLocks noChangeAspect="1" noChangeArrowheads="1"/>
          </p:cNvPicPr>
          <p:nvPr/>
        </p:nvPicPr>
        <p:blipFill>
          <a:blip r:embed="rId4" cstate="print"/>
          <a:srcRect/>
          <a:stretch>
            <a:fillRect/>
          </a:stretch>
        </p:blipFill>
        <p:spPr bwMode="auto">
          <a:xfrm>
            <a:off x="5867400" y="2743200"/>
            <a:ext cx="2987007" cy="3095625"/>
          </a:xfrm>
          <a:prstGeom prst="rect">
            <a:avLst/>
          </a:prstGeom>
          <a:noFill/>
          <a:ln w="9525">
            <a:noFill/>
            <a:miter lim="800000"/>
            <a:headEnd/>
            <a:tailEnd/>
          </a:ln>
        </p:spPr>
      </p:pic>
      <p:sp>
        <p:nvSpPr>
          <p:cNvPr id="1028" name="Title 1"/>
          <p:cNvSpPr>
            <a:spLocks noGrp="1"/>
          </p:cNvSpPr>
          <p:nvPr>
            <p:ph type="title"/>
          </p:nvPr>
        </p:nvSpPr>
        <p:spPr>
          <a:xfrm>
            <a:off x="381000" y="152400"/>
            <a:ext cx="8534400" cy="1104900"/>
          </a:xfrm>
        </p:spPr>
        <p:txBody>
          <a:bodyPr rtlCol="0">
            <a:normAutofit/>
          </a:bodyPr>
          <a:lstStyle/>
          <a:p>
            <a:pPr eaLnBrk="1" fontAlgn="auto" hangingPunct="1">
              <a:spcAft>
                <a:spcPts val="0"/>
              </a:spcAft>
              <a:defRPr/>
            </a:pPr>
            <a:r>
              <a:rPr lang="en-US" sz="3000" b="1" dirty="0" smtClean="0"/>
              <a:t>Percentage of Persons Age 65+ by County: </a:t>
            </a:r>
            <a:br>
              <a:rPr lang="en-US" sz="3000" b="1" dirty="0" smtClean="0"/>
            </a:br>
            <a:r>
              <a:rPr lang="en-US" sz="3000" b="1" dirty="0" smtClean="0"/>
              <a:t>Changes Between 2010 and 2035</a:t>
            </a:r>
          </a:p>
        </p:txBody>
      </p:sp>
      <p:pic>
        <p:nvPicPr>
          <p:cNvPr id="2054" name="Picture 4"/>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390900" y="3428999"/>
            <a:ext cx="2133600" cy="2309813"/>
          </a:xfrm>
          <a:prstGeom prst="rect">
            <a:avLst/>
          </a:prstGeom>
          <a:noFill/>
          <a:ln w="9525">
            <a:noFill/>
            <a:miter lim="800000"/>
            <a:headEnd/>
            <a:tailEnd/>
          </a:ln>
        </p:spPr>
      </p:pic>
      <p:sp>
        <p:nvSpPr>
          <p:cNvPr id="2062" name="TextBox 15"/>
          <p:cNvSpPr txBox="1">
            <a:spLocks noChangeArrowheads="1"/>
          </p:cNvSpPr>
          <p:nvPr/>
        </p:nvSpPr>
        <p:spPr bwMode="auto">
          <a:xfrm>
            <a:off x="3581400" y="1828800"/>
            <a:ext cx="2133600" cy="1200150"/>
          </a:xfrm>
          <a:prstGeom prst="rect">
            <a:avLst/>
          </a:prstGeom>
          <a:solidFill>
            <a:schemeClr val="bg1"/>
          </a:solidFill>
          <a:ln w="9525">
            <a:noFill/>
            <a:miter lim="800000"/>
            <a:headEnd/>
            <a:tailEnd/>
          </a:ln>
        </p:spPr>
        <p:txBody>
          <a:bodyPr>
            <a:spAutoFit/>
          </a:bodyPr>
          <a:lstStyle/>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p:txBody>
      </p:sp>
      <p:pic>
        <p:nvPicPr>
          <p:cNvPr id="2063" name="Picture 21" descr="wave"/>
          <p:cNvPicPr>
            <a:picLocks noChangeAspect="1" noChangeArrowheads="1"/>
          </p:cNvPicPr>
          <p:nvPr/>
        </p:nvPicPr>
        <p:blipFill>
          <a:blip r:embed="rId6" cstate="print">
            <a:lum bright="-4000"/>
          </a:blip>
          <a:srcRect/>
          <a:stretch>
            <a:fillRect/>
          </a:stretch>
        </p:blipFill>
        <p:spPr bwMode="auto">
          <a:xfrm>
            <a:off x="3200400" y="1219200"/>
            <a:ext cx="2514600" cy="2083526"/>
          </a:xfrm>
          <a:prstGeom prst="rect">
            <a:avLst/>
          </a:prstGeom>
          <a:ln>
            <a:noFill/>
          </a:ln>
          <a:effectLst>
            <a:softEdge rad="112500"/>
          </a:effectLst>
        </p:spPr>
      </p:pic>
      <p:sp>
        <p:nvSpPr>
          <p:cNvPr id="20" name="TextBox 19"/>
          <p:cNvSpPr txBox="1"/>
          <p:nvPr/>
        </p:nvSpPr>
        <p:spPr>
          <a:xfrm>
            <a:off x="3314700" y="1397000"/>
            <a:ext cx="2286000" cy="369888"/>
          </a:xfrm>
          <a:prstGeom prst="rect">
            <a:avLst/>
          </a:prstGeom>
          <a:noFill/>
        </p:spPr>
        <p:txBody>
          <a:bodyPr>
            <a:spAutoFit/>
          </a:bodyPr>
          <a:lstStyle/>
          <a:p>
            <a:pPr fontAlgn="auto">
              <a:spcBef>
                <a:spcPts val="0"/>
              </a:spcBef>
              <a:spcAft>
                <a:spcPts val="0"/>
              </a:spcAft>
              <a:defRPr/>
            </a:pPr>
            <a:r>
              <a:rPr lang="en-US" b="1" dirty="0">
                <a:solidFill>
                  <a:schemeClr val="bg1"/>
                </a:solidFill>
                <a:latin typeface="+mn-lt"/>
              </a:rPr>
              <a:t>Wisconsin’s Age Wave</a:t>
            </a:r>
          </a:p>
        </p:txBody>
      </p:sp>
      <p:pic>
        <p:nvPicPr>
          <p:cNvPr id="2" name="Picture 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776662" y="6285131"/>
            <a:ext cx="1285875" cy="442147"/>
          </a:xfrm>
          <a:prstGeom prst="rect">
            <a:avLst/>
          </a:prstGeom>
        </p:spPr>
      </p:pic>
      <p:pic>
        <p:nvPicPr>
          <p:cNvPr id="429134" name="Picture 7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7084" y="2743200"/>
            <a:ext cx="2833316" cy="298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6634298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56125"/>
            <a:ext cx="8991600" cy="1143000"/>
          </a:xfrm>
        </p:spPr>
        <p:txBody>
          <a:bodyPr rtlCol="0">
            <a:noAutofit/>
          </a:bodyPr>
          <a:lstStyle/>
          <a:p>
            <a:pPr algn="ctr" eaLnBrk="1" fontAlgn="auto" hangingPunct="1">
              <a:spcAft>
                <a:spcPts val="0"/>
              </a:spcAft>
              <a:defRPr/>
            </a:pPr>
            <a:r>
              <a:rPr lang="en-US" sz="4000" b="1" dirty="0" smtClean="0"/>
              <a:t>What Impacts Will Population Aging Have on Wisconsin Communities?</a:t>
            </a:r>
            <a:endParaRPr lang="en-US" sz="4000" b="1" dirty="0"/>
          </a:p>
        </p:txBody>
      </p:sp>
      <p:grpSp>
        <p:nvGrpSpPr>
          <p:cNvPr id="3" name="Group 2"/>
          <p:cNvGrpSpPr/>
          <p:nvPr/>
        </p:nvGrpSpPr>
        <p:grpSpPr>
          <a:xfrm>
            <a:off x="646257" y="200024"/>
            <a:ext cx="7341562" cy="4265613"/>
            <a:chOff x="685800" y="152400"/>
            <a:chExt cx="7341562" cy="4265613"/>
          </a:xfrm>
        </p:grpSpPr>
        <p:pic>
          <p:nvPicPr>
            <p:cNvPr id="59396" name="Picture 2" descr="http://www.countercurrents.org/farmer.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85800" y="247650"/>
              <a:ext cx="5562600" cy="41703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9398"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10199" y="152400"/>
              <a:ext cx="2617163" cy="16906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59397" name="Picture 4"/>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939819" y="1981200"/>
            <a:ext cx="3048000" cy="2574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578909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1143000"/>
          </a:xfrm>
        </p:spPr>
        <p:txBody>
          <a:bodyPr>
            <a:normAutofit fontScale="90000"/>
          </a:bodyPr>
          <a:lstStyle/>
          <a:p>
            <a:pPr algn="ctr"/>
            <a:r>
              <a:rPr lang="en-US" sz="3600" b="1" dirty="0" smtClean="0"/>
              <a:t>Areas of Community Life </a:t>
            </a:r>
            <a:br>
              <a:rPr lang="en-US" sz="3600" b="1" dirty="0" smtClean="0"/>
            </a:br>
            <a:r>
              <a:rPr lang="en-US" sz="3600" b="1" dirty="0" smtClean="0"/>
              <a:t>Impacted by Population Aging</a:t>
            </a:r>
            <a:endParaRPr lang="en-US" sz="3600" b="1" dirty="0"/>
          </a:p>
        </p:txBody>
      </p:sp>
      <p:sp>
        <p:nvSpPr>
          <p:cNvPr id="5" name="Content Placeholder 2"/>
          <p:cNvSpPr>
            <a:spLocks noGrp="1"/>
          </p:cNvSpPr>
          <p:nvPr>
            <p:ph idx="1"/>
          </p:nvPr>
        </p:nvSpPr>
        <p:spPr>
          <a:xfrm>
            <a:off x="304800" y="1295400"/>
            <a:ext cx="8382000" cy="4830763"/>
          </a:xfrm>
        </p:spPr>
        <p:txBody>
          <a:bodyPr>
            <a:normAutofit fontScale="62500" lnSpcReduction="20000"/>
          </a:bodyPr>
          <a:lstStyle/>
          <a:p>
            <a:pPr marL="457200" indent="-457200">
              <a:buClr>
                <a:schemeClr val="tx1"/>
              </a:buClr>
              <a:buSzPct val="110000"/>
              <a:buFont typeface="+mj-lt"/>
              <a:buAutoNum type="arabicPeriod"/>
            </a:pPr>
            <a:r>
              <a:rPr lang="en-US" sz="3500" b="1" dirty="0" smtClean="0"/>
              <a:t>Housing</a:t>
            </a:r>
          </a:p>
          <a:p>
            <a:pPr marL="457200" indent="-457200">
              <a:buClr>
                <a:schemeClr val="tx1"/>
              </a:buClr>
              <a:buSzPct val="110000"/>
              <a:buFont typeface="+mj-lt"/>
              <a:buAutoNum type="arabicPeriod"/>
            </a:pPr>
            <a:r>
              <a:rPr lang="en-US" sz="3500" b="1" dirty="0" smtClean="0"/>
              <a:t>Transportation, accessibility, and parking</a:t>
            </a:r>
          </a:p>
          <a:p>
            <a:pPr marL="457200" indent="-457200">
              <a:buClr>
                <a:schemeClr val="tx1"/>
              </a:buClr>
              <a:buSzPct val="110000"/>
              <a:buFont typeface="+mj-lt"/>
              <a:buAutoNum type="arabicPeriod"/>
            </a:pPr>
            <a:r>
              <a:rPr lang="en-US" sz="3500" b="1" dirty="0" smtClean="0"/>
              <a:t>Sidewalks &amp; Pedestrian Crossings</a:t>
            </a:r>
          </a:p>
          <a:p>
            <a:pPr marL="457200" indent="-457200">
              <a:buClr>
                <a:schemeClr val="tx1"/>
              </a:buClr>
              <a:buSzPct val="110000"/>
              <a:buFont typeface="+mj-lt"/>
              <a:buAutoNum type="arabicPeriod"/>
            </a:pPr>
            <a:r>
              <a:rPr lang="en-US" sz="3500" b="1" dirty="0" smtClean="0"/>
              <a:t>Community and Health Care Resources</a:t>
            </a:r>
          </a:p>
          <a:p>
            <a:pPr marL="457200" indent="-457200">
              <a:buClr>
                <a:schemeClr val="tx1"/>
              </a:buClr>
              <a:buSzPct val="110000"/>
              <a:buFont typeface="+mj-lt"/>
              <a:buAutoNum type="arabicPeriod"/>
            </a:pPr>
            <a:r>
              <a:rPr lang="en-US" sz="3500" b="1" dirty="0"/>
              <a:t>Family </a:t>
            </a:r>
            <a:r>
              <a:rPr lang="en-US" sz="3500" b="1" dirty="0" smtClean="0"/>
              <a:t>caregiving</a:t>
            </a:r>
          </a:p>
          <a:p>
            <a:pPr marL="457200" indent="-457200">
              <a:buClr>
                <a:schemeClr val="tx1"/>
              </a:buClr>
              <a:buSzPct val="110000"/>
              <a:buFont typeface="+mj-lt"/>
              <a:buAutoNum type="arabicPeriod"/>
            </a:pPr>
            <a:r>
              <a:rPr lang="en-US" sz="3500" b="1" dirty="0" smtClean="0"/>
              <a:t>Nutrition </a:t>
            </a:r>
            <a:r>
              <a:rPr lang="en-US" sz="3500" b="1" dirty="0"/>
              <a:t>and </a:t>
            </a:r>
            <a:r>
              <a:rPr lang="en-US" sz="3500" b="1" dirty="0" smtClean="0"/>
              <a:t>Wellness</a:t>
            </a:r>
            <a:endParaRPr lang="en-US" sz="3500" b="1" dirty="0"/>
          </a:p>
          <a:p>
            <a:pPr marL="457200" indent="-457200">
              <a:buClr>
                <a:schemeClr val="tx1"/>
              </a:buClr>
              <a:buSzPct val="110000"/>
              <a:buFont typeface="+mj-lt"/>
              <a:buAutoNum type="arabicPeriod"/>
            </a:pPr>
            <a:r>
              <a:rPr lang="en-US" sz="3500" b="1" dirty="0"/>
              <a:t>Arts, </a:t>
            </a:r>
            <a:r>
              <a:rPr lang="en-US" sz="3500" b="1" dirty="0" smtClean="0"/>
              <a:t>Culture</a:t>
            </a:r>
            <a:r>
              <a:rPr lang="en-US" sz="3500" b="1" dirty="0"/>
              <a:t>, and </a:t>
            </a:r>
            <a:r>
              <a:rPr lang="en-US" sz="3500" b="1" dirty="0" smtClean="0"/>
              <a:t>Lifelong Learning</a:t>
            </a:r>
          </a:p>
          <a:p>
            <a:pPr marL="457200" indent="-457200">
              <a:buClr>
                <a:schemeClr val="tx1"/>
              </a:buClr>
              <a:buSzPct val="110000"/>
              <a:buFont typeface="+mj-lt"/>
              <a:buAutoNum type="arabicPeriod" startAt="8"/>
            </a:pPr>
            <a:r>
              <a:rPr lang="en-US" sz="3500" b="1" dirty="0"/>
              <a:t>Employment and Workforce development</a:t>
            </a:r>
          </a:p>
          <a:p>
            <a:pPr marL="457200" indent="-457200">
              <a:buClr>
                <a:schemeClr val="tx1"/>
              </a:buClr>
              <a:buSzPct val="110000"/>
              <a:buFont typeface="+mj-lt"/>
              <a:buAutoNum type="arabicPeriod" startAt="8"/>
            </a:pPr>
            <a:r>
              <a:rPr lang="en-US" sz="3500" b="1" dirty="0"/>
              <a:t>Public safety and emergency planning</a:t>
            </a:r>
          </a:p>
          <a:p>
            <a:pPr marL="457200" indent="-457200">
              <a:buClr>
                <a:schemeClr val="tx1"/>
              </a:buClr>
              <a:buSzPct val="110000"/>
              <a:buFont typeface="+mj-lt"/>
              <a:buAutoNum type="arabicPeriod" startAt="8"/>
            </a:pPr>
            <a:r>
              <a:rPr lang="en-US" sz="3500" b="1" dirty="0"/>
              <a:t>Respect and Social Inclusion</a:t>
            </a:r>
          </a:p>
          <a:p>
            <a:pPr marL="457200" indent="-457200">
              <a:buClr>
                <a:schemeClr val="tx1"/>
              </a:buClr>
              <a:buSzPct val="110000"/>
              <a:buFont typeface="+mj-lt"/>
              <a:buAutoNum type="arabicPeriod" startAt="8"/>
            </a:pPr>
            <a:r>
              <a:rPr lang="en-US" sz="3500" b="1" dirty="0"/>
              <a:t>Community Connectedness: Civic Engagement and Volunteer Opportunities</a:t>
            </a:r>
          </a:p>
          <a:p>
            <a:pPr marL="457200" indent="-457200">
              <a:buClr>
                <a:schemeClr val="tx1"/>
              </a:buClr>
              <a:buSzPct val="110000"/>
              <a:buFont typeface="+mj-lt"/>
              <a:buAutoNum type="arabicPeriod" startAt="8"/>
            </a:pPr>
            <a:r>
              <a:rPr lang="en-US" sz="3500" b="1" dirty="0"/>
              <a:t>Taxation, Finance, Protection Against Fraud</a:t>
            </a:r>
          </a:p>
          <a:p>
            <a:pPr marL="457200" indent="-457200">
              <a:buClr>
                <a:schemeClr val="tx1"/>
              </a:buClr>
              <a:buSzPct val="110000"/>
              <a:buFont typeface="+mj-lt"/>
              <a:buAutoNum type="arabicPeriod" startAt="8"/>
            </a:pPr>
            <a:r>
              <a:rPr lang="en-US" sz="3500" b="1" dirty="0"/>
              <a:t>Community Leadership and Intergenerational Collaboration</a:t>
            </a:r>
          </a:p>
          <a:p>
            <a:pPr marL="457200" indent="-457200">
              <a:buFont typeface="+mj-lt"/>
              <a:buAutoNum type="arabicPeriod"/>
            </a:pPr>
            <a:endParaRPr lang="en-US" sz="2200" dirty="0" smtClean="0"/>
          </a:p>
          <a:p>
            <a:endParaRPr lang="en-US" sz="2400" dirty="0"/>
          </a:p>
        </p:txBody>
      </p:sp>
      <p:sp>
        <p:nvSpPr>
          <p:cNvPr id="6" name="Content Placeholder 4"/>
          <p:cNvSpPr txBox="1">
            <a:spLocks/>
          </p:cNvSpPr>
          <p:nvPr/>
        </p:nvSpPr>
        <p:spPr>
          <a:xfrm>
            <a:off x="4648200" y="1600200"/>
            <a:ext cx="4038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eriod" startAt="8"/>
            </a:pPr>
            <a:endParaRPr lang="en-US" sz="2200" dirty="0"/>
          </a:p>
        </p:txBody>
      </p:sp>
    </p:spTree>
    <p:extLst>
      <p:ext uri="{BB962C8B-B14F-4D97-AF65-F5344CB8AC3E}">
        <p14:creationId xmlns:p14="http://schemas.microsoft.com/office/powerpoint/2010/main" val="37201287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pPr algn="ctr"/>
            <a:r>
              <a:rPr lang="en-US" sz="4000" dirty="0" smtClean="0"/>
              <a:t>Packet Handout: </a:t>
            </a:r>
            <a:br>
              <a:rPr lang="en-US" sz="4000" dirty="0" smtClean="0"/>
            </a:br>
            <a:r>
              <a:rPr lang="en-US" sz="4000" dirty="0" smtClean="0"/>
              <a:t>Activity – Identifying Impacts </a:t>
            </a:r>
            <a:endParaRPr lang="en-US" sz="4000" dirty="0"/>
          </a:p>
        </p:txBody>
      </p:sp>
      <p:pic>
        <p:nvPicPr>
          <p:cNvPr id="429058"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3400" y="1752600"/>
            <a:ext cx="3763978" cy="43191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29059"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919132" y="1769533"/>
            <a:ext cx="3462867" cy="42709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7299712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381000" y="228600"/>
            <a:ext cx="8458200" cy="1143000"/>
          </a:xfrm>
        </p:spPr>
        <p:txBody>
          <a:bodyPr rtlCol="0">
            <a:normAutofit fontScale="90000"/>
          </a:bodyPr>
          <a:lstStyle/>
          <a:p>
            <a:pPr algn="ctr" eaLnBrk="1" fontAlgn="auto" hangingPunct="1">
              <a:spcAft>
                <a:spcPts val="0"/>
              </a:spcAft>
              <a:defRPr/>
            </a:pPr>
            <a:r>
              <a:rPr lang="en-US" b="1" dirty="0" smtClean="0">
                <a:solidFill>
                  <a:schemeClr val="accent2"/>
                </a:solidFill>
              </a:rPr>
              <a:t>Group Reports:</a:t>
            </a:r>
            <a:br>
              <a:rPr lang="en-US" b="1" dirty="0" smtClean="0">
                <a:solidFill>
                  <a:schemeClr val="accent2"/>
                </a:solidFill>
              </a:rPr>
            </a:br>
            <a:endParaRPr lang="en-US" b="1" dirty="0" smtClean="0">
              <a:solidFill>
                <a:srgbClr val="C00000"/>
              </a:solidFill>
            </a:endParaRPr>
          </a:p>
        </p:txBody>
      </p:sp>
      <p:sp>
        <p:nvSpPr>
          <p:cNvPr id="2" name="Content Placeholder 1"/>
          <p:cNvSpPr>
            <a:spLocks noGrp="1"/>
          </p:cNvSpPr>
          <p:nvPr>
            <p:ph idx="1"/>
          </p:nvPr>
        </p:nvSpPr>
        <p:spPr>
          <a:xfrm>
            <a:off x="685800" y="1143000"/>
            <a:ext cx="7772400" cy="5029200"/>
          </a:xfrm>
        </p:spPr>
        <p:txBody>
          <a:bodyPr>
            <a:normAutofit fontScale="70000" lnSpcReduction="20000"/>
          </a:bodyPr>
          <a:lstStyle/>
          <a:p>
            <a:pPr marL="457200" indent="-457200">
              <a:buClr>
                <a:schemeClr val="tx1"/>
              </a:buClr>
              <a:buSzPct val="110000"/>
              <a:buFont typeface="+mj-lt"/>
              <a:buAutoNum type="arabicPeriod"/>
            </a:pPr>
            <a:r>
              <a:rPr lang="en-US" dirty="0"/>
              <a:t>Housing</a:t>
            </a:r>
          </a:p>
          <a:p>
            <a:pPr marL="457200" indent="-457200">
              <a:buClr>
                <a:schemeClr val="tx1"/>
              </a:buClr>
              <a:buSzPct val="110000"/>
              <a:buFont typeface="+mj-lt"/>
              <a:buAutoNum type="arabicPeriod"/>
            </a:pPr>
            <a:r>
              <a:rPr lang="en-US" dirty="0"/>
              <a:t>Transportation, accessibility, and parking</a:t>
            </a:r>
          </a:p>
          <a:p>
            <a:pPr marL="457200" indent="-457200">
              <a:buClr>
                <a:schemeClr val="tx1"/>
              </a:buClr>
              <a:buSzPct val="110000"/>
              <a:buFont typeface="+mj-lt"/>
              <a:buAutoNum type="arabicPeriod"/>
            </a:pPr>
            <a:r>
              <a:rPr lang="en-US" dirty="0"/>
              <a:t>Sidewalks &amp; Pedestrian Crossings</a:t>
            </a:r>
          </a:p>
          <a:p>
            <a:pPr marL="457200" indent="-457200">
              <a:buClr>
                <a:schemeClr val="tx1"/>
              </a:buClr>
              <a:buSzPct val="110000"/>
              <a:buFont typeface="+mj-lt"/>
              <a:buAutoNum type="arabicPeriod"/>
            </a:pPr>
            <a:r>
              <a:rPr lang="en-US" dirty="0"/>
              <a:t>Community and Health Care Resources</a:t>
            </a:r>
          </a:p>
          <a:p>
            <a:pPr marL="457200" indent="-457200">
              <a:buClr>
                <a:schemeClr val="tx1"/>
              </a:buClr>
              <a:buSzPct val="110000"/>
              <a:buFont typeface="+mj-lt"/>
              <a:buAutoNum type="arabicPeriod"/>
            </a:pPr>
            <a:r>
              <a:rPr lang="en-US" dirty="0"/>
              <a:t>Family caregiving</a:t>
            </a:r>
          </a:p>
          <a:p>
            <a:pPr marL="457200" indent="-457200">
              <a:buClr>
                <a:schemeClr val="tx1"/>
              </a:buClr>
              <a:buSzPct val="110000"/>
              <a:buFont typeface="+mj-lt"/>
              <a:buAutoNum type="arabicPeriod"/>
            </a:pPr>
            <a:r>
              <a:rPr lang="en-US" dirty="0"/>
              <a:t>Nutrition and Wellness</a:t>
            </a:r>
          </a:p>
          <a:p>
            <a:pPr marL="457200" indent="-457200">
              <a:buClr>
                <a:schemeClr val="tx1"/>
              </a:buClr>
              <a:buSzPct val="110000"/>
              <a:buFont typeface="+mj-lt"/>
              <a:buAutoNum type="arabicPeriod"/>
            </a:pPr>
            <a:r>
              <a:rPr lang="en-US" dirty="0"/>
              <a:t>Arts, Culture, and Lifelong Learning</a:t>
            </a:r>
          </a:p>
          <a:p>
            <a:pPr marL="457200" indent="-457200">
              <a:buClr>
                <a:schemeClr val="tx1"/>
              </a:buClr>
              <a:buSzPct val="110000"/>
              <a:buFont typeface="+mj-lt"/>
              <a:buAutoNum type="arabicPeriod" startAt="8"/>
            </a:pPr>
            <a:r>
              <a:rPr lang="en-US" dirty="0"/>
              <a:t>Employment and Workforce development</a:t>
            </a:r>
          </a:p>
          <a:p>
            <a:pPr marL="457200" indent="-457200">
              <a:buClr>
                <a:schemeClr val="tx1"/>
              </a:buClr>
              <a:buSzPct val="110000"/>
              <a:buFont typeface="+mj-lt"/>
              <a:buAutoNum type="arabicPeriod" startAt="8"/>
            </a:pPr>
            <a:r>
              <a:rPr lang="en-US" dirty="0"/>
              <a:t>Public safety and emergency planning</a:t>
            </a:r>
          </a:p>
          <a:p>
            <a:pPr marL="457200" indent="-457200">
              <a:buClr>
                <a:schemeClr val="tx1"/>
              </a:buClr>
              <a:buSzPct val="110000"/>
              <a:buFont typeface="+mj-lt"/>
              <a:buAutoNum type="arabicPeriod" startAt="8"/>
            </a:pPr>
            <a:r>
              <a:rPr lang="en-US" dirty="0"/>
              <a:t>Respect and Social Inclusion</a:t>
            </a:r>
          </a:p>
          <a:p>
            <a:pPr marL="457200" indent="-457200">
              <a:buClr>
                <a:schemeClr val="tx1"/>
              </a:buClr>
              <a:buSzPct val="110000"/>
              <a:buFont typeface="+mj-lt"/>
              <a:buAutoNum type="arabicPeriod" startAt="8"/>
            </a:pPr>
            <a:r>
              <a:rPr lang="en-US" dirty="0"/>
              <a:t>Community Connectedness: Civic Engagement and Volunteer Opportunities</a:t>
            </a:r>
          </a:p>
          <a:p>
            <a:pPr marL="457200" indent="-457200">
              <a:buClr>
                <a:schemeClr val="tx1"/>
              </a:buClr>
              <a:buSzPct val="110000"/>
              <a:buFont typeface="+mj-lt"/>
              <a:buAutoNum type="arabicPeriod" startAt="8"/>
            </a:pPr>
            <a:r>
              <a:rPr lang="en-US" dirty="0"/>
              <a:t>Taxation, Finance, Protection Against Fraud</a:t>
            </a:r>
          </a:p>
          <a:p>
            <a:pPr marL="457200" indent="-457200">
              <a:buClr>
                <a:schemeClr val="tx1"/>
              </a:buClr>
              <a:buSzPct val="110000"/>
              <a:buFont typeface="+mj-lt"/>
              <a:buAutoNum type="arabicPeriod" startAt="8"/>
            </a:pPr>
            <a:r>
              <a:rPr lang="en-US" dirty="0"/>
              <a:t>Community Leadership and Intergenerational Collaboration</a:t>
            </a:r>
          </a:p>
          <a:p>
            <a:endParaRPr lang="en-US" dirty="0"/>
          </a:p>
        </p:txBody>
      </p:sp>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Title 1"/>
          <p:cNvSpPr>
            <a:spLocks noGrp="1"/>
          </p:cNvSpPr>
          <p:nvPr>
            <p:ph type="title"/>
          </p:nvPr>
        </p:nvSpPr>
        <p:spPr>
          <a:xfrm>
            <a:off x="0" y="228600"/>
            <a:ext cx="9144000" cy="1143000"/>
          </a:xfrm>
        </p:spPr>
        <p:txBody>
          <a:bodyPr>
            <a:normAutofit/>
          </a:bodyPr>
          <a:lstStyle/>
          <a:p>
            <a:pPr algn="ctr" eaLnBrk="1" hangingPunct="1"/>
            <a:r>
              <a:rPr lang="en-US" sz="4400" b="1" dirty="0" smtClean="0">
                <a:solidFill>
                  <a:schemeClr val="accent2"/>
                </a:solidFill>
              </a:rPr>
              <a:t>Creating Aging-Friendly Communities</a:t>
            </a:r>
          </a:p>
        </p:txBody>
      </p:sp>
      <p:sp>
        <p:nvSpPr>
          <p:cNvPr id="46082" name="Content Placeholder 2"/>
          <p:cNvSpPr>
            <a:spLocks noGrp="1"/>
          </p:cNvSpPr>
          <p:nvPr>
            <p:ph idx="1"/>
          </p:nvPr>
        </p:nvSpPr>
        <p:spPr>
          <a:xfrm>
            <a:off x="304800" y="1600200"/>
            <a:ext cx="8839200" cy="4267200"/>
          </a:xfrm>
        </p:spPr>
        <p:txBody>
          <a:bodyPr>
            <a:noAutofit/>
          </a:bodyPr>
          <a:lstStyle/>
          <a:p>
            <a:pPr marL="502920" indent="-457200" eaLnBrk="1" hangingPunct="1">
              <a:spcBef>
                <a:spcPts val="1200"/>
              </a:spcBef>
              <a:spcAft>
                <a:spcPts val="1200"/>
              </a:spcAft>
              <a:buFont typeface="Arial" panose="020B0604020202020204" pitchFamily="34" charset="0"/>
              <a:buChar char="•"/>
            </a:pPr>
            <a:r>
              <a:rPr lang="en-US" dirty="0" smtClean="0"/>
              <a:t>What are the </a:t>
            </a:r>
            <a:r>
              <a:rPr lang="en-US" dirty="0" smtClean="0">
                <a:solidFill>
                  <a:schemeClr val="accent2"/>
                </a:solidFill>
              </a:rPr>
              <a:t>key attributes </a:t>
            </a:r>
            <a:r>
              <a:rPr lang="en-US" dirty="0" smtClean="0"/>
              <a:t>or characteristics of aging-friendly communities”</a:t>
            </a:r>
          </a:p>
          <a:p>
            <a:pPr marL="502920" indent="-457200" eaLnBrk="1" hangingPunct="1">
              <a:spcBef>
                <a:spcPts val="1200"/>
              </a:spcBef>
              <a:spcAft>
                <a:spcPts val="1200"/>
              </a:spcAft>
              <a:buFont typeface="Arial" panose="020B0604020202020204" pitchFamily="34" charset="0"/>
              <a:buChar char="•"/>
            </a:pPr>
            <a:r>
              <a:rPr lang="en-US" dirty="0" smtClean="0"/>
              <a:t>How can you tell whether a community offers a </a:t>
            </a:r>
            <a:r>
              <a:rPr lang="en-US" dirty="0" smtClean="0">
                <a:solidFill>
                  <a:schemeClr val="accent2"/>
                </a:solidFill>
              </a:rPr>
              <a:t>supportive environment </a:t>
            </a:r>
            <a:r>
              <a:rPr lang="en-US" dirty="0" smtClean="0"/>
              <a:t>for persons of all ages, including those who are elderly?</a:t>
            </a:r>
          </a:p>
          <a:p>
            <a:pPr marL="502920" indent="-457200" eaLnBrk="1" hangingPunct="1">
              <a:spcBef>
                <a:spcPts val="1200"/>
              </a:spcBef>
              <a:spcAft>
                <a:spcPts val="1200"/>
              </a:spcAft>
              <a:buFont typeface="Arial" panose="020B0604020202020204" pitchFamily="34" charset="0"/>
              <a:buChar char="•"/>
            </a:pPr>
            <a:r>
              <a:rPr lang="en-US" dirty="0" smtClean="0"/>
              <a:t>How can a community </a:t>
            </a:r>
            <a:r>
              <a:rPr lang="en-US" dirty="0" smtClean="0">
                <a:solidFill>
                  <a:schemeClr val="accent2"/>
                </a:solidFill>
              </a:rPr>
              <a:t>measure</a:t>
            </a:r>
            <a:r>
              <a:rPr lang="en-US" dirty="0" smtClean="0"/>
              <a:t> or assess the extent to which it is aging-friendly?</a:t>
            </a:r>
          </a:p>
          <a:p>
            <a:pPr eaLnBrk="1" hangingPunct="1">
              <a:buFont typeface="Arial" charset="0"/>
              <a:buNone/>
            </a:pPr>
            <a:endParaRPr lang="en-US" dirty="0" smtClean="0"/>
          </a:p>
        </p:txBody>
      </p:sp>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33400" y="4876800"/>
            <a:ext cx="8077200" cy="1143000"/>
          </a:xfrm>
        </p:spPr>
        <p:txBody>
          <a:bodyPr rtlCol="0">
            <a:noAutofit/>
          </a:bodyPr>
          <a:lstStyle/>
          <a:p>
            <a:pPr algn="l" eaLnBrk="1" fontAlgn="auto" hangingPunct="1">
              <a:spcAft>
                <a:spcPts val="0"/>
              </a:spcAft>
              <a:defRPr/>
            </a:pPr>
            <a:r>
              <a:rPr lang="en-US" sz="2800" b="1" dirty="0" smtClean="0">
                <a:solidFill>
                  <a:srgbClr val="FF0000"/>
                </a:solidFill>
                <a:effectLst>
                  <a:outerShdw blurRad="38100" dist="38100" dir="2700000" algn="tl">
                    <a:srgbClr val="000000">
                      <a:alpha val="43137"/>
                    </a:srgbClr>
                  </a:outerShdw>
                </a:effectLst>
              </a:rPr>
              <a:t>How prepared are our communities for </a:t>
            </a:r>
            <a:br>
              <a:rPr lang="en-US" sz="2800" b="1" dirty="0" smtClean="0">
                <a:solidFill>
                  <a:srgbClr val="FF0000"/>
                </a:solidFill>
                <a:effectLst>
                  <a:outerShdw blurRad="38100" dist="38100" dir="2700000" algn="tl">
                    <a:srgbClr val="000000">
                      <a:alpha val="43137"/>
                    </a:srgbClr>
                  </a:outerShdw>
                </a:effectLst>
              </a:rPr>
            </a:br>
            <a:r>
              <a:rPr lang="en-US" sz="2800" b="1" dirty="0" smtClean="0">
                <a:solidFill>
                  <a:srgbClr val="FF0000"/>
                </a:solidFill>
                <a:effectLst>
                  <a:outerShdw blurRad="38100" dist="38100" dir="2700000" algn="tl">
                    <a:srgbClr val="000000">
                      <a:alpha val="43137"/>
                    </a:srgbClr>
                  </a:outerShdw>
                </a:effectLst>
              </a:rPr>
              <a:t>the impacts of a rapidly aging population?</a:t>
            </a:r>
            <a:endParaRPr lang="en-US" sz="3400" dirty="0">
              <a:solidFill>
                <a:srgbClr val="FF0000"/>
              </a:solidFill>
              <a:effectLst>
                <a:outerShdw blurRad="38100" dist="38100" dir="2700000" algn="tl">
                  <a:srgbClr val="000000">
                    <a:alpha val="43137"/>
                  </a:srgbClr>
                </a:outerShdw>
              </a:effectLst>
            </a:endParaRPr>
          </a:p>
        </p:txBody>
      </p:sp>
      <p:pic>
        <p:nvPicPr>
          <p:cNvPr id="626690" name="Picture 2" descr="http://www.heart-valve-surgery.com/Images/Seniors-heart.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9600" y="1905000"/>
            <a:ext cx="4025388" cy="26919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01795"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57400" y="371801"/>
            <a:ext cx="4688883" cy="5912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953000" y="2057400"/>
            <a:ext cx="3505200" cy="2246769"/>
          </a:xfrm>
          <a:prstGeom prst="rect">
            <a:avLst/>
          </a:prstGeom>
          <a:noFill/>
          <a:ln>
            <a:noFill/>
          </a:ln>
        </p:spPr>
        <p:txBody>
          <a:bodyPr wrap="square" rtlCol="0">
            <a:spAutoFit/>
          </a:bodyPr>
          <a:lstStyle/>
          <a:p>
            <a:r>
              <a:rPr lang="en-US" sz="2800" dirty="0" smtClean="0"/>
              <a:t>10,000 Americans are turning 65 every day…a trend that will continue for the next 20 years!</a:t>
            </a:r>
            <a:endParaRPr lang="en-US" sz="2800" dirty="0"/>
          </a:p>
        </p:txBody>
      </p:sp>
      <p:sp>
        <p:nvSpPr>
          <p:cNvPr id="2" name="TextBox 1"/>
          <p:cNvSpPr txBox="1"/>
          <p:nvPr/>
        </p:nvSpPr>
        <p:spPr>
          <a:xfrm>
            <a:off x="609600" y="1066800"/>
            <a:ext cx="7848600" cy="707886"/>
          </a:xfrm>
          <a:prstGeom prst="rect">
            <a:avLst/>
          </a:prstGeom>
          <a:noFill/>
        </p:spPr>
        <p:txBody>
          <a:bodyPr wrap="square" rtlCol="0">
            <a:spAutoFit/>
          </a:bodyPr>
          <a:lstStyle/>
          <a:p>
            <a:r>
              <a:rPr lang="en-US" sz="4000" dirty="0" smtClean="0"/>
              <a:t>Nation’s Aging Population Booms</a:t>
            </a:r>
            <a:endParaRPr lang="en-US" sz="4000" dirty="0"/>
          </a:p>
        </p:txBody>
      </p:sp>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pPr algn="ctr"/>
            <a:r>
              <a:rPr lang="en-US" sz="4400" dirty="0" smtClean="0"/>
              <a:t>Qualities of Aging-Friendly Communities</a:t>
            </a:r>
            <a:endParaRPr lang="en-US" sz="4400" dirty="0"/>
          </a:p>
        </p:txBody>
      </p:sp>
      <p:pic>
        <p:nvPicPr>
          <p:cNvPr id="5" name="Content Placeholder 4" descr="Qualities of Aging_Friendly Communities.jpg"/>
          <p:cNvPicPr>
            <a:picLocks noGrp="1" noChangeAspect="1"/>
          </p:cNvPicPr>
          <p:nvPr>
            <p:ph idx="1"/>
          </p:nvPr>
        </p:nvPicPr>
        <p:blipFill>
          <a:blip r:embed="rId4" cstate="print"/>
          <a:stretch>
            <a:fillRect/>
          </a:stretch>
        </p:blipFill>
        <p:spPr>
          <a:xfrm>
            <a:off x="1687898" y="1828801"/>
            <a:ext cx="3165423" cy="4114800"/>
          </a:xfrm>
          <a:prstGeom prst="rect">
            <a:avLst/>
          </a:prstGeom>
          <a:ln>
            <a:noFill/>
          </a:ln>
          <a:effectLst>
            <a:outerShdw blurRad="292100" dist="139700" dir="2700000" algn="tl" rotWithShape="0">
              <a:srgbClr val="333333">
                <a:alpha val="65000"/>
              </a:srgbClr>
            </a:outerShdw>
          </a:effectLst>
        </p:spPr>
      </p:pic>
      <p:pic>
        <p:nvPicPr>
          <p:cNvPr id="432130"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20255067">
            <a:off x="4600830" y="1613462"/>
            <a:ext cx="3674978" cy="4076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8482541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04800" y="228600"/>
            <a:ext cx="8305800" cy="1143000"/>
          </a:xfrm>
        </p:spPr>
        <p:txBody>
          <a:bodyPr rtlCol="0">
            <a:noAutofit/>
          </a:bodyPr>
          <a:lstStyle/>
          <a:p>
            <a:pPr algn="ctr" eaLnBrk="1" fontAlgn="auto" hangingPunct="1">
              <a:spcAft>
                <a:spcPts val="0"/>
              </a:spcAft>
              <a:defRPr/>
            </a:pPr>
            <a:r>
              <a:rPr lang="en-US" sz="4400" b="1" dirty="0" smtClean="0"/>
              <a:t>Qualities or Attributes of an Aging-Friendly Community</a:t>
            </a:r>
          </a:p>
        </p:txBody>
      </p:sp>
      <p:sp>
        <p:nvSpPr>
          <p:cNvPr id="66563" name="Content Placeholder 2"/>
          <p:cNvSpPr>
            <a:spLocks noGrp="1"/>
          </p:cNvSpPr>
          <p:nvPr>
            <p:ph idx="1"/>
          </p:nvPr>
        </p:nvSpPr>
        <p:spPr>
          <a:xfrm>
            <a:off x="177800" y="2075655"/>
            <a:ext cx="8229600" cy="4525963"/>
          </a:xfrm>
        </p:spPr>
        <p:txBody>
          <a:bodyPr>
            <a:normAutofit/>
          </a:bodyPr>
          <a:lstStyle/>
          <a:p>
            <a:pPr marL="388620" indent="-342900" eaLnBrk="1" hangingPunct="1">
              <a:buFont typeface="Arial" panose="020B0604020202020204" pitchFamily="34" charset="0"/>
              <a:buChar char="•"/>
            </a:pPr>
            <a:r>
              <a:rPr lang="en-US" sz="3200" b="1" dirty="0" smtClean="0">
                <a:solidFill>
                  <a:schemeClr val="accent2"/>
                </a:solidFill>
              </a:rPr>
              <a:t>Inclusive</a:t>
            </a:r>
          </a:p>
          <a:p>
            <a:pPr marL="388620" indent="-342900" eaLnBrk="1" hangingPunct="1">
              <a:buFont typeface="Arial" panose="020B0604020202020204" pitchFamily="34" charset="0"/>
              <a:buChar char="•"/>
            </a:pPr>
            <a:r>
              <a:rPr lang="en-US" sz="3200" b="1" dirty="0" smtClean="0">
                <a:solidFill>
                  <a:schemeClr val="accent2"/>
                </a:solidFill>
              </a:rPr>
              <a:t>Sustainable</a:t>
            </a:r>
          </a:p>
          <a:p>
            <a:pPr marL="388620" indent="-342900" eaLnBrk="1" hangingPunct="1">
              <a:buFont typeface="Arial" panose="020B0604020202020204" pitchFamily="34" charset="0"/>
              <a:buChar char="•"/>
            </a:pPr>
            <a:r>
              <a:rPr lang="en-US" sz="3200" b="1" dirty="0" smtClean="0">
                <a:solidFill>
                  <a:schemeClr val="accent2"/>
                </a:solidFill>
              </a:rPr>
              <a:t>Healthy</a:t>
            </a:r>
          </a:p>
          <a:p>
            <a:pPr marL="388620" indent="-342900" eaLnBrk="1" hangingPunct="1">
              <a:buFont typeface="Arial" panose="020B0604020202020204" pitchFamily="34" charset="0"/>
              <a:buChar char="•"/>
            </a:pPr>
            <a:r>
              <a:rPr lang="en-US" sz="3200" b="1" dirty="0" smtClean="0">
                <a:solidFill>
                  <a:schemeClr val="accent2"/>
                </a:solidFill>
              </a:rPr>
              <a:t>Accessible</a:t>
            </a:r>
          </a:p>
          <a:p>
            <a:pPr marL="388620" indent="-342900" eaLnBrk="1" hangingPunct="1">
              <a:buFont typeface="Arial" panose="020B0604020202020204" pitchFamily="34" charset="0"/>
              <a:buChar char="•"/>
            </a:pPr>
            <a:r>
              <a:rPr lang="en-US" sz="3200" b="1" dirty="0" smtClean="0">
                <a:solidFill>
                  <a:schemeClr val="accent2"/>
                </a:solidFill>
              </a:rPr>
              <a:t>Interdependent</a:t>
            </a:r>
          </a:p>
          <a:p>
            <a:pPr marL="388620" indent="-342900" eaLnBrk="1" hangingPunct="1">
              <a:buFont typeface="Arial" panose="020B0604020202020204" pitchFamily="34" charset="0"/>
              <a:buChar char="•"/>
            </a:pPr>
            <a:r>
              <a:rPr lang="en-US" sz="3200" b="1" dirty="0" smtClean="0">
                <a:solidFill>
                  <a:schemeClr val="accent2"/>
                </a:solidFill>
              </a:rPr>
              <a:t>Engaged</a:t>
            </a:r>
          </a:p>
        </p:txBody>
      </p:sp>
      <p:pic>
        <p:nvPicPr>
          <p:cNvPr id="66565" name="Picture 2">
            <a:hlinkClick r:id="rId4"/>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114800" y="2133598"/>
            <a:ext cx="2115362" cy="2886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6566" name="TextBox 5"/>
          <p:cNvSpPr txBox="1">
            <a:spLocks noChangeArrowheads="1"/>
          </p:cNvSpPr>
          <p:nvPr/>
        </p:nvSpPr>
        <p:spPr bwMode="auto">
          <a:xfrm>
            <a:off x="6477000" y="2075655"/>
            <a:ext cx="19050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Source: Thomas, W. H., &amp; Blanchard, J. M. (2009). Moving beyond Place: Aging in community. </a:t>
            </a:r>
            <a:r>
              <a:rPr lang="en-US" i="1" dirty="0"/>
              <a:t>Generations,</a:t>
            </a:r>
            <a:r>
              <a:rPr lang="en-US" dirty="0"/>
              <a:t> 33(2), 12-17.</a:t>
            </a:r>
          </a:p>
        </p:txBody>
      </p:sp>
    </p:spTree>
    <p:custDataLst>
      <p:tags r:id="rId1"/>
    </p:custDataLst>
    <p:extLst>
      <p:ext uri="{BB962C8B-B14F-4D97-AF65-F5344CB8AC3E}">
        <p14:creationId xmlns:p14="http://schemas.microsoft.com/office/powerpoint/2010/main" val="8223319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txBox="1">
            <a:spLocks noGrp="1"/>
          </p:cNvSpPr>
          <p:nvPr/>
        </p:nvSpPr>
        <p:spPr>
          <a:xfrm>
            <a:off x="3124200" y="6356350"/>
            <a:ext cx="2895600" cy="365125"/>
          </a:xfrm>
          <a:prstGeom prst="rect">
            <a:avLst/>
          </a:prstGeom>
          <a:noFill/>
        </p:spPr>
        <p:txBody>
          <a:bodyPr anchor="ctr"/>
          <a:lstStyle/>
          <a:p>
            <a:pPr algn="ctr">
              <a:defRPr/>
            </a:pPr>
            <a:endParaRPr lang="en-US" sz="1200">
              <a:solidFill>
                <a:schemeClr val="tx1">
                  <a:tint val="75000"/>
                </a:schemeClr>
              </a:solidFill>
            </a:endParaRPr>
          </a:p>
        </p:txBody>
      </p:sp>
      <p:sp>
        <p:nvSpPr>
          <p:cNvPr id="2" name="TextBox 1"/>
          <p:cNvSpPr txBox="1"/>
          <p:nvPr/>
        </p:nvSpPr>
        <p:spPr>
          <a:xfrm>
            <a:off x="685800" y="1893590"/>
            <a:ext cx="8191500" cy="4462760"/>
          </a:xfrm>
          <a:prstGeom prst="rect">
            <a:avLst/>
          </a:prstGeom>
          <a:noFill/>
        </p:spPr>
        <p:txBody>
          <a:bodyPr wrap="square" rtlCol="0">
            <a:spAutoFit/>
          </a:bodyPr>
          <a:lstStyle/>
          <a:p>
            <a:pPr marL="514350" indent="-514350">
              <a:buFont typeface="+mj-lt"/>
              <a:buAutoNum type="arabicPeriod"/>
            </a:pPr>
            <a:r>
              <a:rPr lang="en-US" sz="2800" dirty="0" smtClean="0"/>
              <a:t>Assemble a team of public and private leaders/stake holders in the community; provide education to increase awareness of population aging.</a:t>
            </a:r>
          </a:p>
          <a:p>
            <a:pPr marL="514350" indent="-514350">
              <a:buFont typeface="+mj-lt"/>
              <a:buAutoNum type="arabicPeriod"/>
            </a:pPr>
            <a:r>
              <a:rPr lang="en-US" sz="2800" b="1" dirty="0" smtClean="0">
                <a:solidFill>
                  <a:srgbClr val="FF0000"/>
                </a:solidFill>
              </a:rPr>
              <a:t>Assess the community’s aging-readiness.</a:t>
            </a:r>
          </a:p>
          <a:p>
            <a:pPr marL="514350" indent="-514350">
              <a:buFont typeface="+mj-lt"/>
              <a:buAutoNum type="arabicPeriod"/>
            </a:pPr>
            <a:r>
              <a:rPr lang="en-US" sz="2800" dirty="0" smtClean="0"/>
              <a:t>Take focused-action.</a:t>
            </a:r>
          </a:p>
          <a:p>
            <a:pPr marL="514350" indent="-514350">
              <a:buFont typeface="+mj-lt"/>
              <a:buAutoNum type="arabicPeriod"/>
            </a:pPr>
            <a:r>
              <a:rPr lang="en-US" sz="2800" dirty="0" smtClean="0"/>
              <a:t>Promote Success.</a:t>
            </a:r>
          </a:p>
          <a:p>
            <a:pPr marL="514350" indent="-514350">
              <a:buFont typeface="+mj-lt"/>
              <a:buAutoNum type="arabicPeriod"/>
            </a:pPr>
            <a:r>
              <a:rPr lang="en-US" sz="2800" dirty="0" smtClean="0"/>
              <a:t>Set-a long-term course.</a:t>
            </a:r>
          </a:p>
          <a:p>
            <a:pPr marL="514350" indent="-514350">
              <a:buFont typeface="+mj-lt"/>
              <a:buAutoNum type="arabicPeriod"/>
            </a:pPr>
            <a:r>
              <a:rPr lang="en-US" sz="2800" dirty="0" smtClean="0"/>
              <a:t>Obtain resources.</a:t>
            </a:r>
          </a:p>
          <a:p>
            <a:pPr marL="285750" indent="-285750">
              <a:buFont typeface="Arial" pitchFamily="34" charset="0"/>
              <a:buChar char="•"/>
            </a:pPr>
            <a:endParaRPr lang="en-US" sz="3200" dirty="0"/>
          </a:p>
        </p:txBody>
      </p:sp>
      <p:sp>
        <p:nvSpPr>
          <p:cNvPr id="3" name="TextBox 2"/>
          <p:cNvSpPr txBox="1"/>
          <p:nvPr/>
        </p:nvSpPr>
        <p:spPr>
          <a:xfrm>
            <a:off x="0" y="304800"/>
            <a:ext cx="9144000" cy="1446550"/>
          </a:xfrm>
          <a:prstGeom prst="rect">
            <a:avLst/>
          </a:prstGeom>
          <a:noFill/>
        </p:spPr>
        <p:txBody>
          <a:bodyPr wrap="square" rtlCol="0">
            <a:spAutoFit/>
          </a:bodyPr>
          <a:lstStyle/>
          <a:p>
            <a:pPr algn="ctr"/>
            <a:r>
              <a:rPr lang="en-US" sz="4400" dirty="0" smtClean="0"/>
              <a:t>Steps to Becoming More “Aging-Friendly” and “Aging-Ready”</a:t>
            </a:r>
            <a:endParaRPr lang="en-US" sz="4400" dirty="0"/>
          </a:p>
        </p:txBody>
      </p:sp>
    </p:spTree>
    <p:custDataLst>
      <p:tags r:id="rId1"/>
    </p:custDataLst>
    <p:extLst>
      <p:ext uri="{BB962C8B-B14F-4D97-AF65-F5344CB8AC3E}">
        <p14:creationId xmlns:p14="http://schemas.microsoft.com/office/powerpoint/2010/main" val="12301932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398129">
            <a:off x="3615476" y="2013678"/>
            <a:ext cx="4984184" cy="42792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228600" y="457200"/>
            <a:ext cx="8915400" cy="666546"/>
          </a:xfrm>
        </p:spPr>
        <p:txBody>
          <a:bodyPr>
            <a:normAutofit fontScale="90000"/>
          </a:bodyPr>
          <a:lstStyle/>
          <a:p>
            <a:pPr algn="l"/>
            <a:r>
              <a:rPr lang="en-US" sz="4400" dirty="0">
                <a:solidFill>
                  <a:schemeClr val="accent2"/>
                </a:solidFill>
              </a:rPr>
              <a:t>Assessment Tool #1: </a:t>
            </a:r>
            <a:r>
              <a:rPr lang="en-US" sz="4400" dirty="0" smtClean="0">
                <a:solidFill>
                  <a:srgbClr val="FF0000"/>
                </a:solidFill>
              </a:rPr>
              <a:t/>
            </a:r>
            <a:br>
              <a:rPr lang="en-US" sz="4400" dirty="0" smtClean="0">
                <a:solidFill>
                  <a:srgbClr val="FF0000"/>
                </a:solidFill>
              </a:rPr>
            </a:br>
            <a:r>
              <a:rPr lang="en-US" sz="4400" dirty="0" smtClean="0"/>
              <a:t>Appendix </a:t>
            </a:r>
            <a:r>
              <a:rPr lang="en-US" sz="4400" dirty="0"/>
              <a:t>B of “Blueprint for Action</a:t>
            </a:r>
            <a:r>
              <a:rPr lang="en-US" sz="4400" dirty="0" smtClean="0"/>
              <a:t>”</a:t>
            </a:r>
            <a:endParaRPr lang="en-US" sz="4400" dirty="0">
              <a:effectLst/>
            </a:endParaRPr>
          </a:p>
        </p:txBody>
      </p:sp>
      <p:pic>
        <p:nvPicPr>
          <p:cNvPr id="4" name="Picture 5">
            <a:hlinkClick r:id="rId4"/>
          </p:cNvPr>
          <p:cNvPicPr>
            <a:picLocks noGrp="1" noChangeAspect="1" noChangeArrowheads="1"/>
          </p:cNvPicPr>
          <p:nvPr>
            <p:ph idx="1"/>
          </p:nvPr>
        </p:nvPicPr>
        <p:blipFill>
          <a:blip r:embed="rId5" cstate="print"/>
          <a:srcRect l="6322" r="6322"/>
          <a:stretch>
            <a:fillRect/>
          </a:stretch>
        </p:blipFill>
        <p:spPr bwMode="auto">
          <a:xfrm>
            <a:off x="609600" y="2438400"/>
            <a:ext cx="3009900" cy="3048000"/>
          </a:xfrm>
          <a:prstGeom prst="rect">
            <a:avLst/>
          </a:prstGeom>
          <a:ln/>
        </p:spPr>
        <p:style>
          <a:lnRef idx="1">
            <a:schemeClr val="dk1"/>
          </a:lnRef>
          <a:fillRef idx="2">
            <a:schemeClr val="dk1"/>
          </a:fillRef>
          <a:effectRef idx="1">
            <a:schemeClr val="dk1"/>
          </a:effectRef>
          <a:fontRef idx="minor">
            <a:schemeClr val="dk1"/>
          </a:fontRef>
        </p:style>
      </p:pic>
    </p:spTree>
    <p:extLst>
      <p:ext uri="{BB962C8B-B14F-4D97-AF65-F5344CB8AC3E}">
        <p14:creationId xmlns:p14="http://schemas.microsoft.com/office/powerpoint/2010/main" val="32463538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144000" cy="990600"/>
          </a:xfrm>
        </p:spPr>
        <p:txBody>
          <a:bodyPr>
            <a:normAutofit fontScale="90000"/>
          </a:bodyPr>
          <a:lstStyle/>
          <a:p>
            <a:pPr marL="0" indent="0" algn="l"/>
            <a:r>
              <a:rPr lang="en-US" sz="4400" dirty="0">
                <a:solidFill>
                  <a:schemeClr val="accent2"/>
                </a:solidFill>
              </a:rPr>
              <a:t>Assessment Tool #2: </a:t>
            </a:r>
            <a:r>
              <a:rPr lang="en-US" sz="4400" dirty="0" smtClean="0">
                <a:solidFill>
                  <a:schemeClr val="accent2"/>
                </a:solidFill>
              </a:rPr>
              <a:t/>
            </a:r>
            <a:br>
              <a:rPr lang="en-US" sz="4400" dirty="0" smtClean="0">
                <a:solidFill>
                  <a:schemeClr val="accent2"/>
                </a:solidFill>
              </a:rPr>
            </a:br>
            <a:r>
              <a:rPr lang="en-US" sz="4400" dirty="0" smtClean="0"/>
              <a:t>Community </a:t>
            </a:r>
            <a:r>
              <a:rPr lang="en-US" sz="4400" dirty="0"/>
              <a:t>“Report Card</a:t>
            </a:r>
            <a:r>
              <a:rPr lang="en-US" sz="4400" dirty="0" smtClean="0"/>
              <a:t>”</a:t>
            </a:r>
            <a:endParaRPr lang="en-US" sz="4400"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3400" y="2329329"/>
            <a:ext cx="2964790" cy="30091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12570" y="1752600"/>
            <a:ext cx="4217291" cy="4267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476912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763000" cy="990600"/>
          </a:xfrm>
        </p:spPr>
        <p:txBody>
          <a:bodyPr>
            <a:normAutofit fontScale="90000"/>
          </a:bodyPr>
          <a:lstStyle/>
          <a:p>
            <a:pPr marL="0" indent="0" algn="l"/>
            <a:r>
              <a:rPr lang="en-US" sz="4400" dirty="0">
                <a:solidFill>
                  <a:schemeClr val="accent2"/>
                </a:solidFill>
              </a:rPr>
              <a:t>Assessment Tool #3: </a:t>
            </a:r>
            <a:r>
              <a:rPr lang="en-US" sz="4400" dirty="0"/>
              <a:t>Checklist of essential features of age-friendly cities</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00" y="2438400"/>
            <a:ext cx="2752541" cy="38660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43399" y="1676400"/>
            <a:ext cx="4330559" cy="4191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651127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500953"/>
          </a:xfrm>
        </p:spPr>
        <p:txBody>
          <a:bodyPr>
            <a:normAutofit fontScale="90000"/>
          </a:bodyPr>
          <a:lstStyle/>
          <a:p>
            <a:pPr algn="l"/>
            <a:r>
              <a:rPr lang="en-US" sz="4400" dirty="0" smtClean="0">
                <a:solidFill>
                  <a:schemeClr val="accent2"/>
                </a:solidFill>
              </a:rPr>
              <a:t>Assessment Tool #4: </a:t>
            </a:r>
            <a:r>
              <a:rPr lang="en-US" sz="4400" dirty="0" smtClean="0"/>
              <a:t>Cooperative Extension Survey</a:t>
            </a:r>
            <a:r>
              <a:rPr lang="en-US" sz="2000" dirty="0" smtClean="0"/>
              <a:t/>
            </a:r>
            <a:br>
              <a:rPr lang="en-US" sz="2000" dirty="0" smtClean="0"/>
            </a:br>
            <a:endParaRPr lang="en-US" sz="2000" dirty="0"/>
          </a:p>
        </p:txBody>
      </p:sp>
      <p:pic>
        <p:nvPicPr>
          <p:cNvPr id="80077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5985" y="1500953"/>
            <a:ext cx="3571686" cy="45940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800771"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90285" y="1500953"/>
            <a:ext cx="3706781" cy="457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25670373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914400"/>
          </a:xfrm>
        </p:spPr>
        <p:txBody>
          <a:bodyPr/>
          <a:lstStyle/>
          <a:p>
            <a:pPr algn="ctr"/>
            <a:r>
              <a:rPr lang="en-US" sz="4400" dirty="0" smtClean="0">
                <a:effectLst/>
              </a:rPr>
              <a:t>Survey Focuses on 13 Areas</a:t>
            </a:r>
            <a:endParaRPr lang="en-US" sz="4400" dirty="0"/>
          </a:p>
        </p:txBody>
      </p:sp>
      <p:sp>
        <p:nvSpPr>
          <p:cNvPr id="3" name="Content Placeholder 2"/>
          <p:cNvSpPr>
            <a:spLocks noGrp="1"/>
          </p:cNvSpPr>
          <p:nvPr>
            <p:ph sz="half" idx="1"/>
          </p:nvPr>
        </p:nvSpPr>
        <p:spPr>
          <a:xfrm>
            <a:off x="457200" y="1219200"/>
            <a:ext cx="8229600" cy="4525963"/>
          </a:xfrm>
        </p:spPr>
        <p:txBody>
          <a:bodyPr>
            <a:noAutofit/>
          </a:bodyPr>
          <a:lstStyle/>
          <a:p>
            <a:pPr marL="457200" indent="-457200">
              <a:spcBef>
                <a:spcPts val="0"/>
              </a:spcBef>
              <a:buClr>
                <a:schemeClr val="tx1"/>
              </a:buClr>
              <a:buSzPct val="100000"/>
              <a:buFont typeface="+mj-lt"/>
              <a:buAutoNum type="arabicPeriod"/>
            </a:pPr>
            <a:r>
              <a:rPr lang="en-US" sz="2000" b="1" dirty="0" smtClean="0"/>
              <a:t>Housing</a:t>
            </a:r>
          </a:p>
          <a:p>
            <a:pPr marL="457200" indent="-457200">
              <a:spcBef>
                <a:spcPts val="0"/>
              </a:spcBef>
              <a:buClr>
                <a:schemeClr val="tx1"/>
              </a:buClr>
              <a:buSzPct val="100000"/>
              <a:buFont typeface="+mj-lt"/>
              <a:buAutoNum type="arabicPeriod"/>
            </a:pPr>
            <a:r>
              <a:rPr lang="en-US" sz="2000" b="1" dirty="0" smtClean="0"/>
              <a:t>Transportation,  accessibility, and parking</a:t>
            </a:r>
          </a:p>
          <a:p>
            <a:pPr marL="457200" indent="-457200">
              <a:spcBef>
                <a:spcPts val="0"/>
              </a:spcBef>
              <a:buClr>
                <a:schemeClr val="tx1"/>
              </a:buClr>
              <a:buSzPct val="100000"/>
              <a:buFont typeface="+mj-lt"/>
              <a:buAutoNum type="arabicPeriod"/>
            </a:pPr>
            <a:r>
              <a:rPr lang="en-US" sz="2000" b="1" dirty="0" smtClean="0"/>
              <a:t>Sidewalks and Pedestrian Crossings</a:t>
            </a:r>
          </a:p>
          <a:p>
            <a:pPr marL="457200" indent="-457200">
              <a:spcBef>
                <a:spcPts val="0"/>
              </a:spcBef>
              <a:buClr>
                <a:schemeClr val="tx1"/>
              </a:buClr>
              <a:buSzPct val="100000"/>
              <a:buFont typeface="+mj-lt"/>
              <a:buAutoNum type="arabicPeriod"/>
            </a:pPr>
            <a:r>
              <a:rPr lang="en-US" sz="2000" b="1" dirty="0" smtClean="0"/>
              <a:t>Community and Health Care Resources</a:t>
            </a:r>
          </a:p>
          <a:p>
            <a:pPr marL="457200" indent="-457200">
              <a:spcBef>
                <a:spcPts val="0"/>
              </a:spcBef>
              <a:buClr>
                <a:schemeClr val="tx1"/>
              </a:buClr>
              <a:buSzPct val="100000"/>
              <a:buFont typeface="+mj-lt"/>
              <a:buAutoNum type="arabicPeriod"/>
            </a:pPr>
            <a:r>
              <a:rPr lang="en-US" sz="2000" b="1" dirty="0"/>
              <a:t>Family </a:t>
            </a:r>
            <a:r>
              <a:rPr lang="en-US" sz="2000" b="1" dirty="0" smtClean="0"/>
              <a:t>caregiving</a:t>
            </a:r>
          </a:p>
          <a:p>
            <a:pPr marL="457200" indent="-457200">
              <a:spcBef>
                <a:spcPts val="0"/>
              </a:spcBef>
              <a:buClr>
                <a:schemeClr val="tx1"/>
              </a:buClr>
              <a:buSzPct val="100000"/>
              <a:buFont typeface="+mj-lt"/>
              <a:buAutoNum type="arabicPeriod"/>
            </a:pPr>
            <a:r>
              <a:rPr lang="en-US" sz="2000" b="1" dirty="0" smtClean="0"/>
              <a:t>Nutrition </a:t>
            </a:r>
            <a:r>
              <a:rPr lang="en-US" sz="2000" b="1" dirty="0"/>
              <a:t>and </a:t>
            </a:r>
            <a:r>
              <a:rPr lang="en-US" sz="2000" b="1" dirty="0" smtClean="0"/>
              <a:t>Wellness</a:t>
            </a:r>
            <a:endParaRPr lang="en-US" sz="2000" b="1" dirty="0"/>
          </a:p>
          <a:p>
            <a:pPr marL="457200" indent="-457200">
              <a:spcBef>
                <a:spcPts val="0"/>
              </a:spcBef>
              <a:buClr>
                <a:schemeClr val="tx1"/>
              </a:buClr>
              <a:buSzPct val="100000"/>
              <a:buFont typeface="+mj-lt"/>
              <a:buAutoNum type="arabicPeriod"/>
            </a:pPr>
            <a:r>
              <a:rPr lang="en-US" sz="2000" b="1" dirty="0"/>
              <a:t>Arts, </a:t>
            </a:r>
            <a:r>
              <a:rPr lang="en-US" sz="2000" b="1" dirty="0" smtClean="0"/>
              <a:t>Culture</a:t>
            </a:r>
            <a:r>
              <a:rPr lang="en-US" sz="2000" b="1" dirty="0"/>
              <a:t>, and </a:t>
            </a:r>
            <a:r>
              <a:rPr lang="en-US" sz="2000" b="1" dirty="0" smtClean="0"/>
              <a:t>Lifelong Learning</a:t>
            </a:r>
          </a:p>
          <a:p>
            <a:pPr marL="457200" indent="-457200">
              <a:spcBef>
                <a:spcPts val="0"/>
              </a:spcBef>
              <a:buClr>
                <a:schemeClr val="tx1"/>
              </a:buClr>
              <a:buSzPct val="100000"/>
              <a:buFont typeface="+mj-lt"/>
              <a:buAutoNum type="arabicPeriod" startAt="8"/>
            </a:pPr>
            <a:r>
              <a:rPr lang="en-US" sz="2000" b="1" dirty="0"/>
              <a:t>Employment and Workforce development</a:t>
            </a:r>
          </a:p>
          <a:p>
            <a:pPr marL="457200" indent="-457200">
              <a:spcBef>
                <a:spcPts val="0"/>
              </a:spcBef>
              <a:buClr>
                <a:schemeClr val="tx1"/>
              </a:buClr>
              <a:buSzPct val="100000"/>
              <a:buFont typeface="+mj-lt"/>
              <a:buAutoNum type="arabicPeriod" startAt="8"/>
            </a:pPr>
            <a:r>
              <a:rPr lang="en-US" sz="2000" b="1" dirty="0"/>
              <a:t>Public safety and emergency planning</a:t>
            </a:r>
          </a:p>
          <a:p>
            <a:pPr marL="457200" indent="-457200">
              <a:spcBef>
                <a:spcPts val="0"/>
              </a:spcBef>
              <a:buClr>
                <a:schemeClr val="tx1"/>
              </a:buClr>
              <a:buSzPct val="100000"/>
              <a:buFont typeface="+mj-lt"/>
              <a:buAutoNum type="arabicPeriod" startAt="8"/>
            </a:pPr>
            <a:r>
              <a:rPr lang="en-US" sz="2000" b="1" dirty="0"/>
              <a:t>Respect and Social Inclusion</a:t>
            </a:r>
          </a:p>
          <a:p>
            <a:pPr marL="457200" indent="-457200">
              <a:spcBef>
                <a:spcPts val="0"/>
              </a:spcBef>
              <a:buClr>
                <a:schemeClr val="tx1"/>
              </a:buClr>
              <a:buSzPct val="100000"/>
              <a:buFont typeface="+mj-lt"/>
              <a:buAutoNum type="arabicPeriod" startAt="8"/>
            </a:pPr>
            <a:r>
              <a:rPr lang="en-US" sz="2000" b="1" dirty="0"/>
              <a:t>Community Connectedness: Civic Engagement and Volunteer Opportunities</a:t>
            </a:r>
          </a:p>
          <a:p>
            <a:pPr marL="457200" indent="-457200">
              <a:spcBef>
                <a:spcPts val="0"/>
              </a:spcBef>
              <a:buClr>
                <a:schemeClr val="tx1"/>
              </a:buClr>
              <a:buSzPct val="100000"/>
              <a:buFont typeface="+mj-lt"/>
              <a:buAutoNum type="arabicPeriod" startAt="8"/>
            </a:pPr>
            <a:r>
              <a:rPr lang="en-US" sz="2000" b="1" dirty="0"/>
              <a:t>Taxation, Finance, Protection Against Fraud</a:t>
            </a:r>
          </a:p>
          <a:p>
            <a:pPr marL="457200" indent="-457200">
              <a:spcBef>
                <a:spcPts val="0"/>
              </a:spcBef>
              <a:buClr>
                <a:schemeClr val="tx1"/>
              </a:buClr>
              <a:buSzPct val="100000"/>
              <a:buFont typeface="+mj-lt"/>
              <a:buAutoNum type="arabicPeriod" startAt="8"/>
            </a:pPr>
            <a:r>
              <a:rPr lang="en-US" sz="2000" b="1" dirty="0"/>
              <a:t>Community Leadership and Intergenerational Collaboration</a:t>
            </a:r>
          </a:p>
          <a:p>
            <a:pPr marL="457200" indent="-457200">
              <a:buFont typeface="+mj-lt"/>
              <a:buAutoNum type="arabicPeriod"/>
            </a:pPr>
            <a:endParaRPr lang="en-US" sz="2200" dirty="0" smtClean="0"/>
          </a:p>
          <a:p>
            <a:pPr marL="457200" indent="-457200">
              <a:buFont typeface="+mj-lt"/>
              <a:buAutoNum type="arabicPeriod"/>
            </a:pPr>
            <a:endParaRPr lang="en-US" sz="2400" dirty="0"/>
          </a:p>
          <a:p>
            <a:endParaRPr lang="en-US" sz="2400" dirty="0"/>
          </a:p>
        </p:txBody>
      </p:sp>
    </p:spTree>
    <p:custDataLst>
      <p:tags r:id="rId1"/>
    </p:custDataLst>
    <p:extLst>
      <p:ext uri="{BB962C8B-B14F-4D97-AF65-F5344CB8AC3E}">
        <p14:creationId xmlns:p14="http://schemas.microsoft.com/office/powerpoint/2010/main" val="26720423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normAutofit fontScale="90000"/>
          </a:bodyPr>
          <a:lstStyle/>
          <a:p>
            <a:pPr algn="ctr"/>
            <a:r>
              <a:rPr lang="en-US" sz="4400" dirty="0" smtClean="0"/>
              <a:t>Survey Response Options</a:t>
            </a:r>
            <a:endParaRPr lang="en-US" sz="4400" dirty="0"/>
          </a:p>
        </p:txBody>
      </p:sp>
      <p:sp>
        <p:nvSpPr>
          <p:cNvPr id="3" name="Content Placeholder 2"/>
          <p:cNvSpPr>
            <a:spLocks noGrp="1"/>
          </p:cNvSpPr>
          <p:nvPr>
            <p:ph idx="1"/>
          </p:nvPr>
        </p:nvSpPr>
        <p:spPr>
          <a:xfrm>
            <a:off x="381000" y="1066800"/>
            <a:ext cx="8382000" cy="4525963"/>
          </a:xfrm>
        </p:spPr>
        <p:txBody>
          <a:bodyPr>
            <a:normAutofit lnSpcReduction="10000"/>
          </a:bodyPr>
          <a:lstStyle/>
          <a:p>
            <a:pPr marL="0" indent="3175">
              <a:buNone/>
            </a:pPr>
            <a:r>
              <a:rPr lang="en-US" sz="2800" dirty="0" smtClean="0"/>
              <a:t>After reading a list of aging-friendly attributes for each area, the respondent indicates how many on in her/his community:</a:t>
            </a:r>
          </a:p>
          <a:p>
            <a:pPr marL="0" indent="3175">
              <a:buNone/>
            </a:pPr>
            <a:endParaRPr lang="en-US" sz="2800" dirty="0" smtClean="0"/>
          </a:p>
          <a:p>
            <a:pPr marL="977900" indent="-977900">
              <a:buNone/>
            </a:pPr>
            <a:r>
              <a:rPr lang="en-US" sz="3000" dirty="0" smtClean="0"/>
              <a:t>1 = None of them</a:t>
            </a:r>
          </a:p>
          <a:p>
            <a:pPr marL="977900" indent="-977900">
              <a:buNone/>
            </a:pPr>
            <a:r>
              <a:rPr lang="en-US" sz="3000" dirty="0" smtClean="0"/>
              <a:t>2 = A few of them</a:t>
            </a:r>
          </a:p>
          <a:p>
            <a:pPr marL="977900" indent="-977900">
              <a:buNone/>
            </a:pPr>
            <a:r>
              <a:rPr lang="en-US" sz="3000" dirty="0" smtClean="0"/>
              <a:t>3 = About half of them</a:t>
            </a:r>
          </a:p>
          <a:p>
            <a:pPr marL="977900" indent="-977900">
              <a:buNone/>
            </a:pPr>
            <a:r>
              <a:rPr lang="en-US" sz="3000" dirty="0" smtClean="0"/>
              <a:t>4 = Most of them</a:t>
            </a:r>
          </a:p>
          <a:p>
            <a:pPr marL="977900" indent="-977900">
              <a:buNone/>
            </a:pPr>
            <a:r>
              <a:rPr lang="en-US" sz="3000" dirty="0" smtClean="0"/>
              <a:t>5 = All of them</a:t>
            </a:r>
          </a:p>
          <a:p>
            <a:pPr marL="0" indent="3175">
              <a:buNone/>
            </a:pPr>
            <a:endParaRPr lang="en-US" dirty="0"/>
          </a:p>
        </p:txBody>
      </p:sp>
    </p:spTree>
    <p:custDataLst>
      <p:tags r:id="rId1"/>
    </p:custDataLst>
    <p:extLst>
      <p:ext uri="{BB962C8B-B14F-4D97-AF65-F5344CB8AC3E}">
        <p14:creationId xmlns:p14="http://schemas.microsoft.com/office/powerpoint/2010/main" val="32493272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914400"/>
            <a:ext cx="3124200" cy="838200"/>
          </a:xfrm>
        </p:spPr>
        <p:txBody>
          <a:bodyPr>
            <a:normAutofit fontScale="90000"/>
          </a:bodyPr>
          <a:lstStyle/>
          <a:p>
            <a:pPr algn="l"/>
            <a:r>
              <a:rPr lang="en-US" sz="4400" dirty="0" smtClean="0"/>
              <a:t>Resources</a:t>
            </a:r>
            <a:br>
              <a:rPr lang="en-US" sz="4400" dirty="0" smtClean="0"/>
            </a:br>
            <a:r>
              <a:rPr lang="en-US" sz="3100" dirty="0" smtClean="0"/>
              <a:t>(updated in 2013)</a:t>
            </a:r>
            <a:br>
              <a:rPr lang="en-US" sz="3100" dirty="0" smtClean="0"/>
            </a:br>
            <a:endParaRPr lang="en-US" sz="4400" dirty="0"/>
          </a:p>
        </p:txBody>
      </p:sp>
      <p:sp>
        <p:nvSpPr>
          <p:cNvPr id="3" name="Content Placeholder 2"/>
          <p:cNvSpPr>
            <a:spLocks noGrp="1"/>
          </p:cNvSpPr>
          <p:nvPr>
            <p:ph idx="1"/>
          </p:nvPr>
        </p:nvSpPr>
        <p:spPr>
          <a:xfrm>
            <a:off x="4870450" y="2057400"/>
            <a:ext cx="4248150" cy="4525963"/>
          </a:xfrm>
        </p:spPr>
        <p:txBody>
          <a:bodyPr>
            <a:normAutofit/>
          </a:bodyPr>
          <a:lstStyle/>
          <a:p>
            <a:pPr marL="502920" indent="-457200">
              <a:spcBef>
                <a:spcPts val="0"/>
              </a:spcBef>
              <a:buFont typeface="Arial" panose="020B0604020202020204" pitchFamily="34" charset="0"/>
              <a:buChar char="•"/>
            </a:pPr>
            <a:r>
              <a:rPr lang="en-US" sz="2800" dirty="0" smtClean="0"/>
              <a:t>Websites</a:t>
            </a:r>
          </a:p>
          <a:p>
            <a:pPr marL="502920" indent="-457200">
              <a:spcBef>
                <a:spcPts val="0"/>
              </a:spcBef>
              <a:buFont typeface="Arial" panose="020B0604020202020204" pitchFamily="34" charset="0"/>
              <a:buChar char="•"/>
            </a:pPr>
            <a:r>
              <a:rPr lang="en-US" sz="2800" dirty="0" smtClean="0"/>
              <a:t>Reports</a:t>
            </a:r>
          </a:p>
          <a:p>
            <a:pPr marL="502920" indent="-457200">
              <a:spcBef>
                <a:spcPts val="0"/>
              </a:spcBef>
              <a:buFont typeface="Arial" panose="020B0604020202020204" pitchFamily="34" charset="0"/>
              <a:buChar char="•"/>
            </a:pPr>
            <a:r>
              <a:rPr lang="en-US" sz="2800" dirty="0" smtClean="0"/>
              <a:t>Books</a:t>
            </a:r>
          </a:p>
          <a:p>
            <a:pPr marL="502920" indent="-457200">
              <a:spcBef>
                <a:spcPts val="0"/>
              </a:spcBef>
              <a:buFont typeface="Arial" panose="020B0604020202020204" pitchFamily="34" charset="0"/>
              <a:buChar char="•"/>
            </a:pPr>
            <a:r>
              <a:rPr lang="en-US" sz="2800" dirty="0" smtClean="0"/>
              <a:t>Journal articles</a:t>
            </a:r>
          </a:p>
          <a:p>
            <a:pPr marL="502920" indent="-457200">
              <a:spcBef>
                <a:spcPts val="0"/>
              </a:spcBef>
              <a:buFont typeface="Arial" panose="020B0604020202020204" pitchFamily="34" charset="0"/>
              <a:buChar char="•"/>
            </a:pPr>
            <a:r>
              <a:rPr lang="en-US" sz="2800" dirty="0" smtClean="0"/>
              <a:t>Agencies and organizations</a:t>
            </a:r>
          </a:p>
        </p:txBody>
      </p:sp>
      <p:pic>
        <p:nvPicPr>
          <p:cNvPr id="628738"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7200" y="381000"/>
            <a:ext cx="4204391" cy="5562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6735876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763000" cy="1672368"/>
          </a:xfrm>
        </p:spPr>
        <p:txBody>
          <a:bodyPr rtlCol="0">
            <a:noAutofit/>
          </a:bodyPr>
          <a:lstStyle/>
          <a:p>
            <a:pPr marL="1588" indent="-1588" algn="ctr" eaLnBrk="1" fontAlgn="auto" hangingPunct="1">
              <a:spcAft>
                <a:spcPts val="0"/>
              </a:spcAft>
              <a:buFont typeface="Arial" pitchFamily="34" charset="0"/>
              <a:buNone/>
              <a:defRPr/>
            </a:pPr>
            <a:r>
              <a:rPr lang="en-US" sz="4400" dirty="0">
                <a:solidFill>
                  <a:schemeClr val="accent1"/>
                </a:solidFill>
                <a:effectLst/>
              </a:rPr>
              <a:t>2005 National </a:t>
            </a:r>
            <a:r>
              <a:rPr lang="en-US" sz="4400" dirty="0" smtClean="0">
                <a:solidFill>
                  <a:schemeClr val="accent1"/>
                </a:solidFill>
                <a:effectLst/>
              </a:rPr>
              <a:t>Survey of </a:t>
            </a:r>
            <a:br>
              <a:rPr lang="en-US" sz="4400" dirty="0" smtClean="0">
                <a:solidFill>
                  <a:schemeClr val="accent1"/>
                </a:solidFill>
                <a:effectLst/>
              </a:rPr>
            </a:br>
            <a:r>
              <a:rPr lang="en-US" sz="4400" dirty="0" smtClean="0">
                <a:solidFill>
                  <a:schemeClr val="accent1"/>
                </a:solidFill>
                <a:effectLst/>
              </a:rPr>
              <a:t>10,000 Communities </a:t>
            </a:r>
            <a:r>
              <a:rPr lang="en-US" sz="3600" dirty="0">
                <a:solidFill>
                  <a:srgbClr val="FF0000"/>
                </a:solidFill>
                <a:effectLst/>
              </a:rPr>
              <a:t/>
            </a:r>
            <a:br>
              <a:rPr lang="en-US" sz="3600" dirty="0">
                <a:solidFill>
                  <a:srgbClr val="FF0000"/>
                </a:solidFill>
                <a:effectLst/>
              </a:rPr>
            </a:br>
            <a:r>
              <a:rPr lang="en-US" sz="3000" i="1" dirty="0" smtClean="0">
                <a:effectLst/>
              </a:rPr>
              <a:t>National Association of Area Agencies on Aging (n4a) and the MetLife Foundation</a:t>
            </a:r>
            <a:r>
              <a:rPr lang="en-US" sz="3600" dirty="0">
                <a:solidFill>
                  <a:srgbClr val="FF0000"/>
                </a:solidFill>
              </a:rPr>
              <a:t/>
            </a:r>
            <a:br>
              <a:rPr lang="en-US" sz="3600" dirty="0">
                <a:solidFill>
                  <a:srgbClr val="FF0000"/>
                </a:solidFill>
              </a:rPr>
            </a:br>
            <a:endParaRPr lang="en-US" sz="3600" dirty="0"/>
          </a:p>
        </p:txBody>
      </p:sp>
      <p:sp>
        <p:nvSpPr>
          <p:cNvPr id="3" name="Content Placeholder 2"/>
          <p:cNvSpPr>
            <a:spLocks noGrp="1"/>
          </p:cNvSpPr>
          <p:nvPr>
            <p:ph idx="1"/>
          </p:nvPr>
        </p:nvSpPr>
        <p:spPr>
          <a:xfrm>
            <a:off x="457200" y="1676400"/>
            <a:ext cx="5257800" cy="1600200"/>
          </a:xfrm>
        </p:spPr>
        <p:txBody>
          <a:bodyPr rtlCol="0">
            <a:normAutofit/>
          </a:bodyPr>
          <a:lstStyle/>
          <a:p>
            <a:pPr marL="1588" indent="-1588" eaLnBrk="1" fontAlgn="auto" hangingPunct="1">
              <a:spcAft>
                <a:spcPts val="0"/>
              </a:spcAft>
              <a:buFont typeface="Arial" pitchFamily="34" charset="0"/>
              <a:buNone/>
              <a:defRPr/>
            </a:pPr>
            <a:endParaRPr lang="en-US" sz="2000" dirty="0" smtClean="0"/>
          </a:p>
          <a:p>
            <a:pPr marL="1588" indent="-1588" eaLnBrk="1" fontAlgn="auto" hangingPunct="1">
              <a:spcAft>
                <a:spcPts val="0"/>
              </a:spcAft>
              <a:buFont typeface="Arial" pitchFamily="34" charset="0"/>
              <a:buNone/>
              <a:defRPr/>
            </a:pPr>
            <a:endParaRPr lang="en-US" sz="2000" dirty="0"/>
          </a:p>
          <a:p>
            <a:pPr eaLnBrk="1" fontAlgn="auto" hangingPunct="1">
              <a:spcAft>
                <a:spcPts val="0"/>
              </a:spcAft>
              <a:buFont typeface="Arial" pitchFamily="34" charset="0"/>
              <a:buNone/>
              <a:defRPr/>
            </a:pPr>
            <a:endParaRPr lang="en-US" dirty="0"/>
          </a:p>
        </p:txBody>
      </p:sp>
      <p:pic>
        <p:nvPicPr>
          <p:cNvPr id="57349" name="Picture 2">
            <a:hlinkClick r:id="rId4"/>
          </p:cNvPr>
          <p:cNvPicPr>
            <a:picLocks noChangeAspect="1" noChangeArrowheads="1"/>
          </p:cNvPicPr>
          <p:nvPr/>
        </p:nvPicPr>
        <p:blipFill>
          <a:blip r:embed="rId5" cstate="print"/>
          <a:srcRect/>
          <a:stretch>
            <a:fillRect/>
          </a:stretch>
        </p:blipFill>
        <p:spPr bwMode="auto">
          <a:xfrm>
            <a:off x="491067" y="2743200"/>
            <a:ext cx="2833220" cy="36539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4114800" y="2819400"/>
            <a:ext cx="4800600" cy="3046988"/>
          </a:xfrm>
          <a:prstGeom prst="rect">
            <a:avLst/>
          </a:prstGeom>
          <a:noFill/>
        </p:spPr>
        <p:txBody>
          <a:bodyPr wrap="square" rtlCol="0">
            <a:spAutoFit/>
          </a:bodyPr>
          <a:lstStyle/>
          <a:p>
            <a:r>
              <a:rPr lang="en-US" sz="3200" dirty="0" smtClean="0"/>
              <a:t>What percentage of communities in the </a:t>
            </a:r>
            <a:br>
              <a:rPr lang="en-US" sz="3200" dirty="0" smtClean="0"/>
            </a:br>
            <a:r>
              <a:rPr lang="en-US" sz="3200" dirty="0" smtClean="0"/>
              <a:t>United States have </a:t>
            </a:r>
            <a:br>
              <a:rPr lang="en-US" sz="3200" dirty="0" smtClean="0"/>
            </a:br>
            <a:r>
              <a:rPr lang="en-US" sz="3200" dirty="0" smtClean="0"/>
              <a:t>started to plan for the impacts of population aging?</a:t>
            </a:r>
            <a:endParaRPr lang="en-US" sz="3200" dirty="0"/>
          </a:p>
        </p:txBody>
      </p:sp>
    </p:spTree>
    <p:custDataLst>
      <p:tags r:id="rId1"/>
    </p:custDataLst>
    <p:extLst>
      <p:ext uri="{BB962C8B-B14F-4D97-AF65-F5344CB8AC3E}">
        <p14:creationId xmlns:p14="http://schemas.microsoft.com/office/powerpoint/2010/main" val="22949350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0" y="152400"/>
            <a:ext cx="9144000" cy="1143000"/>
          </a:xfrm>
        </p:spPr>
        <p:txBody>
          <a:bodyPr>
            <a:normAutofit fontScale="90000"/>
          </a:bodyPr>
          <a:lstStyle/>
          <a:p>
            <a:pPr algn="ctr"/>
            <a:r>
              <a:rPr lang="en-US" sz="4400" b="1" dirty="0" smtClean="0"/>
              <a:t>UW Extension FYI Blog: </a:t>
            </a:r>
            <a:r>
              <a:rPr lang="en-US" sz="2800" b="1" dirty="0" smtClean="0">
                <a:solidFill>
                  <a:schemeClr val="accent2"/>
                </a:solidFill>
              </a:rPr>
              <a:t>http://fyi.uwex.edu/agingfriendlycommunities/ </a:t>
            </a:r>
            <a:endParaRPr lang="en-US" sz="2800" dirty="0" smtClean="0">
              <a:solidFill>
                <a:schemeClr val="accent2"/>
              </a:solidFill>
            </a:endParaRPr>
          </a:p>
        </p:txBody>
      </p:sp>
      <p:pic>
        <p:nvPicPr>
          <p:cNvPr id="30720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18241" y="2014507"/>
            <a:ext cx="7107518" cy="322903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257572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57199" y="6172200"/>
            <a:ext cx="3352801" cy="365125"/>
          </a:xfrm>
          <a:prstGeom prst="rect">
            <a:avLst/>
          </a:prstGeom>
        </p:spPr>
        <p:txBody>
          <a:bodyPr/>
          <a:lstStyle/>
          <a:p>
            <a:pPr>
              <a:defRPr/>
            </a:pPr>
            <a:endParaRPr lang="en-US"/>
          </a:p>
        </p:txBody>
      </p:sp>
      <p:pic>
        <p:nvPicPr>
          <p:cNvPr id="218114"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5971" y="1240973"/>
            <a:ext cx="4366436" cy="43216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908196" y="1231997"/>
            <a:ext cx="3826229" cy="4031873"/>
          </a:xfrm>
          <a:prstGeom prst="rect">
            <a:avLst/>
          </a:prstGeom>
        </p:spPr>
        <p:txBody>
          <a:bodyPr wrap="square">
            <a:spAutoFit/>
          </a:bodyPr>
          <a:lstStyle/>
          <a:p>
            <a:r>
              <a:rPr lang="en-US" sz="3200" dirty="0" smtClean="0"/>
              <a:t>Those communities </a:t>
            </a:r>
            <a:r>
              <a:rPr lang="en-US" sz="3200" dirty="0"/>
              <a:t>that </a:t>
            </a:r>
            <a:r>
              <a:rPr lang="en-US" sz="3200" dirty="0" smtClean="0"/>
              <a:t>design for </a:t>
            </a:r>
            <a:r>
              <a:rPr lang="en-US" sz="3200" dirty="0"/>
              <a:t>livability </a:t>
            </a:r>
            <a:r>
              <a:rPr lang="en-US" sz="3200" dirty="0">
                <a:solidFill>
                  <a:schemeClr val="accent2"/>
                </a:solidFill>
              </a:rPr>
              <a:t>empower </a:t>
            </a:r>
            <a:r>
              <a:rPr lang="en-US" sz="3200" dirty="0" smtClean="0"/>
              <a:t>their residents </a:t>
            </a:r>
            <a:r>
              <a:rPr lang="en-US" sz="3200" dirty="0"/>
              <a:t>to remain </a:t>
            </a:r>
            <a:r>
              <a:rPr lang="en-US" sz="3200" dirty="0" smtClean="0">
                <a:solidFill>
                  <a:schemeClr val="accent2"/>
                </a:solidFill>
              </a:rPr>
              <a:t>independent and </a:t>
            </a:r>
            <a:r>
              <a:rPr lang="en-US" sz="3200" dirty="0">
                <a:solidFill>
                  <a:schemeClr val="accent2"/>
                </a:solidFill>
              </a:rPr>
              <a:t>engaged</a:t>
            </a:r>
            <a:r>
              <a:rPr lang="en-US" sz="3200" dirty="0"/>
              <a:t>, and </a:t>
            </a:r>
            <a:r>
              <a:rPr lang="en-US" sz="3200" dirty="0" smtClean="0"/>
              <a:t>offer a </a:t>
            </a:r>
            <a:r>
              <a:rPr lang="en-US" sz="3200" dirty="0"/>
              <a:t>better quality of life.</a:t>
            </a:r>
          </a:p>
        </p:txBody>
      </p:sp>
      <p:sp>
        <p:nvSpPr>
          <p:cNvPr id="6" name="TextBox 5"/>
          <p:cNvSpPr txBox="1"/>
          <p:nvPr/>
        </p:nvSpPr>
        <p:spPr>
          <a:xfrm>
            <a:off x="252247" y="304800"/>
            <a:ext cx="8358353" cy="769441"/>
          </a:xfrm>
          <a:prstGeom prst="rect">
            <a:avLst/>
          </a:prstGeom>
          <a:noFill/>
        </p:spPr>
        <p:txBody>
          <a:bodyPr wrap="square" rtlCol="0">
            <a:spAutoFit/>
          </a:bodyPr>
          <a:lstStyle/>
          <a:p>
            <a:r>
              <a:rPr lang="en-US" sz="4400" dirty="0" smtClean="0"/>
              <a:t>A Call for Action:</a:t>
            </a:r>
            <a:endParaRPr lang="en-US" sz="4400" dirty="0"/>
          </a:p>
        </p:txBody>
      </p:sp>
    </p:spTree>
    <p:custDataLst>
      <p:tags r:id="rId1"/>
    </p:custDataLst>
    <p:extLst>
      <p:ext uri="{BB962C8B-B14F-4D97-AF65-F5344CB8AC3E}">
        <p14:creationId xmlns:p14="http://schemas.microsoft.com/office/powerpoint/2010/main" val="21947402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8600" y="228600"/>
            <a:ext cx="8686800" cy="1143000"/>
          </a:xfrm>
        </p:spPr>
        <p:txBody>
          <a:bodyPr/>
          <a:lstStyle/>
          <a:p>
            <a:pPr algn="ctr" eaLnBrk="1" hangingPunct="1"/>
            <a:r>
              <a:rPr lang="en-US" sz="4400" b="1" dirty="0" smtClean="0">
                <a:solidFill>
                  <a:schemeClr val="accent2"/>
                </a:solidFill>
              </a:rPr>
              <a:t>?</a:t>
            </a:r>
            <a:r>
              <a:rPr lang="en-US" sz="4400" b="1" dirty="0" smtClean="0"/>
              <a:t>Questions We All Need to Ask</a:t>
            </a:r>
            <a:r>
              <a:rPr lang="en-US" sz="4400" b="1" dirty="0" smtClean="0">
                <a:solidFill>
                  <a:schemeClr val="accent2"/>
                </a:solidFill>
              </a:rPr>
              <a:t>?</a:t>
            </a:r>
          </a:p>
        </p:txBody>
      </p:sp>
      <p:sp>
        <p:nvSpPr>
          <p:cNvPr id="52227" name="Content Placeholder 2"/>
          <p:cNvSpPr>
            <a:spLocks noGrp="1"/>
          </p:cNvSpPr>
          <p:nvPr>
            <p:ph idx="1"/>
          </p:nvPr>
        </p:nvSpPr>
        <p:spPr>
          <a:xfrm>
            <a:off x="381000" y="1116012"/>
            <a:ext cx="5638800" cy="4525963"/>
          </a:xfrm>
        </p:spPr>
        <p:txBody>
          <a:bodyPr>
            <a:noAutofit/>
          </a:bodyPr>
          <a:lstStyle/>
          <a:p>
            <a:pPr marL="502920" indent="-457200" eaLnBrk="1" hangingPunct="1">
              <a:buFont typeface="Arial" panose="020B0604020202020204" pitchFamily="34" charset="0"/>
              <a:buChar char="•"/>
            </a:pPr>
            <a:r>
              <a:rPr lang="en-US" sz="2800" dirty="0" smtClean="0"/>
              <a:t>Is your community a good place to grow up and grow old?</a:t>
            </a:r>
          </a:p>
          <a:p>
            <a:pPr marL="502920" indent="-457200" eaLnBrk="1" hangingPunct="1">
              <a:buFont typeface="Arial" panose="020B0604020202020204" pitchFamily="34" charset="0"/>
              <a:buChar char="•"/>
            </a:pPr>
            <a:r>
              <a:rPr lang="en-US" sz="2800" dirty="0" smtClean="0"/>
              <a:t>Will your community meet your needs when you are 65, 75, 85, 95…or even 105?</a:t>
            </a:r>
          </a:p>
          <a:p>
            <a:pPr marL="502920" indent="-457200" eaLnBrk="1" hangingPunct="1">
              <a:buFont typeface="Arial" panose="020B0604020202020204" pitchFamily="34" charset="0"/>
              <a:buChar char="•"/>
            </a:pPr>
            <a:r>
              <a:rPr lang="en-US" sz="2800" dirty="0" smtClean="0"/>
              <a:t>If not, </a:t>
            </a:r>
            <a:r>
              <a:rPr lang="en-US" sz="2800" b="1" dirty="0" smtClean="0">
                <a:solidFill>
                  <a:schemeClr val="accent2"/>
                </a:solidFill>
              </a:rPr>
              <a:t>what can you do now </a:t>
            </a:r>
            <a:r>
              <a:rPr lang="en-US" sz="2800" dirty="0" smtClean="0"/>
              <a:t>to begin to make your community a friendly and supportive environment for persons of all ages?</a:t>
            </a:r>
          </a:p>
        </p:txBody>
      </p:sp>
      <p:pic>
        <p:nvPicPr>
          <p:cNvPr id="801794"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19800" y="1828800"/>
            <a:ext cx="2541587" cy="38036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900319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228600" y="533400"/>
            <a:ext cx="8686800" cy="1143000"/>
          </a:xfrm>
        </p:spPr>
        <p:txBody>
          <a:bodyPr>
            <a:normAutofit fontScale="90000"/>
          </a:bodyPr>
          <a:lstStyle/>
          <a:p>
            <a:pPr algn="l" eaLnBrk="1" hangingPunct="1"/>
            <a:r>
              <a:rPr lang="en-US" sz="4400" b="1" dirty="0" smtClean="0">
                <a:solidFill>
                  <a:schemeClr val="accent2"/>
                </a:solidFill>
              </a:rPr>
              <a:t>Be a catalyst for action!</a:t>
            </a:r>
            <a:r>
              <a:rPr lang="en-US" sz="4400" b="1" dirty="0" smtClean="0"/>
              <a:t/>
            </a:r>
            <a:br>
              <a:rPr lang="en-US" sz="4400" b="1" dirty="0" smtClean="0"/>
            </a:br>
            <a:r>
              <a:rPr lang="en-US" sz="4400" b="1" dirty="0" smtClean="0"/>
              <a:t>Are you willing to take the risk?</a:t>
            </a:r>
          </a:p>
        </p:txBody>
      </p:sp>
      <p:pic>
        <p:nvPicPr>
          <p:cNvPr id="40963" name="Picture 4" descr="http://www.rumorguru.com/pics/penguin-polar.jpg"/>
          <p:cNvPicPr>
            <a:picLocks noGrp="1" noChangeAspect="1" noChangeArrowheads="1"/>
          </p:cNvPicPr>
          <p:nvPr>
            <p:ph idx="1"/>
          </p:nvPr>
        </p:nvPicPr>
        <p:blipFill>
          <a:blip r:embed="rId4" cstate="print"/>
          <a:stretch>
            <a:fillRect/>
          </a:stretch>
        </p:blipFill>
        <p:spPr>
          <a:xfrm>
            <a:off x="1638300" y="2116931"/>
            <a:ext cx="5867400" cy="349250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9570946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7" y="457200"/>
            <a:ext cx="9144000" cy="666546"/>
          </a:xfrm>
        </p:spPr>
        <p:txBody>
          <a:bodyPr>
            <a:normAutofit fontScale="90000"/>
          </a:bodyPr>
          <a:lstStyle/>
          <a:p>
            <a:pPr algn="ctr"/>
            <a:r>
              <a:rPr lang="en-US" dirty="0" smtClean="0">
                <a:solidFill>
                  <a:schemeClr val="accent2"/>
                </a:solidFill>
              </a:rPr>
              <a:t>Let’s Work to Ensure that Wisconsin Communities are “Aging-Friendly”….for ALL ages</a:t>
            </a:r>
            <a:endParaRPr lang="en-US" dirty="0">
              <a:solidFill>
                <a:schemeClr val="accent2"/>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1" y="1621239"/>
            <a:ext cx="7606144" cy="443363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99349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304800"/>
            <a:ext cx="4953000" cy="1143000"/>
          </a:xfrm>
        </p:spPr>
        <p:txBody>
          <a:bodyPr>
            <a:normAutofit fontScale="90000"/>
          </a:bodyPr>
          <a:lstStyle/>
          <a:p>
            <a:pPr marL="0" indent="0" algn="ctr">
              <a:buNone/>
            </a:pPr>
            <a:r>
              <a:rPr lang="en-US" sz="6000" dirty="0" smtClean="0">
                <a:effectLst/>
              </a:rPr>
              <a:t>Finding:</a:t>
            </a:r>
            <a:r>
              <a:rPr lang="en-US" sz="5000" dirty="0" smtClean="0"/>
              <a:t/>
            </a:r>
            <a:br>
              <a:rPr lang="en-US" sz="5000" dirty="0" smtClean="0"/>
            </a:br>
            <a:endParaRPr lang="en-US" sz="2800" dirty="0"/>
          </a:p>
        </p:txBody>
      </p:sp>
      <p:pic>
        <p:nvPicPr>
          <p:cNvPr id="5" name="Picture 2">
            <a:hlinkClick r:id="rId4"/>
          </p:cNvPr>
          <p:cNvPicPr>
            <a:picLocks noChangeAspect="1" noChangeArrowheads="1"/>
          </p:cNvPicPr>
          <p:nvPr/>
        </p:nvPicPr>
        <p:blipFill>
          <a:blip r:embed="rId5" cstate="print"/>
          <a:srcRect/>
          <a:stretch>
            <a:fillRect/>
          </a:stretch>
        </p:blipFill>
        <p:spPr bwMode="auto">
          <a:xfrm>
            <a:off x="457200" y="1066800"/>
            <a:ext cx="3347786" cy="4317522"/>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4495800" y="1733550"/>
            <a:ext cx="4124325" cy="3539430"/>
          </a:xfrm>
          <a:prstGeom prst="rect">
            <a:avLst/>
          </a:prstGeom>
          <a:noFill/>
        </p:spPr>
        <p:txBody>
          <a:bodyPr wrap="square" rtlCol="0">
            <a:spAutoFit/>
          </a:bodyPr>
          <a:lstStyle/>
          <a:p>
            <a:r>
              <a:rPr lang="en-US" sz="3200" dirty="0" smtClean="0">
                <a:solidFill>
                  <a:schemeClr val="accent2"/>
                </a:solidFill>
              </a:rPr>
              <a:t>Fewer than 46% </a:t>
            </a:r>
            <a:r>
              <a:rPr lang="en-US" sz="3200" dirty="0"/>
              <a:t>of communities </a:t>
            </a:r>
            <a:r>
              <a:rPr lang="en-US" sz="3200" dirty="0" smtClean="0"/>
              <a:t>have begun </a:t>
            </a:r>
            <a:r>
              <a:rPr lang="en-US" sz="3200" dirty="0"/>
              <a:t>to assess their “aging-readiness” and </a:t>
            </a:r>
            <a:r>
              <a:rPr lang="en-US" sz="3200" dirty="0" smtClean="0"/>
              <a:t>prepare for the  impacts of an aging population. </a:t>
            </a:r>
          </a:p>
        </p:txBody>
      </p:sp>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126" y="381000"/>
            <a:ext cx="8179090" cy="1143000"/>
          </a:xfrm>
        </p:spPr>
        <p:txBody>
          <a:bodyPr/>
          <a:lstStyle/>
          <a:p>
            <a:pPr algn="ctr"/>
            <a:r>
              <a:rPr lang="en-US" dirty="0" smtClean="0">
                <a:solidFill>
                  <a:schemeClr val="tx1"/>
                </a:solidFill>
                <a:effectLst/>
              </a:rPr>
              <a:t>2010 Follow-Up Survey</a:t>
            </a:r>
            <a:endParaRPr lang="en-US" dirty="0">
              <a:solidFill>
                <a:schemeClr val="tx1"/>
              </a:solidFill>
              <a:effectLst/>
            </a:endParaRPr>
          </a:p>
        </p:txBody>
      </p:sp>
      <p:sp>
        <p:nvSpPr>
          <p:cNvPr id="3" name="Content Placeholder 2"/>
          <p:cNvSpPr>
            <a:spLocks noGrp="1"/>
          </p:cNvSpPr>
          <p:nvPr>
            <p:ph idx="1"/>
          </p:nvPr>
        </p:nvSpPr>
        <p:spPr>
          <a:xfrm>
            <a:off x="457200" y="1600200"/>
            <a:ext cx="4953000" cy="4525963"/>
          </a:xfrm>
        </p:spPr>
        <p:txBody>
          <a:bodyPr>
            <a:normAutofit/>
          </a:bodyPr>
          <a:lstStyle/>
          <a:p>
            <a:pPr marL="0" indent="0">
              <a:buNone/>
            </a:pPr>
            <a:r>
              <a:rPr lang="en-US" sz="3200" dirty="0" smtClean="0"/>
              <a:t>Reported that…</a:t>
            </a:r>
          </a:p>
          <a:p>
            <a:pPr marL="0" indent="0">
              <a:buNone/>
            </a:pPr>
            <a:r>
              <a:rPr lang="en-US" sz="3200" dirty="0" smtClean="0"/>
              <a:t> “only </a:t>
            </a:r>
            <a:r>
              <a:rPr lang="en-US" sz="3200" b="1" dirty="0" smtClean="0">
                <a:solidFill>
                  <a:schemeClr val="accent1"/>
                </a:solidFill>
              </a:rPr>
              <a:t>limited progress </a:t>
            </a:r>
            <a:br>
              <a:rPr lang="en-US" sz="3200" b="1" dirty="0" smtClean="0">
                <a:solidFill>
                  <a:schemeClr val="accent1"/>
                </a:solidFill>
              </a:rPr>
            </a:br>
            <a:r>
              <a:rPr lang="en-US" sz="3200" dirty="0" smtClean="0"/>
              <a:t>in advancing the goal of preparing for an aging population. </a:t>
            </a:r>
            <a:br>
              <a:rPr lang="en-US" sz="3200" dirty="0" smtClean="0"/>
            </a:br>
            <a:r>
              <a:rPr lang="en-US" sz="3200" dirty="0" smtClean="0"/>
              <a:t>Many </a:t>
            </a:r>
            <a:r>
              <a:rPr lang="en-US" sz="3200" dirty="0"/>
              <a:t>communities are struggling </a:t>
            </a:r>
            <a:r>
              <a:rPr lang="en-US" sz="3200" dirty="0" smtClean="0"/>
              <a:t>just to </a:t>
            </a:r>
            <a:r>
              <a:rPr lang="en-US" sz="3200" dirty="0"/>
              <a:t>maintain the status </a:t>
            </a:r>
            <a:r>
              <a:rPr lang="en-US" sz="3200" dirty="0" smtClean="0"/>
              <a:t>quo.”</a:t>
            </a:r>
          </a:p>
        </p:txBody>
      </p:sp>
      <p:pic>
        <p:nvPicPr>
          <p:cNvPr id="627714" name="Picture 2">
            <a:hlinkClick r:id="rId4"/>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52789" y="1752600"/>
            <a:ext cx="3305448" cy="3733800"/>
          </a:xfrm>
          <a:prstGeom prst="rect">
            <a:avLst/>
          </a:prstGeom>
          <a:ln>
            <a:noFill/>
          </a:ln>
          <a:effectLst>
            <a:softEdge rad="112500"/>
          </a:effectLst>
          <a:extLst/>
        </p:spPr>
      </p:pic>
    </p:spTree>
    <p:custDataLst>
      <p:tags r:id="rId1"/>
    </p:custDataLst>
    <p:extLst>
      <p:ext uri="{BB962C8B-B14F-4D97-AF65-F5344CB8AC3E}">
        <p14:creationId xmlns:p14="http://schemas.microsoft.com/office/powerpoint/2010/main" val="42190685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Autofit/>
          </a:bodyPr>
          <a:lstStyle/>
          <a:p>
            <a:pPr algn="ctr"/>
            <a:r>
              <a:rPr lang="en-US" sz="4400" dirty="0" smtClean="0"/>
              <a:t>Questions to Guide Discussion:</a:t>
            </a:r>
            <a:endParaRPr lang="en-US" sz="4400" dirty="0"/>
          </a:p>
        </p:txBody>
      </p:sp>
      <p:sp>
        <p:nvSpPr>
          <p:cNvPr id="3" name="Content Placeholder 2"/>
          <p:cNvSpPr>
            <a:spLocks noGrp="1"/>
          </p:cNvSpPr>
          <p:nvPr>
            <p:ph idx="1"/>
          </p:nvPr>
        </p:nvSpPr>
        <p:spPr>
          <a:xfrm>
            <a:off x="457200" y="1295400"/>
            <a:ext cx="8229600" cy="4525963"/>
          </a:xfrm>
        </p:spPr>
        <p:txBody>
          <a:bodyPr>
            <a:normAutofit lnSpcReduction="10000"/>
          </a:bodyPr>
          <a:lstStyle/>
          <a:p>
            <a:pPr marL="514350" indent="-514350">
              <a:buFont typeface="+mj-lt"/>
              <a:buAutoNum type="arabicPeriod"/>
            </a:pPr>
            <a:r>
              <a:rPr lang="en-US" sz="3000" dirty="0" smtClean="0"/>
              <a:t>What are some indicators of population </a:t>
            </a:r>
            <a:r>
              <a:rPr lang="en-US" sz="3000" dirty="0"/>
              <a:t>a</a:t>
            </a:r>
            <a:r>
              <a:rPr lang="en-US" sz="3000" dirty="0" smtClean="0"/>
              <a:t>ging? </a:t>
            </a:r>
          </a:p>
          <a:p>
            <a:pPr marL="514350" indent="-514350">
              <a:buFont typeface="+mj-lt"/>
              <a:buAutoNum type="arabicPeriod"/>
            </a:pPr>
            <a:r>
              <a:rPr lang="en-US" sz="3000" dirty="0" smtClean="0"/>
              <a:t>What are some of the impacts of population aging on our communities? </a:t>
            </a:r>
          </a:p>
          <a:p>
            <a:pPr marL="514350" indent="-514350">
              <a:buFont typeface="+mj-lt"/>
              <a:buAutoNum type="arabicPeriod"/>
            </a:pPr>
            <a:r>
              <a:rPr lang="en-US" sz="3000" dirty="0" smtClean="0"/>
              <a:t>What are the key attributes  or characteristics of  “aging-friendly” communities?</a:t>
            </a:r>
          </a:p>
          <a:p>
            <a:pPr marL="514350" indent="-514350">
              <a:buFont typeface="+mj-lt"/>
              <a:buAutoNum type="arabicPeriod"/>
            </a:pPr>
            <a:r>
              <a:rPr lang="en-US" sz="3000" dirty="0" smtClean="0"/>
              <a:t>What steps can a community take to become more aging-friendly? What survey instruments can be used for an initial assessment? </a:t>
            </a:r>
          </a:p>
          <a:p>
            <a:pPr marL="514350" indent="-514350">
              <a:buFont typeface="+mj-lt"/>
              <a:buAutoNum type="arabicPeriod"/>
            </a:pPr>
            <a:r>
              <a:rPr lang="en-US" sz="3000" dirty="0" smtClean="0"/>
              <a:t>What resources are available for communities? </a:t>
            </a:r>
          </a:p>
          <a:p>
            <a:endParaRPr lang="en-US" dirty="0"/>
          </a:p>
        </p:txBody>
      </p:sp>
    </p:spTree>
    <p:custDataLst>
      <p:tags r:id="rId1"/>
    </p:custDataLst>
    <p:extLst>
      <p:ext uri="{BB962C8B-B14F-4D97-AF65-F5344CB8AC3E}">
        <p14:creationId xmlns:p14="http://schemas.microsoft.com/office/powerpoint/2010/main" val="27236175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6858000" cy="1143000"/>
          </a:xfrm>
        </p:spPr>
        <p:txBody>
          <a:bodyPr/>
          <a:lstStyle/>
          <a:p>
            <a:pPr algn="ctr"/>
            <a:r>
              <a:rPr lang="en-US" dirty="0">
                <a:effectLst/>
              </a:rPr>
              <a:t>Measures of Aging</a:t>
            </a:r>
          </a:p>
        </p:txBody>
      </p:sp>
      <p:pic>
        <p:nvPicPr>
          <p:cNvPr id="5" name="Picture 2"/>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bwMode="auto">
          <a:xfrm>
            <a:off x="615796" y="2033943"/>
            <a:ext cx="3705804" cy="24751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3" descr="http://i.telegraph.co.uk/telegraph/multimedia/archive/01108/obama_crowd_1108158i.jpg"/>
          <p:cNvPicPr>
            <a:picLocks noGrp="1" noChangeAspect="1" noChangeArrowheads="1"/>
          </p:cNvPicPr>
          <p:nvPr>
            <p:ph sz="half" idx="2"/>
          </p:nvPr>
        </p:nvPicPr>
        <p:blipFill>
          <a:blip r:embed="rId4" cstate="print"/>
          <a:stretch>
            <a:fillRect/>
          </a:stretch>
        </p:blipFill>
        <p:spPr bwMode="auto">
          <a:xfrm>
            <a:off x="4610100" y="2008543"/>
            <a:ext cx="4038600" cy="2605548"/>
          </a:xfrm>
          <a:prstGeom prst="rect">
            <a:avLst/>
          </a:prstGeom>
          <a:ln>
            <a:noFill/>
          </a:ln>
          <a:effectLst>
            <a:softEdge rad="112500"/>
          </a:effectLst>
        </p:spPr>
      </p:pic>
      <p:sp>
        <p:nvSpPr>
          <p:cNvPr id="7" name="Rectangle 6"/>
          <p:cNvSpPr/>
          <p:nvPr/>
        </p:nvSpPr>
        <p:spPr>
          <a:xfrm>
            <a:off x="304800" y="4413467"/>
            <a:ext cx="4114800" cy="1661993"/>
          </a:xfrm>
          <a:prstGeom prst="rect">
            <a:avLst/>
          </a:prstGeom>
        </p:spPr>
        <p:txBody>
          <a:bodyPr wrap="square">
            <a:spAutoFit/>
          </a:bodyPr>
          <a:lstStyle/>
          <a:p>
            <a:pPr marL="228600" indent="0"/>
            <a:r>
              <a:rPr lang="en-US" sz="2800" dirty="0" smtClean="0"/>
              <a:t>What </a:t>
            </a:r>
            <a:r>
              <a:rPr lang="en-US" sz="2800" dirty="0"/>
              <a:t>are some ways of measuring the aging of individuals?</a:t>
            </a:r>
          </a:p>
          <a:p>
            <a:endParaRPr lang="en-US" dirty="0"/>
          </a:p>
        </p:txBody>
      </p:sp>
      <p:sp>
        <p:nvSpPr>
          <p:cNvPr id="9" name="Rectangle 8"/>
          <p:cNvSpPr/>
          <p:nvPr/>
        </p:nvSpPr>
        <p:spPr>
          <a:xfrm>
            <a:off x="4610100" y="4413467"/>
            <a:ext cx="4229100" cy="1384995"/>
          </a:xfrm>
          <a:prstGeom prst="rect">
            <a:avLst/>
          </a:prstGeom>
        </p:spPr>
        <p:txBody>
          <a:bodyPr wrap="square">
            <a:spAutoFit/>
          </a:bodyPr>
          <a:lstStyle/>
          <a:p>
            <a:r>
              <a:rPr lang="en-US" sz="2800" dirty="0" smtClean="0"/>
              <a:t>What </a:t>
            </a:r>
            <a:r>
              <a:rPr lang="en-US" sz="2800" dirty="0"/>
              <a:t>are some ways of measuring the aging of entire </a:t>
            </a:r>
            <a:r>
              <a:rPr lang="en-US" sz="2800" dirty="0" smtClean="0"/>
              <a:t>populations?</a:t>
            </a:r>
            <a:endParaRPr lang="en-US" sz="2800" dirty="0"/>
          </a:p>
        </p:txBody>
      </p:sp>
      <p:sp>
        <p:nvSpPr>
          <p:cNvPr id="10" name="TextBox 9"/>
          <p:cNvSpPr txBox="1"/>
          <p:nvPr/>
        </p:nvSpPr>
        <p:spPr>
          <a:xfrm>
            <a:off x="924879" y="1411068"/>
            <a:ext cx="3087639" cy="584775"/>
          </a:xfrm>
          <a:prstGeom prst="rect">
            <a:avLst/>
          </a:prstGeom>
          <a:noFill/>
        </p:spPr>
        <p:txBody>
          <a:bodyPr wrap="square" rtlCol="0">
            <a:spAutoFit/>
          </a:bodyPr>
          <a:lstStyle/>
          <a:p>
            <a:pPr algn="ctr"/>
            <a:r>
              <a:rPr lang="en-US" sz="3200" dirty="0" smtClean="0"/>
              <a:t>Individuals</a:t>
            </a:r>
            <a:endParaRPr lang="en-US" sz="3200" dirty="0"/>
          </a:p>
        </p:txBody>
      </p:sp>
      <p:sp>
        <p:nvSpPr>
          <p:cNvPr id="11" name="TextBox 10"/>
          <p:cNvSpPr txBox="1"/>
          <p:nvPr/>
        </p:nvSpPr>
        <p:spPr>
          <a:xfrm>
            <a:off x="4800600" y="1411068"/>
            <a:ext cx="3505200" cy="584775"/>
          </a:xfrm>
          <a:prstGeom prst="rect">
            <a:avLst/>
          </a:prstGeom>
          <a:noFill/>
        </p:spPr>
        <p:txBody>
          <a:bodyPr wrap="square" rtlCol="0">
            <a:spAutoFit/>
          </a:bodyPr>
          <a:lstStyle/>
          <a:p>
            <a:r>
              <a:rPr lang="en-US" sz="3200" dirty="0"/>
              <a:t>Entire </a:t>
            </a:r>
            <a:r>
              <a:rPr lang="en-US" sz="3200" dirty="0" smtClean="0"/>
              <a:t>Populations</a:t>
            </a:r>
            <a:endParaRPr lang="en-US" sz="3200" dirty="0"/>
          </a:p>
        </p:txBody>
      </p:sp>
    </p:spTree>
    <p:extLst>
      <p:ext uri="{BB962C8B-B14F-4D97-AF65-F5344CB8AC3E}">
        <p14:creationId xmlns:p14="http://schemas.microsoft.com/office/powerpoint/2010/main" val="7534148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normAutofit fontScale="90000"/>
          </a:bodyPr>
          <a:lstStyle/>
          <a:p>
            <a:r>
              <a:rPr lang="en-US" sz="4400" b="1" dirty="0" smtClean="0"/>
              <a:t>Measures/Indicators of Population Aging</a:t>
            </a:r>
            <a:endParaRPr lang="en-US" sz="4400" dirty="0"/>
          </a:p>
        </p:txBody>
      </p:sp>
      <p:sp>
        <p:nvSpPr>
          <p:cNvPr id="3" name="Content Placeholder 2"/>
          <p:cNvSpPr>
            <a:spLocks noGrp="1"/>
          </p:cNvSpPr>
          <p:nvPr>
            <p:ph idx="1"/>
          </p:nvPr>
        </p:nvSpPr>
        <p:spPr>
          <a:xfrm>
            <a:off x="4267200" y="2004218"/>
            <a:ext cx="4610100" cy="2339182"/>
          </a:xfrm>
        </p:spPr>
        <p:txBody>
          <a:bodyPr>
            <a:normAutofit lnSpcReduction="10000"/>
          </a:bodyPr>
          <a:lstStyle/>
          <a:p>
            <a:pPr marL="502920" indent="-457200">
              <a:buFont typeface="Arial" panose="020B0604020202020204" pitchFamily="34" charset="0"/>
              <a:buChar char="•"/>
            </a:pPr>
            <a:r>
              <a:rPr lang="en-US" sz="2800" dirty="0"/>
              <a:t>L</a:t>
            </a:r>
            <a:r>
              <a:rPr lang="en-US" sz="2800" dirty="0" smtClean="0"/>
              <a:t>ife expectancy</a:t>
            </a:r>
          </a:p>
          <a:p>
            <a:pPr marL="502920" indent="-457200">
              <a:buFont typeface="Arial" panose="020B0604020202020204" pitchFamily="34" charset="0"/>
              <a:buChar char="•"/>
            </a:pPr>
            <a:r>
              <a:rPr lang="en-US" sz="2800" dirty="0" smtClean="0"/>
              <a:t>Number of persons age 65+</a:t>
            </a:r>
          </a:p>
          <a:p>
            <a:pPr marL="502920" indent="-457200">
              <a:buFont typeface="Arial" panose="020B0604020202020204" pitchFamily="34" charset="0"/>
              <a:buChar char="•"/>
            </a:pPr>
            <a:r>
              <a:rPr lang="en-US" sz="2800" dirty="0" smtClean="0"/>
              <a:t>Percent of persons age 65+</a:t>
            </a:r>
          </a:p>
          <a:p>
            <a:pPr marL="502920" indent="-457200">
              <a:buFont typeface="Arial" panose="020B0604020202020204" pitchFamily="34" charset="0"/>
              <a:buChar char="•"/>
            </a:pPr>
            <a:r>
              <a:rPr lang="en-US" sz="2800" dirty="0" smtClean="0"/>
              <a:t>Median age</a:t>
            </a:r>
          </a:p>
          <a:p>
            <a:endParaRPr lang="en-US" dirty="0"/>
          </a:p>
          <a:p>
            <a:pPr marL="0" indent="0">
              <a:buNone/>
            </a:pPr>
            <a:endParaRPr lang="en-US" dirty="0"/>
          </a:p>
        </p:txBody>
      </p:sp>
      <p:pic>
        <p:nvPicPr>
          <p:cNvPr id="62976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600" y="1295400"/>
            <a:ext cx="3733800" cy="27926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96533" y="4343400"/>
            <a:ext cx="5410200" cy="16855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229978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BULLETTYPE" val="3"/>
  <p:tag name="RESPCOUNTERSTYLE" val="-1"/>
  <p:tag name="INPUTSOURCE" val="1"/>
  <p:tag name="BACKUPMAINTENANCE" val="7"/>
  <p:tag name="ROTATIONINTERVAL" val="2"/>
  <p:tag name="RACERSMAXDISPLAYED" val="5"/>
  <p:tag name="TEAMSINLEADERBOARD" val="5"/>
  <p:tag name="BUBBLEVALUEFORMAT" val="0.0"/>
  <p:tag name="CUSTOMCELLFORECOLOR" val="-16777216"/>
  <p:tag name="DISPLAYDEVICEID" val="True"/>
  <p:tag name="GRIDSIZE" val="{Width=800, Height=600}"/>
  <p:tag name="CHARTLABELS" val="1"/>
  <p:tag name="PARTLISTDEFAULT" val="1"/>
  <p:tag name="INCORRECTPOINTVALUE" val="0"/>
  <p:tag name="AUTOADJUSTPARTRANGE" val="True"/>
  <p:tag name="FIBNUMRESULTS" val="5"/>
  <p:tag name="PRRESPONSE2" val="9"/>
  <p:tag name="PRRESPONSE6" val="5"/>
  <p:tag name="PRRESPONSE10" val="1"/>
  <p:tag name="CSVFORMAT" val="0"/>
  <p:tag name="RESPCOUNTERFORMAT" val="0"/>
  <p:tag name="ALLOWDUPLICATES" val="False"/>
  <p:tag name="REVIEWONLY" val="False"/>
  <p:tag name="RACEANIMATIONSPEED" val="3"/>
  <p:tag name="BUBBLENAMEVISIBLE" val="True"/>
  <p:tag name="USESCHEMECOLORS" val="True"/>
  <p:tag name="GRIDROTATIONINTERVAL" val="2"/>
  <p:tag name="CHARTCOLORS" val="0"/>
  <p:tag name="INCLUDEPPT" val="True"/>
  <p:tag name="REALTIMEBACKUPPATH" val="(None)"/>
  <p:tag name="FIBDISPLAYRESULTS" val="True"/>
  <p:tag name="PRRESPONSE3" val="8"/>
  <p:tag name="PRRESPONSE8" val="3"/>
  <p:tag name="TPVERSION" val="2008"/>
  <p:tag name="ANSWERNOWSTYLE" val="-1"/>
  <p:tag name="COUNTDOWNSECONDS" val="10"/>
  <p:tag name="AUTOADVANCE" val="False"/>
  <p:tag name="SKIPREMAININGRACESLIDES" val="True"/>
  <p:tag name="BUBBLEGROUPING" val="3"/>
  <p:tag name="AUTOSIZEGRID" val="True"/>
  <p:tag name="INCLUDENONRESPONDERS" val="False"/>
  <p:tag name="REALTIMEBACKUP" val="False"/>
  <p:tag name="FIBINCLUDEOTHER" val="True"/>
  <p:tag name="PRRESPONSE5" val="6"/>
  <p:tag name="ALWAYSOPENPOLL" val="False"/>
  <p:tag name="ANSWERNOWTEXT" val="Answer Now"/>
  <p:tag name="BACKUPSESSIONS" val="True"/>
  <p:tag name="RACEENDPOINTS" val="100"/>
  <p:tag name="DEFAULTNUMTEAMS" val="5"/>
  <p:tag name="DISPLAYDEVICENUMBER" val="True"/>
  <p:tag name="RESETCHARTS" val="True"/>
  <p:tag name="ZEROBASED" val="False"/>
  <p:tag name="PRRESPONSE1" val="10"/>
  <p:tag name="SHOWFLASHWARNING" val="True"/>
  <p:tag name="COUNTDOWNSTYLE" val="-1"/>
  <p:tag name="AUTOUPDATEALIASES" val="True"/>
  <p:tag name="BUBBLESIZEVISIBLE" val="True"/>
  <p:tag name="GRIDOPACITY" val="90"/>
  <p:tag name="ALLOWUSERFEEDBACK" val="True"/>
  <p:tag name="FIBDISPLAYKEYWORDS" val="True"/>
  <p:tag name="SHOWBARVISIBLE" val="True"/>
  <p:tag name="NUMRESPONSES" val="1"/>
  <p:tag name="MAXRESPONDERS" val="5"/>
  <p:tag name="GRIDPOSITION" val="1"/>
  <p:tag name="CHARTSCALE" val="True"/>
  <p:tag name="PRRESPONSE9" val="2"/>
  <p:tag name="CHARTVALUEFORMAT" val="0%"/>
  <p:tag name="CORRECTPOINTVALUE" val="1"/>
  <p:tag name="USESECONDARYMONITOR" val="True"/>
  <p:tag name="PARTICIPANTSINLEADERBOARD" val="5"/>
  <p:tag name="MULTIRESPDIVISOR" val="1"/>
  <p:tag name="SAVECSVWITHSESSION" val="True"/>
  <p:tag name="DISPLAYNAME" val="True"/>
  <p:tag name="PRRESPONSE7" val="4"/>
  <p:tag name="POLLINGCYCLE" val="2"/>
  <p:tag name="STDCHART" val="1"/>
  <p:tag name="RESPTABLESTYLE" val="-1"/>
  <p:tag name="PRRESPONSE4" val="7"/>
  <p:tag name="DELIMITERS" val="3.1"/>
  <p:tag name="TPSTANDARDS" val=""/>
  <p:tag name="CUSTOMCELLBACKCOLOR1" val="-65536"/>
  <p:tag name="CUSTOMCELLBACKCOLOR2" val="-16777024"/>
  <p:tag name="CUSTOMCELLBACKCOLOR3" val="-256"/>
  <p:tag name="CUSTOMCELLBACKCOLOR4" val="-39424"/>
  <p:tag name="CUSTOMGRIDBACKCOLOR" val="-6737050"/>
  <p:tag name="ADVANCEDSETTINGSVIEW" val="True"/>
  <p:tag name="TPFULLVERSION" val="4.3.1.1109"/>
  <p:tag name="EXPANDSHOWBAR" val="True"/>
  <p:tag name="POWERPOINTVERSION" val="12.0"/>
  <p:tag name="INCLUDESESSION" val="True"/>
</p:tagLst>
</file>

<file path=ppt/tags/tag10.xml><?xml version="1.0" encoding="utf-8"?>
<p:tagLst xmlns:a="http://schemas.openxmlformats.org/drawingml/2006/main" xmlns:r="http://schemas.openxmlformats.org/officeDocument/2006/relationships" xmlns:p="http://schemas.openxmlformats.org/presentationml/2006/main">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26458</TotalTime>
  <Words>5850</Words>
  <Application>Microsoft Office PowerPoint</Application>
  <PresentationFormat>On-screen Show (4:3)</PresentationFormat>
  <Paragraphs>554</Paragraphs>
  <Slides>44</Slides>
  <Notes>44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46" baseType="lpstr">
      <vt:lpstr>Office Theme</vt:lpstr>
      <vt:lpstr>Microsoft Excel 97-2003 Worksheet</vt:lpstr>
      <vt:lpstr>The “Age Wave” How prepared is your community?  </vt:lpstr>
      <vt:lpstr>Aging in Place</vt:lpstr>
      <vt:lpstr>How prepared are our communities for  the impacts of a rapidly aging population?</vt:lpstr>
      <vt:lpstr>2005 National Survey of  10,000 Communities  National Association of Area Agencies on Aging (n4a) and the MetLife Foundation </vt:lpstr>
      <vt:lpstr>Finding: </vt:lpstr>
      <vt:lpstr>2010 Follow-Up Survey</vt:lpstr>
      <vt:lpstr>Questions to Guide Discussion:</vt:lpstr>
      <vt:lpstr>Measures of Aging</vt:lpstr>
      <vt:lpstr>Measures/Indicators of Population Aging</vt:lpstr>
      <vt:lpstr> Population Aging in the United States </vt:lpstr>
      <vt:lpstr>PowerPoint Presentation</vt:lpstr>
      <vt:lpstr>PowerPoint Presentation</vt:lpstr>
      <vt:lpstr>Increase in Number and Percentage </vt:lpstr>
      <vt:lpstr>Percentage of Americans Age 65 Expected to Survive to Age 90</vt:lpstr>
      <vt:lpstr>Growth of U.S. Centenarians</vt:lpstr>
      <vt:lpstr>Aging of the  Baby Boomers…</vt:lpstr>
      <vt:lpstr>Population Aging in Wisconsin</vt:lpstr>
      <vt:lpstr>Increasing Life Expectancy</vt:lpstr>
      <vt:lpstr>PowerPoint Presentation</vt:lpstr>
      <vt:lpstr>Increasing Proportion of Persons Age 65+ in Wisconsin 2010 (13.7%) to 2040 (23.7%)</vt:lpstr>
      <vt:lpstr>Percent of Population Age 65+ State Rankings (2010 Census)</vt:lpstr>
      <vt:lpstr>PowerPoint Presentation</vt:lpstr>
      <vt:lpstr>Projections for 2035</vt:lpstr>
      <vt:lpstr>Percentage of Persons Age 65+ by County:  Changes Between 2010 and 2035</vt:lpstr>
      <vt:lpstr>What Impacts Will Population Aging Have on Wisconsin Communities?</vt:lpstr>
      <vt:lpstr>Areas of Community Life  Impacted by Population Aging</vt:lpstr>
      <vt:lpstr>Packet Handout:  Activity – Identifying Impacts </vt:lpstr>
      <vt:lpstr>Group Reports: </vt:lpstr>
      <vt:lpstr>Creating Aging-Friendly Communities</vt:lpstr>
      <vt:lpstr>Qualities of Aging-Friendly Communities</vt:lpstr>
      <vt:lpstr>Qualities or Attributes of an Aging-Friendly Community</vt:lpstr>
      <vt:lpstr>PowerPoint Presentation</vt:lpstr>
      <vt:lpstr>Assessment Tool #1:  Appendix B of “Blueprint for Action”</vt:lpstr>
      <vt:lpstr>Assessment Tool #2:  Community “Report Card”</vt:lpstr>
      <vt:lpstr>Assessment Tool #3: Checklist of essential features of age-friendly cities</vt:lpstr>
      <vt:lpstr>Assessment Tool #4: Cooperative Extension Survey </vt:lpstr>
      <vt:lpstr>Survey Focuses on 13 Areas</vt:lpstr>
      <vt:lpstr>Survey Response Options</vt:lpstr>
      <vt:lpstr>Resources (updated in 2013) </vt:lpstr>
      <vt:lpstr>UW Extension FYI Blog: http://fyi.uwex.edu/agingfriendlycommunities/ </vt:lpstr>
      <vt:lpstr>PowerPoint Presentation</vt:lpstr>
      <vt:lpstr>?Questions We All Need to Ask?</vt:lpstr>
      <vt:lpstr>Be a catalyst for action! Are you willing to take the risk?</vt:lpstr>
      <vt:lpstr>Let’s Work to Ensure that Wisconsin Communities are “Aging-Friendly”….for ALL ages</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Aging-Friendly Communities</dc:title>
  <dc:creator>cjkerr6</dc:creator>
  <cp:lastModifiedBy>Libby Bestul</cp:lastModifiedBy>
  <cp:revision>1346</cp:revision>
  <cp:lastPrinted>2014-07-29T17:36:06Z</cp:lastPrinted>
  <dcterms:created xsi:type="dcterms:W3CDTF">2009-11-25T23:40:55Z</dcterms:created>
  <dcterms:modified xsi:type="dcterms:W3CDTF">2014-08-28T15:53:10Z</dcterms:modified>
</cp:coreProperties>
</file>