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887200" cy="7315200"/>
  <p:notesSz cx="7010400" cy="12039600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0" autoAdjust="0"/>
    <p:restoredTop sz="86375" autoAdjust="0"/>
  </p:normalViewPr>
  <p:slideViewPr>
    <p:cSldViewPr>
      <p:cViewPr>
        <p:scale>
          <a:sx n="93" d="100"/>
          <a:sy n="93" d="100"/>
        </p:scale>
        <p:origin x="-624" y="-48"/>
      </p:cViewPr>
      <p:guideLst>
        <p:guide orient="horz" pos="2304"/>
        <p:guide pos="374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272454"/>
            <a:ext cx="101041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4145280"/>
            <a:ext cx="83210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9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04100" y="313267"/>
            <a:ext cx="3477418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843" y="313267"/>
            <a:ext cx="10234137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7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700694"/>
            <a:ext cx="10104120" cy="145288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100495"/>
            <a:ext cx="10104120" cy="160019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0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843" y="1820334"/>
            <a:ext cx="6855778" cy="514942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25740" y="1820334"/>
            <a:ext cx="6855778" cy="514942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1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92947"/>
            <a:ext cx="106984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37454"/>
            <a:ext cx="5252244" cy="68241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319867"/>
            <a:ext cx="5252244" cy="421470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637454"/>
            <a:ext cx="5254308" cy="68241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319867"/>
            <a:ext cx="5254308" cy="421470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0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1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4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91253"/>
            <a:ext cx="3910807" cy="12395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91254"/>
            <a:ext cx="6645275" cy="624332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530774"/>
            <a:ext cx="3910807" cy="500380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8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5120640"/>
            <a:ext cx="7132320" cy="60452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53627"/>
            <a:ext cx="7132320" cy="438912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725161"/>
            <a:ext cx="7132320" cy="85851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0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92947"/>
            <a:ext cx="10698480" cy="12192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706880"/>
            <a:ext cx="10698480" cy="4827694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780107"/>
            <a:ext cx="277368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D567F-9E15-4422-9FEE-144EB1BC3BF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780107"/>
            <a:ext cx="376428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780107"/>
            <a:ext cx="277368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BA2D2-1765-4272-9938-6C2F2F119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7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15865" y="3935590"/>
            <a:ext cx="1522744" cy="1522744"/>
          </a:xfrm>
          <a:prstGeom prst="roundRect">
            <a:avLst>
              <a:gd name="adj" fmla="val 1000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2670581" y="3929537"/>
            <a:ext cx="1522744" cy="1522744"/>
          </a:xfrm>
          <a:prstGeom prst="roundRect">
            <a:avLst>
              <a:gd name="adj" fmla="val 1000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5007483" y="3929537"/>
            <a:ext cx="1522744" cy="1522744"/>
          </a:xfrm>
          <a:prstGeom prst="roundRect">
            <a:avLst>
              <a:gd name="adj" fmla="val 1000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ounded Rectangle 15"/>
          <p:cNvSpPr/>
          <p:nvPr/>
        </p:nvSpPr>
        <p:spPr>
          <a:xfrm>
            <a:off x="7368268" y="3929537"/>
            <a:ext cx="1522744" cy="1522744"/>
          </a:xfrm>
          <a:prstGeom prst="roundRect">
            <a:avLst>
              <a:gd name="adj" fmla="val 1000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 rot="16200000">
            <a:off x="-272703" y="1695102"/>
            <a:ext cx="2540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Visual Presentation</a:t>
            </a:r>
          </a:p>
          <a:p>
            <a:r>
              <a:rPr lang="en-US" sz="1400" dirty="0" smtClean="0">
                <a:solidFill>
                  <a:srgbClr val="FFC000"/>
                </a:solidFill>
              </a:rPr>
              <a:t>Easy to Understand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Detail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Complexity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844766" y="1461125"/>
            <a:ext cx="299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Visual Presentation</a:t>
            </a:r>
          </a:p>
          <a:p>
            <a:r>
              <a:rPr lang="en-US" sz="1600" dirty="0" smtClean="0">
                <a:solidFill>
                  <a:srgbClr val="FFC000"/>
                </a:solidFill>
              </a:rPr>
              <a:t>Easy to Understand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Detail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Complexity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554521" y="1497223"/>
            <a:ext cx="299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Visual Presentation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Easy to Understand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Detail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Complexity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8846819" y="1333947"/>
            <a:ext cx="32308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Visual </a:t>
            </a:r>
            <a:r>
              <a:rPr lang="en-US" sz="3000" dirty="0" smtClean="0">
                <a:solidFill>
                  <a:srgbClr val="FF0000"/>
                </a:solidFill>
              </a:rPr>
              <a:t>Presentation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Easy to Understand</a:t>
            </a:r>
          </a:p>
          <a:p>
            <a:r>
              <a:rPr lang="en-US" sz="1800" dirty="0" smtClean="0">
                <a:solidFill>
                  <a:srgbClr val="00B050"/>
                </a:solidFill>
              </a:rPr>
              <a:t>Detail</a:t>
            </a:r>
            <a:endParaRPr lang="en-US" sz="1600" dirty="0" smtClean="0">
              <a:solidFill>
                <a:srgbClr val="00B050"/>
              </a:solidFill>
            </a:endParaRPr>
          </a:p>
          <a:p>
            <a:r>
              <a:rPr lang="en-US" sz="1100" dirty="0" smtClean="0">
                <a:solidFill>
                  <a:srgbClr val="0070C0"/>
                </a:solidFill>
              </a:rPr>
              <a:t>Co</a:t>
            </a:r>
            <a:r>
              <a:rPr lang="en-US" sz="1200" dirty="0" smtClean="0">
                <a:solidFill>
                  <a:srgbClr val="0070C0"/>
                </a:solidFill>
              </a:rPr>
              <a:t>mplexity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223097" y="1516331"/>
            <a:ext cx="299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Visual Representation</a:t>
            </a:r>
          </a:p>
          <a:p>
            <a:r>
              <a:rPr lang="en-US" sz="2000" dirty="0" smtClean="0">
                <a:solidFill>
                  <a:srgbClr val="FFC000"/>
                </a:solidFill>
              </a:rPr>
              <a:t>Easy to Understand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Detail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Complexity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 rot="41124">
            <a:off x="1791071" y="4505670"/>
            <a:ext cx="900545" cy="365758"/>
          </a:xfrm>
          <a:custGeom>
            <a:avLst/>
            <a:gdLst>
              <a:gd name="connsiteX0" fmla="*/ 0 w 900545"/>
              <a:gd name="connsiteY0" fmla="*/ 73152 h 365758"/>
              <a:gd name="connsiteX1" fmla="*/ 717666 w 900545"/>
              <a:gd name="connsiteY1" fmla="*/ 73152 h 365758"/>
              <a:gd name="connsiteX2" fmla="*/ 717666 w 900545"/>
              <a:gd name="connsiteY2" fmla="*/ 0 h 365758"/>
              <a:gd name="connsiteX3" fmla="*/ 900545 w 900545"/>
              <a:gd name="connsiteY3" fmla="*/ 182879 h 365758"/>
              <a:gd name="connsiteX4" fmla="*/ 717666 w 900545"/>
              <a:gd name="connsiteY4" fmla="*/ 365758 h 365758"/>
              <a:gd name="connsiteX5" fmla="*/ 717666 w 900545"/>
              <a:gd name="connsiteY5" fmla="*/ 292606 h 365758"/>
              <a:gd name="connsiteX6" fmla="*/ 0 w 900545"/>
              <a:gd name="connsiteY6" fmla="*/ 292606 h 365758"/>
              <a:gd name="connsiteX7" fmla="*/ 0 w 900545"/>
              <a:gd name="connsiteY7" fmla="*/ 73152 h 36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545" h="365758">
                <a:moveTo>
                  <a:pt x="0" y="73152"/>
                </a:moveTo>
                <a:lnTo>
                  <a:pt x="717666" y="73152"/>
                </a:lnTo>
                <a:lnTo>
                  <a:pt x="717666" y="0"/>
                </a:lnTo>
                <a:lnTo>
                  <a:pt x="900545" y="182879"/>
                </a:lnTo>
                <a:lnTo>
                  <a:pt x="717666" y="365758"/>
                </a:lnTo>
                <a:lnTo>
                  <a:pt x="717666" y="292606"/>
                </a:lnTo>
                <a:lnTo>
                  <a:pt x="0" y="292606"/>
                </a:lnTo>
                <a:lnTo>
                  <a:pt x="0" y="73152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73152" rIns="109726" bIns="73151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 smtClean="0"/>
              <a:t>Translation  </a:t>
            </a:r>
            <a:endParaRPr lang="en-US" sz="900" kern="1200" dirty="0"/>
          </a:p>
        </p:txBody>
      </p:sp>
      <p:sp>
        <p:nvSpPr>
          <p:cNvPr id="24" name="Freeform 23"/>
          <p:cNvSpPr/>
          <p:nvPr/>
        </p:nvSpPr>
        <p:spPr>
          <a:xfrm rot="41124">
            <a:off x="4126499" y="4501174"/>
            <a:ext cx="900545" cy="365758"/>
          </a:xfrm>
          <a:custGeom>
            <a:avLst/>
            <a:gdLst>
              <a:gd name="connsiteX0" fmla="*/ 0 w 900545"/>
              <a:gd name="connsiteY0" fmla="*/ 73152 h 365758"/>
              <a:gd name="connsiteX1" fmla="*/ 717666 w 900545"/>
              <a:gd name="connsiteY1" fmla="*/ 73152 h 365758"/>
              <a:gd name="connsiteX2" fmla="*/ 717666 w 900545"/>
              <a:gd name="connsiteY2" fmla="*/ 0 h 365758"/>
              <a:gd name="connsiteX3" fmla="*/ 900545 w 900545"/>
              <a:gd name="connsiteY3" fmla="*/ 182879 h 365758"/>
              <a:gd name="connsiteX4" fmla="*/ 717666 w 900545"/>
              <a:gd name="connsiteY4" fmla="*/ 365758 h 365758"/>
              <a:gd name="connsiteX5" fmla="*/ 717666 w 900545"/>
              <a:gd name="connsiteY5" fmla="*/ 292606 h 365758"/>
              <a:gd name="connsiteX6" fmla="*/ 0 w 900545"/>
              <a:gd name="connsiteY6" fmla="*/ 292606 h 365758"/>
              <a:gd name="connsiteX7" fmla="*/ 0 w 900545"/>
              <a:gd name="connsiteY7" fmla="*/ 73152 h 36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545" h="365758">
                <a:moveTo>
                  <a:pt x="0" y="73152"/>
                </a:moveTo>
                <a:lnTo>
                  <a:pt x="717666" y="73152"/>
                </a:lnTo>
                <a:lnTo>
                  <a:pt x="717666" y="0"/>
                </a:lnTo>
                <a:lnTo>
                  <a:pt x="900545" y="182879"/>
                </a:lnTo>
                <a:lnTo>
                  <a:pt x="717666" y="365758"/>
                </a:lnTo>
                <a:lnTo>
                  <a:pt x="717666" y="292606"/>
                </a:lnTo>
                <a:lnTo>
                  <a:pt x="0" y="292606"/>
                </a:lnTo>
                <a:lnTo>
                  <a:pt x="0" y="73152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73152" rIns="109726" bIns="73151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 smtClean="0"/>
              <a:t>Translation  </a:t>
            </a:r>
            <a:endParaRPr lang="en-US" sz="900" kern="1200" dirty="0"/>
          </a:p>
        </p:txBody>
      </p:sp>
      <p:sp>
        <p:nvSpPr>
          <p:cNvPr id="25" name="Freeform 24"/>
          <p:cNvSpPr/>
          <p:nvPr/>
        </p:nvSpPr>
        <p:spPr>
          <a:xfrm rot="41124">
            <a:off x="6501056" y="4501174"/>
            <a:ext cx="900545" cy="365758"/>
          </a:xfrm>
          <a:custGeom>
            <a:avLst/>
            <a:gdLst>
              <a:gd name="connsiteX0" fmla="*/ 0 w 900545"/>
              <a:gd name="connsiteY0" fmla="*/ 73152 h 365758"/>
              <a:gd name="connsiteX1" fmla="*/ 717666 w 900545"/>
              <a:gd name="connsiteY1" fmla="*/ 73152 h 365758"/>
              <a:gd name="connsiteX2" fmla="*/ 717666 w 900545"/>
              <a:gd name="connsiteY2" fmla="*/ 0 h 365758"/>
              <a:gd name="connsiteX3" fmla="*/ 900545 w 900545"/>
              <a:gd name="connsiteY3" fmla="*/ 182879 h 365758"/>
              <a:gd name="connsiteX4" fmla="*/ 717666 w 900545"/>
              <a:gd name="connsiteY4" fmla="*/ 365758 h 365758"/>
              <a:gd name="connsiteX5" fmla="*/ 717666 w 900545"/>
              <a:gd name="connsiteY5" fmla="*/ 292606 h 365758"/>
              <a:gd name="connsiteX6" fmla="*/ 0 w 900545"/>
              <a:gd name="connsiteY6" fmla="*/ 292606 h 365758"/>
              <a:gd name="connsiteX7" fmla="*/ 0 w 900545"/>
              <a:gd name="connsiteY7" fmla="*/ 73152 h 36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545" h="365758">
                <a:moveTo>
                  <a:pt x="0" y="73152"/>
                </a:moveTo>
                <a:lnTo>
                  <a:pt x="717666" y="73152"/>
                </a:lnTo>
                <a:lnTo>
                  <a:pt x="717666" y="0"/>
                </a:lnTo>
                <a:lnTo>
                  <a:pt x="900545" y="182879"/>
                </a:lnTo>
                <a:lnTo>
                  <a:pt x="717666" y="365758"/>
                </a:lnTo>
                <a:lnTo>
                  <a:pt x="717666" y="292606"/>
                </a:lnTo>
                <a:lnTo>
                  <a:pt x="0" y="292606"/>
                </a:lnTo>
                <a:lnTo>
                  <a:pt x="0" y="73152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73152" rIns="109726" bIns="73151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 smtClean="0"/>
              <a:t>Translation  </a:t>
            </a:r>
            <a:endParaRPr lang="en-US" sz="900" kern="1200" dirty="0"/>
          </a:p>
        </p:txBody>
      </p:sp>
      <p:sp>
        <p:nvSpPr>
          <p:cNvPr id="26" name="Freeform 25"/>
          <p:cNvSpPr/>
          <p:nvPr/>
        </p:nvSpPr>
        <p:spPr>
          <a:xfrm rot="41124">
            <a:off x="8850899" y="4501174"/>
            <a:ext cx="900545" cy="365758"/>
          </a:xfrm>
          <a:custGeom>
            <a:avLst/>
            <a:gdLst>
              <a:gd name="connsiteX0" fmla="*/ 0 w 900545"/>
              <a:gd name="connsiteY0" fmla="*/ 73152 h 365758"/>
              <a:gd name="connsiteX1" fmla="*/ 717666 w 900545"/>
              <a:gd name="connsiteY1" fmla="*/ 73152 h 365758"/>
              <a:gd name="connsiteX2" fmla="*/ 717666 w 900545"/>
              <a:gd name="connsiteY2" fmla="*/ 0 h 365758"/>
              <a:gd name="connsiteX3" fmla="*/ 900545 w 900545"/>
              <a:gd name="connsiteY3" fmla="*/ 182879 h 365758"/>
              <a:gd name="connsiteX4" fmla="*/ 717666 w 900545"/>
              <a:gd name="connsiteY4" fmla="*/ 365758 h 365758"/>
              <a:gd name="connsiteX5" fmla="*/ 717666 w 900545"/>
              <a:gd name="connsiteY5" fmla="*/ 292606 h 365758"/>
              <a:gd name="connsiteX6" fmla="*/ 0 w 900545"/>
              <a:gd name="connsiteY6" fmla="*/ 292606 h 365758"/>
              <a:gd name="connsiteX7" fmla="*/ 0 w 900545"/>
              <a:gd name="connsiteY7" fmla="*/ 73152 h 36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545" h="365758">
                <a:moveTo>
                  <a:pt x="0" y="73152"/>
                </a:moveTo>
                <a:lnTo>
                  <a:pt x="717666" y="73152"/>
                </a:lnTo>
                <a:lnTo>
                  <a:pt x="717666" y="0"/>
                </a:lnTo>
                <a:lnTo>
                  <a:pt x="900545" y="182879"/>
                </a:lnTo>
                <a:lnTo>
                  <a:pt x="717666" y="365758"/>
                </a:lnTo>
                <a:lnTo>
                  <a:pt x="717666" y="292606"/>
                </a:lnTo>
                <a:lnTo>
                  <a:pt x="0" y="292606"/>
                </a:lnTo>
                <a:lnTo>
                  <a:pt x="0" y="73152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73152" rIns="109726" bIns="73151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kern="1200" dirty="0" smtClean="0"/>
              <a:t>Translation  </a:t>
            </a:r>
            <a:endParaRPr lang="en-US" sz="900" kern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C5D8F0"/>
              </a:clrFrom>
              <a:clrTo>
                <a:srgbClr val="C5D8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1" b="13538"/>
          <a:stretch/>
        </p:blipFill>
        <p:spPr>
          <a:xfrm>
            <a:off x="2717485" y="4063923"/>
            <a:ext cx="1431825" cy="1050241"/>
          </a:xfrm>
          <a:prstGeom prst="rect">
            <a:avLst/>
          </a:prstGeom>
          <a:ln>
            <a:noFill/>
          </a:ln>
        </p:spPr>
      </p:pic>
      <p:sp>
        <p:nvSpPr>
          <p:cNvPr id="11" name="Freeform 10"/>
          <p:cNvSpPr/>
          <p:nvPr/>
        </p:nvSpPr>
        <p:spPr>
          <a:xfrm>
            <a:off x="2895600" y="5401629"/>
            <a:ext cx="1522744" cy="1522744"/>
          </a:xfrm>
          <a:custGeom>
            <a:avLst/>
            <a:gdLst>
              <a:gd name="connsiteX0" fmla="*/ 0 w 1522744"/>
              <a:gd name="connsiteY0" fmla="*/ 152274 h 1522744"/>
              <a:gd name="connsiteX1" fmla="*/ 152274 w 1522744"/>
              <a:gd name="connsiteY1" fmla="*/ 0 h 1522744"/>
              <a:gd name="connsiteX2" fmla="*/ 1370470 w 1522744"/>
              <a:gd name="connsiteY2" fmla="*/ 0 h 1522744"/>
              <a:gd name="connsiteX3" fmla="*/ 1522744 w 1522744"/>
              <a:gd name="connsiteY3" fmla="*/ 152274 h 1522744"/>
              <a:gd name="connsiteX4" fmla="*/ 1522744 w 1522744"/>
              <a:gd name="connsiteY4" fmla="*/ 1370470 h 1522744"/>
              <a:gd name="connsiteX5" fmla="*/ 1370470 w 1522744"/>
              <a:gd name="connsiteY5" fmla="*/ 1522744 h 1522744"/>
              <a:gd name="connsiteX6" fmla="*/ 152274 w 1522744"/>
              <a:gd name="connsiteY6" fmla="*/ 1522744 h 1522744"/>
              <a:gd name="connsiteX7" fmla="*/ 0 w 1522744"/>
              <a:gd name="connsiteY7" fmla="*/ 1370470 h 1522744"/>
              <a:gd name="connsiteX8" fmla="*/ 0 w 1522744"/>
              <a:gd name="connsiteY8" fmla="*/ 152274 h 15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744" h="1522744">
                <a:moveTo>
                  <a:pt x="0" y="152274"/>
                </a:moveTo>
                <a:cubicBezTo>
                  <a:pt x="0" y="68175"/>
                  <a:pt x="68175" y="0"/>
                  <a:pt x="152274" y="0"/>
                </a:cubicBezTo>
                <a:lnTo>
                  <a:pt x="1370470" y="0"/>
                </a:lnTo>
                <a:cubicBezTo>
                  <a:pt x="1454569" y="0"/>
                  <a:pt x="1522744" y="68175"/>
                  <a:pt x="1522744" y="152274"/>
                </a:cubicBezTo>
                <a:lnTo>
                  <a:pt x="1522744" y="1370470"/>
                </a:lnTo>
                <a:cubicBezTo>
                  <a:pt x="1522744" y="1454569"/>
                  <a:pt x="1454569" y="1522744"/>
                  <a:pt x="1370470" y="1522744"/>
                </a:cubicBezTo>
                <a:lnTo>
                  <a:pt x="152274" y="1522744"/>
                </a:lnTo>
                <a:cubicBezTo>
                  <a:pt x="68175" y="1522744"/>
                  <a:pt x="0" y="1454569"/>
                  <a:pt x="0" y="1370470"/>
                </a:cubicBezTo>
                <a:lnTo>
                  <a:pt x="0" y="15227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4130" tIns="94130" rIns="94130" bIns="94130" numCol="1" spcCol="1270" anchor="t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Data Points</a:t>
            </a:r>
            <a:endParaRPr lang="en-US" sz="13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kern="1200" dirty="0" smtClean="0"/>
              <a:t>Entered by AOC Data Managers</a:t>
            </a:r>
            <a:endParaRPr lang="en-US" sz="10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kern="1200" dirty="0" smtClean="0"/>
              <a:t>Gathered from Partner/ Project Agency</a:t>
            </a:r>
            <a:endParaRPr lang="en-US" sz="10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kern="1200" dirty="0" smtClean="0"/>
              <a:t>Based on science-based testing and monitoring protocols</a:t>
            </a:r>
            <a:endParaRPr lang="en-US" sz="1000" kern="1200" dirty="0"/>
          </a:p>
        </p:txBody>
      </p:sp>
      <p:sp>
        <p:nvSpPr>
          <p:cNvPr id="28" name="Freeform 27"/>
          <p:cNvSpPr/>
          <p:nvPr/>
        </p:nvSpPr>
        <p:spPr>
          <a:xfrm>
            <a:off x="9750261" y="3935443"/>
            <a:ext cx="1522744" cy="1522744"/>
          </a:xfrm>
          <a:custGeom>
            <a:avLst/>
            <a:gdLst>
              <a:gd name="connsiteX0" fmla="*/ 0 w 1522744"/>
              <a:gd name="connsiteY0" fmla="*/ 152274 h 1522744"/>
              <a:gd name="connsiteX1" fmla="*/ 152274 w 1522744"/>
              <a:gd name="connsiteY1" fmla="*/ 0 h 1522744"/>
              <a:gd name="connsiteX2" fmla="*/ 1370470 w 1522744"/>
              <a:gd name="connsiteY2" fmla="*/ 0 h 1522744"/>
              <a:gd name="connsiteX3" fmla="*/ 1522744 w 1522744"/>
              <a:gd name="connsiteY3" fmla="*/ 152274 h 1522744"/>
              <a:gd name="connsiteX4" fmla="*/ 1522744 w 1522744"/>
              <a:gd name="connsiteY4" fmla="*/ 1370470 h 1522744"/>
              <a:gd name="connsiteX5" fmla="*/ 1370470 w 1522744"/>
              <a:gd name="connsiteY5" fmla="*/ 1522744 h 1522744"/>
              <a:gd name="connsiteX6" fmla="*/ 152274 w 1522744"/>
              <a:gd name="connsiteY6" fmla="*/ 1522744 h 1522744"/>
              <a:gd name="connsiteX7" fmla="*/ 0 w 1522744"/>
              <a:gd name="connsiteY7" fmla="*/ 1370470 h 1522744"/>
              <a:gd name="connsiteX8" fmla="*/ 0 w 1522744"/>
              <a:gd name="connsiteY8" fmla="*/ 152274 h 15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744" h="1522744">
                <a:moveTo>
                  <a:pt x="0" y="152274"/>
                </a:moveTo>
                <a:cubicBezTo>
                  <a:pt x="0" y="68175"/>
                  <a:pt x="68175" y="0"/>
                  <a:pt x="152274" y="0"/>
                </a:cubicBezTo>
                <a:lnTo>
                  <a:pt x="1370470" y="0"/>
                </a:lnTo>
                <a:cubicBezTo>
                  <a:pt x="1454569" y="0"/>
                  <a:pt x="1522744" y="68175"/>
                  <a:pt x="1522744" y="152274"/>
                </a:cubicBezTo>
                <a:lnTo>
                  <a:pt x="1522744" y="1370470"/>
                </a:lnTo>
                <a:cubicBezTo>
                  <a:pt x="1522744" y="1454569"/>
                  <a:pt x="1454569" y="1522744"/>
                  <a:pt x="1370470" y="1522744"/>
                </a:cubicBezTo>
                <a:lnTo>
                  <a:pt x="152274" y="1522744"/>
                </a:lnTo>
                <a:cubicBezTo>
                  <a:pt x="68175" y="1522744"/>
                  <a:pt x="0" y="1454569"/>
                  <a:pt x="0" y="1370470"/>
                </a:cubicBezTo>
                <a:lnTo>
                  <a:pt x="0" y="15227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4130" tIns="94130" rIns="94130" bIns="94130" numCol="1" spcCol="1270" anchor="t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445894" y="152400"/>
            <a:ext cx="5878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Creating a Production Train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67" y="3895185"/>
            <a:ext cx="1625139" cy="1625139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469804" y="5336039"/>
            <a:ext cx="1522744" cy="1545798"/>
          </a:xfrm>
          <a:custGeom>
            <a:avLst/>
            <a:gdLst>
              <a:gd name="connsiteX0" fmla="*/ 0 w 1522744"/>
              <a:gd name="connsiteY0" fmla="*/ 152274 h 1545798"/>
              <a:gd name="connsiteX1" fmla="*/ 152274 w 1522744"/>
              <a:gd name="connsiteY1" fmla="*/ 0 h 1545798"/>
              <a:gd name="connsiteX2" fmla="*/ 1370470 w 1522744"/>
              <a:gd name="connsiteY2" fmla="*/ 0 h 1545798"/>
              <a:gd name="connsiteX3" fmla="*/ 1522744 w 1522744"/>
              <a:gd name="connsiteY3" fmla="*/ 152274 h 1545798"/>
              <a:gd name="connsiteX4" fmla="*/ 1522744 w 1522744"/>
              <a:gd name="connsiteY4" fmla="*/ 1393524 h 1545798"/>
              <a:gd name="connsiteX5" fmla="*/ 1370470 w 1522744"/>
              <a:gd name="connsiteY5" fmla="*/ 1545798 h 1545798"/>
              <a:gd name="connsiteX6" fmla="*/ 152274 w 1522744"/>
              <a:gd name="connsiteY6" fmla="*/ 1545798 h 1545798"/>
              <a:gd name="connsiteX7" fmla="*/ 0 w 1522744"/>
              <a:gd name="connsiteY7" fmla="*/ 1393524 h 1545798"/>
              <a:gd name="connsiteX8" fmla="*/ 0 w 1522744"/>
              <a:gd name="connsiteY8" fmla="*/ 152274 h 154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744" h="1545798">
                <a:moveTo>
                  <a:pt x="0" y="152274"/>
                </a:moveTo>
                <a:cubicBezTo>
                  <a:pt x="0" y="68175"/>
                  <a:pt x="68175" y="0"/>
                  <a:pt x="152274" y="0"/>
                </a:cubicBezTo>
                <a:lnTo>
                  <a:pt x="1370470" y="0"/>
                </a:lnTo>
                <a:cubicBezTo>
                  <a:pt x="1454569" y="0"/>
                  <a:pt x="1522744" y="68175"/>
                  <a:pt x="1522744" y="152274"/>
                </a:cubicBezTo>
                <a:lnTo>
                  <a:pt x="1522744" y="1393524"/>
                </a:lnTo>
                <a:cubicBezTo>
                  <a:pt x="1522744" y="1477623"/>
                  <a:pt x="1454569" y="1545798"/>
                  <a:pt x="1370470" y="1545798"/>
                </a:cubicBezTo>
                <a:lnTo>
                  <a:pt x="152274" y="1545798"/>
                </a:lnTo>
                <a:cubicBezTo>
                  <a:pt x="68175" y="1545798"/>
                  <a:pt x="0" y="1477623"/>
                  <a:pt x="0" y="1393524"/>
                </a:cubicBezTo>
                <a:lnTo>
                  <a:pt x="0" y="15227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4130" tIns="94130" rIns="94130" bIns="94130" numCol="1" spcCol="1270" anchor="t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Program Parameters</a:t>
            </a:r>
            <a:endParaRPr lang="en-US" sz="13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kern="1200" dirty="0" smtClean="0"/>
              <a:t>Lead Project Agency</a:t>
            </a:r>
            <a:endParaRPr lang="en-US" sz="10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kern="1200" dirty="0" smtClean="0"/>
              <a:t>Based on overall community goals – fishable, swimmable, drinkable, aesthetic</a:t>
            </a:r>
            <a:endParaRPr lang="en-US" sz="10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kern="1200" dirty="0" smtClean="0"/>
              <a:t>Establish science-based measures and targets</a:t>
            </a:r>
            <a:endParaRPr lang="en-US" sz="1000" kern="12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121" y="4102231"/>
            <a:ext cx="1233808" cy="1233808"/>
          </a:xfrm>
          <a:prstGeom prst="rect">
            <a:avLst/>
          </a:prstGeom>
        </p:spPr>
      </p:pic>
      <p:sp>
        <p:nvSpPr>
          <p:cNvPr id="14" name="Freeform 13"/>
          <p:cNvSpPr/>
          <p:nvPr/>
        </p:nvSpPr>
        <p:spPr>
          <a:xfrm>
            <a:off x="5255372" y="5344918"/>
            <a:ext cx="1522744" cy="1522744"/>
          </a:xfrm>
          <a:custGeom>
            <a:avLst/>
            <a:gdLst>
              <a:gd name="connsiteX0" fmla="*/ 0 w 1522744"/>
              <a:gd name="connsiteY0" fmla="*/ 152274 h 1522744"/>
              <a:gd name="connsiteX1" fmla="*/ 152274 w 1522744"/>
              <a:gd name="connsiteY1" fmla="*/ 0 h 1522744"/>
              <a:gd name="connsiteX2" fmla="*/ 1370470 w 1522744"/>
              <a:gd name="connsiteY2" fmla="*/ 0 h 1522744"/>
              <a:gd name="connsiteX3" fmla="*/ 1522744 w 1522744"/>
              <a:gd name="connsiteY3" fmla="*/ 152274 h 1522744"/>
              <a:gd name="connsiteX4" fmla="*/ 1522744 w 1522744"/>
              <a:gd name="connsiteY4" fmla="*/ 1370470 h 1522744"/>
              <a:gd name="connsiteX5" fmla="*/ 1370470 w 1522744"/>
              <a:gd name="connsiteY5" fmla="*/ 1522744 h 1522744"/>
              <a:gd name="connsiteX6" fmla="*/ 152274 w 1522744"/>
              <a:gd name="connsiteY6" fmla="*/ 1522744 h 1522744"/>
              <a:gd name="connsiteX7" fmla="*/ 0 w 1522744"/>
              <a:gd name="connsiteY7" fmla="*/ 1370470 h 1522744"/>
              <a:gd name="connsiteX8" fmla="*/ 0 w 1522744"/>
              <a:gd name="connsiteY8" fmla="*/ 152274 h 15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744" h="1522744">
                <a:moveTo>
                  <a:pt x="0" y="152274"/>
                </a:moveTo>
                <a:cubicBezTo>
                  <a:pt x="0" y="68175"/>
                  <a:pt x="68175" y="0"/>
                  <a:pt x="152274" y="0"/>
                </a:cubicBezTo>
                <a:lnTo>
                  <a:pt x="1370470" y="0"/>
                </a:lnTo>
                <a:cubicBezTo>
                  <a:pt x="1454569" y="0"/>
                  <a:pt x="1522744" y="68175"/>
                  <a:pt x="1522744" y="152274"/>
                </a:cubicBezTo>
                <a:lnTo>
                  <a:pt x="1522744" y="1370470"/>
                </a:lnTo>
                <a:cubicBezTo>
                  <a:pt x="1522744" y="1454569"/>
                  <a:pt x="1454569" y="1522744"/>
                  <a:pt x="1370470" y="1522744"/>
                </a:cubicBezTo>
                <a:lnTo>
                  <a:pt x="152274" y="1522744"/>
                </a:lnTo>
                <a:cubicBezTo>
                  <a:pt x="68175" y="1522744"/>
                  <a:pt x="0" y="1454569"/>
                  <a:pt x="0" y="1370470"/>
                </a:cubicBezTo>
                <a:lnTo>
                  <a:pt x="0" y="15227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4130" tIns="94130" rIns="94130" bIns="94130" numCol="1" spcCol="1270" anchor="t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Data Aggregation </a:t>
            </a:r>
            <a:endParaRPr lang="en-US" sz="13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kern="1200" dirty="0" smtClean="0"/>
              <a:t>Levels – site, reach or assessment area, improvement project, watershed, overall AOC</a:t>
            </a:r>
            <a:endParaRPr lang="en-US" sz="10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kern="1200" dirty="0" smtClean="0"/>
              <a:t>Roll up or drill down between levels</a:t>
            </a:r>
            <a:endParaRPr lang="en-US" sz="1000" kern="12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091" y="4021504"/>
            <a:ext cx="1325097" cy="1325097"/>
          </a:xfrm>
          <a:prstGeom prst="rect">
            <a:avLst/>
          </a:prstGeom>
        </p:spPr>
      </p:pic>
      <p:sp>
        <p:nvSpPr>
          <p:cNvPr id="17" name="Freeform 16"/>
          <p:cNvSpPr/>
          <p:nvPr/>
        </p:nvSpPr>
        <p:spPr>
          <a:xfrm>
            <a:off x="7639194" y="5329052"/>
            <a:ext cx="1522744" cy="1522744"/>
          </a:xfrm>
          <a:custGeom>
            <a:avLst/>
            <a:gdLst>
              <a:gd name="connsiteX0" fmla="*/ 0 w 1522744"/>
              <a:gd name="connsiteY0" fmla="*/ 152274 h 1522744"/>
              <a:gd name="connsiteX1" fmla="*/ 152274 w 1522744"/>
              <a:gd name="connsiteY1" fmla="*/ 0 h 1522744"/>
              <a:gd name="connsiteX2" fmla="*/ 1370470 w 1522744"/>
              <a:gd name="connsiteY2" fmla="*/ 0 h 1522744"/>
              <a:gd name="connsiteX3" fmla="*/ 1522744 w 1522744"/>
              <a:gd name="connsiteY3" fmla="*/ 152274 h 1522744"/>
              <a:gd name="connsiteX4" fmla="*/ 1522744 w 1522744"/>
              <a:gd name="connsiteY4" fmla="*/ 1370470 h 1522744"/>
              <a:gd name="connsiteX5" fmla="*/ 1370470 w 1522744"/>
              <a:gd name="connsiteY5" fmla="*/ 1522744 h 1522744"/>
              <a:gd name="connsiteX6" fmla="*/ 152274 w 1522744"/>
              <a:gd name="connsiteY6" fmla="*/ 1522744 h 1522744"/>
              <a:gd name="connsiteX7" fmla="*/ 0 w 1522744"/>
              <a:gd name="connsiteY7" fmla="*/ 1370470 h 1522744"/>
              <a:gd name="connsiteX8" fmla="*/ 0 w 1522744"/>
              <a:gd name="connsiteY8" fmla="*/ 152274 h 15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744" h="1522744">
                <a:moveTo>
                  <a:pt x="0" y="152274"/>
                </a:moveTo>
                <a:cubicBezTo>
                  <a:pt x="0" y="68175"/>
                  <a:pt x="68175" y="0"/>
                  <a:pt x="152274" y="0"/>
                </a:cubicBezTo>
                <a:lnTo>
                  <a:pt x="1370470" y="0"/>
                </a:lnTo>
                <a:cubicBezTo>
                  <a:pt x="1454569" y="0"/>
                  <a:pt x="1522744" y="68175"/>
                  <a:pt x="1522744" y="152274"/>
                </a:cubicBezTo>
                <a:lnTo>
                  <a:pt x="1522744" y="1370470"/>
                </a:lnTo>
                <a:cubicBezTo>
                  <a:pt x="1522744" y="1454569"/>
                  <a:pt x="1454569" y="1522744"/>
                  <a:pt x="1370470" y="1522744"/>
                </a:cubicBezTo>
                <a:lnTo>
                  <a:pt x="152274" y="1522744"/>
                </a:lnTo>
                <a:cubicBezTo>
                  <a:pt x="68175" y="1522744"/>
                  <a:pt x="0" y="1454569"/>
                  <a:pt x="0" y="1370470"/>
                </a:cubicBezTo>
                <a:lnTo>
                  <a:pt x="0" y="15227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4130" tIns="94130" rIns="94130" bIns="94130" numCol="1" spcCol="1270" anchor="t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baseline="0" dirty="0" smtClean="0"/>
              <a:t>AOC-Level Reporting</a:t>
            </a:r>
          </a:p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* Overview of Data</a:t>
            </a:r>
            <a:br>
              <a:rPr lang="en-US" sz="1000" kern="1200" dirty="0" smtClean="0"/>
            </a:br>
            <a:r>
              <a:rPr lang="en-US" sz="1000" kern="1200" dirty="0" smtClean="0"/>
              <a:t>* Determine BUI elimination and AOC delisting progress</a:t>
            </a:r>
            <a:endParaRPr lang="en-US" sz="1400" kern="1200" dirty="0" smtClean="0"/>
          </a:p>
        </p:txBody>
      </p:sp>
      <p:pic>
        <p:nvPicPr>
          <p:cNvPr id="32" name="Picture 31" descr="http://www.rougeriver.com/pdfs/overview/2005_Rouge_Report_Card.pdf - Windows Internet Explorer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6" t="23692" r="13701" b="3634"/>
          <a:stretch/>
        </p:blipFill>
        <p:spPr>
          <a:xfrm>
            <a:off x="9753600" y="3962400"/>
            <a:ext cx="1549440" cy="14959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2" name="Freeform 21"/>
          <p:cNvSpPr/>
          <p:nvPr/>
        </p:nvSpPr>
        <p:spPr>
          <a:xfrm>
            <a:off x="9994088" y="5329052"/>
            <a:ext cx="1522744" cy="1522744"/>
          </a:xfrm>
          <a:custGeom>
            <a:avLst/>
            <a:gdLst>
              <a:gd name="connsiteX0" fmla="*/ 0 w 1522744"/>
              <a:gd name="connsiteY0" fmla="*/ 152274 h 1522744"/>
              <a:gd name="connsiteX1" fmla="*/ 152274 w 1522744"/>
              <a:gd name="connsiteY1" fmla="*/ 0 h 1522744"/>
              <a:gd name="connsiteX2" fmla="*/ 1370470 w 1522744"/>
              <a:gd name="connsiteY2" fmla="*/ 0 h 1522744"/>
              <a:gd name="connsiteX3" fmla="*/ 1522744 w 1522744"/>
              <a:gd name="connsiteY3" fmla="*/ 152274 h 1522744"/>
              <a:gd name="connsiteX4" fmla="*/ 1522744 w 1522744"/>
              <a:gd name="connsiteY4" fmla="*/ 1370470 h 1522744"/>
              <a:gd name="connsiteX5" fmla="*/ 1370470 w 1522744"/>
              <a:gd name="connsiteY5" fmla="*/ 1522744 h 1522744"/>
              <a:gd name="connsiteX6" fmla="*/ 152274 w 1522744"/>
              <a:gd name="connsiteY6" fmla="*/ 1522744 h 1522744"/>
              <a:gd name="connsiteX7" fmla="*/ 0 w 1522744"/>
              <a:gd name="connsiteY7" fmla="*/ 1370470 h 1522744"/>
              <a:gd name="connsiteX8" fmla="*/ 0 w 1522744"/>
              <a:gd name="connsiteY8" fmla="*/ 152274 h 15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744" h="1522744">
                <a:moveTo>
                  <a:pt x="0" y="152274"/>
                </a:moveTo>
                <a:cubicBezTo>
                  <a:pt x="0" y="68175"/>
                  <a:pt x="68175" y="0"/>
                  <a:pt x="152274" y="0"/>
                </a:cubicBezTo>
                <a:lnTo>
                  <a:pt x="1370470" y="0"/>
                </a:lnTo>
                <a:cubicBezTo>
                  <a:pt x="1454569" y="0"/>
                  <a:pt x="1522744" y="68175"/>
                  <a:pt x="1522744" y="152274"/>
                </a:cubicBezTo>
                <a:lnTo>
                  <a:pt x="1522744" y="1370470"/>
                </a:lnTo>
                <a:cubicBezTo>
                  <a:pt x="1522744" y="1454569"/>
                  <a:pt x="1454569" y="1522744"/>
                  <a:pt x="1370470" y="1522744"/>
                </a:cubicBezTo>
                <a:lnTo>
                  <a:pt x="152274" y="1522744"/>
                </a:lnTo>
                <a:cubicBezTo>
                  <a:pt x="68175" y="1522744"/>
                  <a:pt x="0" y="1454569"/>
                  <a:pt x="0" y="1370470"/>
                </a:cubicBezTo>
                <a:lnTo>
                  <a:pt x="0" y="15227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94130" tIns="94130" rIns="94130" bIns="94130" numCol="1" spcCol="1270" anchor="t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Report Card</a:t>
            </a:r>
          </a:p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* For Public</a:t>
            </a:r>
          </a:p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* Simple, familiar model</a:t>
            </a:r>
            <a:endParaRPr lang="en-US" sz="1000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645810" y="6938550"/>
            <a:ext cx="5032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Gail Epping Overholt, UWEX Natural Resource Education Program , November 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7058454"/>
            <a:ext cx="609600" cy="24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6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139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Epping Overholt</dc:creator>
  <cp:lastModifiedBy>roppedahl</cp:lastModifiedBy>
  <cp:revision>23</cp:revision>
  <cp:lastPrinted>2011-11-01T20:48:16Z</cp:lastPrinted>
  <dcterms:created xsi:type="dcterms:W3CDTF">2011-09-12T13:06:50Z</dcterms:created>
  <dcterms:modified xsi:type="dcterms:W3CDTF">2011-12-15T17:02:57Z</dcterms:modified>
</cp:coreProperties>
</file>