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7"/>
  </p:notesMasterIdLst>
  <p:sldIdLst>
    <p:sldId id="276" r:id="rId2"/>
    <p:sldId id="301" r:id="rId3"/>
    <p:sldId id="302" r:id="rId4"/>
    <p:sldId id="278" r:id="rId5"/>
    <p:sldId id="296" r:id="rId6"/>
    <p:sldId id="300" r:id="rId7"/>
    <p:sldId id="304" r:id="rId8"/>
    <p:sldId id="257" r:id="rId9"/>
    <p:sldId id="307" r:id="rId10"/>
    <p:sldId id="308" r:id="rId11"/>
    <p:sldId id="314" r:id="rId12"/>
    <p:sldId id="260" r:id="rId13"/>
    <p:sldId id="310" r:id="rId14"/>
    <p:sldId id="305" r:id="rId15"/>
    <p:sldId id="306" r:id="rId16"/>
    <p:sldId id="264" r:id="rId17"/>
    <p:sldId id="265" r:id="rId18"/>
    <p:sldId id="311" r:id="rId19"/>
    <p:sldId id="312" r:id="rId20"/>
    <p:sldId id="313" r:id="rId21"/>
    <p:sldId id="315" r:id="rId22"/>
    <p:sldId id="303" r:id="rId23"/>
    <p:sldId id="295" r:id="rId24"/>
    <p:sldId id="266" r:id="rId25"/>
    <p:sldId id="27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208AB5-05DE-464B-87AA-08D495A13BD4}" v="39" dt="2025-01-03T15:17:56.1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17" d="100"/>
          <a:sy n="117" d="100"/>
        </p:scale>
        <p:origin x="1480" y="16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6B38E0-2A27-444F-A7F2-70A9ADC08399}" type="datetimeFigureOut">
              <a:rPr lang="en-US" smtClean="0"/>
              <a:t>1/3/25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723097-3E0A-4907-AC9F-FA521073691B}" type="slidenum">
              <a:rPr lang="en-US" smtClean="0"/>
              <a:t>‹#›</a:t>
            </a:fld>
            <a:endParaRPr lang="en-US"/>
          </a:p>
        </p:txBody>
      </p:sp>
    </p:spTree>
    <p:extLst>
      <p:ext uri="{BB962C8B-B14F-4D97-AF65-F5344CB8AC3E}">
        <p14:creationId xmlns:p14="http://schemas.microsoft.com/office/powerpoint/2010/main" val="2940217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723097-3E0A-4907-AC9F-FA521073691B}" type="slidenum">
              <a:rPr lang="en-US" smtClean="0"/>
              <a:t>1</a:t>
            </a:fld>
            <a:endParaRPr lang="en-US"/>
          </a:p>
        </p:txBody>
      </p:sp>
    </p:spTree>
    <p:extLst>
      <p:ext uri="{BB962C8B-B14F-4D97-AF65-F5344CB8AC3E}">
        <p14:creationId xmlns:p14="http://schemas.microsoft.com/office/powerpoint/2010/main" val="3339891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https://www.census.gov/population/international/data/idb/worldpopgraph.php</a:t>
            </a:r>
          </a:p>
        </p:txBody>
      </p:sp>
      <p:sp>
        <p:nvSpPr>
          <p:cNvPr id="4" name="Slide Number Placeholder 3"/>
          <p:cNvSpPr>
            <a:spLocks noGrp="1"/>
          </p:cNvSpPr>
          <p:nvPr>
            <p:ph type="sldNum" sz="quarter" idx="10"/>
          </p:nvPr>
        </p:nvSpPr>
        <p:spPr/>
        <p:txBody>
          <a:bodyPr/>
          <a:lstStyle/>
          <a:p>
            <a:fld id="{25723097-3E0A-4907-AC9F-FA521073691B}" type="slidenum">
              <a:rPr lang="en-US" smtClean="0"/>
              <a:t>13</a:t>
            </a:fld>
            <a:endParaRPr lang="en-US"/>
          </a:p>
        </p:txBody>
      </p:sp>
    </p:spTree>
    <p:extLst>
      <p:ext uri="{BB962C8B-B14F-4D97-AF65-F5344CB8AC3E}">
        <p14:creationId xmlns:p14="http://schemas.microsoft.com/office/powerpoint/2010/main" val="293879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 we</a:t>
            </a:r>
            <a:r>
              <a:rPr lang="en-US" baseline="0"/>
              <a:t> know past atmospheric concentrations of C02? Well, have you ever seen an </a:t>
            </a:r>
            <a:r>
              <a:rPr lang="en-US" baseline="0" err="1"/>
              <a:t>icecube</a:t>
            </a:r>
            <a:r>
              <a:rPr lang="en-US" baseline="0"/>
              <a:t> with a little bit of air trapped inside? That’s exactly how scientists know what past atmospheres were like – by drilling deep holes in the glaciers that are found near the Earth’s north and south pole!</a:t>
            </a:r>
            <a:endParaRPr lang="en-US"/>
          </a:p>
          <a:p>
            <a:r>
              <a:rPr lang="en-US"/>
              <a:t>Image cred:</a:t>
            </a:r>
            <a:r>
              <a:rPr lang="en-US" baseline="0"/>
              <a:t> </a:t>
            </a:r>
            <a:r>
              <a:rPr lang="en-US"/>
              <a:t>http://climate.nasa.gov/climate_resources/24/</a:t>
            </a:r>
          </a:p>
        </p:txBody>
      </p:sp>
      <p:sp>
        <p:nvSpPr>
          <p:cNvPr id="4" name="Slide Number Placeholder 3"/>
          <p:cNvSpPr>
            <a:spLocks noGrp="1"/>
          </p:cNvSpPr>
          <p:nvPr>
            <p:ph type="sldNum" sz="quarter" idx="10"/>
          </p:nvPr>
        </p:nvSpPr>
        <p:spPr/>
        <p:txBody>
          <a:bodyPr/>
          <a:lstStyle/>
          <a:p>
            <a:fld id="{25723097-3E0A-4907-AC9F-FA521073691B}" type="slidenum">
              <a:rPr lang="en-US" smtClean="0"/>
              <a:t>14</a:t>
            </a:fld>
            <a:endParaRPr lang="en-US"/>
          </a:p>
        </p:txBody>
      </p:sp>
    </p:spTree>
    <p:extLst>
      <p:ext uri="{BB962C8B-B14F-4D97-AF65-F5344CB8AC3E}">
        <p14:creationId xmlns:p14="http://schemas.microsoft.com/office/powerpoint/2010/main" val="2470011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a:t>
            </a:r>
            <a:r>
              <a:rPr lang="en-US" baseline="0"/>
              <a:t> we can see the rise of carbon dioxide concentrations in the atmosphere, but what else do you notice? Point outside and ask the students if the trees are taking in carbon dioxide, or resting.  Every year, the temperate forests of the northern hemisphere uptake a massive amount of carbon dioxide when the trees have their leaves. In the winter, the trees slow down their rate of carbon sequestration or stop all together, allowing carbon dioxide to build up in the atmosphere. </a:t>
            </a:r>
          </a:p>
          <a:p>
            <a:r>
              <a:rPr lang="en-US" baseline="0"/>
              <a:t>Image cred: http://scrippsco2.ucsd.edu/history_legacy/keeling_curve_lessons</a:t>
            </a:r>
            <a:endParaRPr lang="en-US"/>
          </a:p>
        </p:txBody>
      </p:sp>
      <p:sp>
        <p:nvSpPr>
          <p:cNvPr id="4" name="Slide Number Placeholder 3"/>
          <p:cNvSpPr>
            <a:spLocks noGrp="1"/>
          </p:cNvSpPr>
          <p:nvPr>
            <p:ph type="sldNum" sz="quarter" idx="10"/>
          </p:nvPr>
        </p:nvSpPr>
        <p:spPr/>
        <p:txBody>
          <a:bodyPr/>
          <a:lstStyle/>
          <a:p>
            <a:fld id="{25723097-3E0A-4907-AC9F-FA521073691B}" type="slidenum">
              <a:rPr lang="en-US" smtClean="0"/>
              <a:t>15</a:t>
            </a:fld>
            <a:endParaRPr lang="en-US"/>
          </a:p>
        </p:txBody>
      </p:sp>
    </p:spTree>
    <p:extLst>
      <p:ext uri="{BB962C8B-B14F-4D97-AF65-F5344CB8AC3E}">
        <p14:creationId xmlns:p14="http://schemas.microsoft.com/office/powerpoint/2010/main" val="984940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talk</a:t>
            </a:r>
            <a:r>
              <a:rPr lang="en-US" baseline="0"/>
              <a:t> about the forests that allow the whole planet to breathe. </a:t>
            </a:r>
            <a:endParaRPr lang="en-US"/>
          </a:p>
          <a:p>
            <a:r>
              <a:rPr lang="en-US"/>
              <a:t>Check out the density of forests in Wisconsin.</a:t>
            </a:r>
            <a:r>
              <a:rPr lang="en-US" baseline="0"/>
              <a:t> Where are the forests most dense? </a:t>
            </a:r>
          </a:p>
          <a:p>
            <a:r>
              <a:rPr lang="en-US" baseline="0"/>
              <a:t>Now look at the individual tree. Explain the relative percentage of biomass in roots, bole, and top/limbs. Explain that the roots are unattainable, the bole is used to make the forest products in their concept maps, and the top/limbs are usually piled up and burned because they are too small to do anything with…..</a:t>
            </a:r>
            <a:r>
              <a:rPr lang="en-US" b="1" baseline="0"/>
              <a:t>until now!</a:t>
            </a:r>
            <a:endParaRPr lang="en-US" b="1"/>
          </a:p>
        </p:txBody>
      </p:sp>
      <p:sp>
        <p:nvSpPr>
          <p:cNvPr id="4" name="Slide Number Placeholder 3"/>
          <p:cNvSpPr>
            <a:spLocks noGrp="1"/>
          </p:cNvSpPr>
          <p:nvPr>
            <p:ph type="sldNum" sz="quarter" idx="10"/>
          </p:nvPr>
        </p:nvSpPr>
        <p:spPr/>
        <p:txBody>
          <a:bodyPr/>
          <a:lstStyle/>
          <a:p>
            <a:fld id="{25723097-3E0A-4907-AC9F-FA521073691B}" type="slidenum">
              <a:rPr lang="en-US" smtClean="0"/>
              <a:t>16</a:t>
            </a:fld>
            <a:endParaRPr lang="en-US"/>
          </a:p>
        </p:txBody>
      </p:sp>
    </p:spTree>
    <p:extLst>
      <p:ext uri="{BB962C8B-B14F-4D97-AF65-F5344CB8AC3E}">
        <p14:creationId xmlns:p14="http://schemas.microsoft.com/office/powerpoint/2010/main" val="3673931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solidFill>
                  <a:srgbClr val="FF0000"/>
                </a:solidFill>
              </a:rPr>
              <a:t>First we’ve got</a:t>
            </a:r>
            <a:r>
              <a:rPr lang="en-US" baseline="0">
                <a:solidFill>
                  <a:srgbClr val="FF0000"/>
                </a:solidFill>
              </a:rPr>
              <a:t> to get the stuff from the logging operations and transport them to the processing plant.</a:t>
            </a:r>
            <a:endParaRPr lang="en-US">
              <a:solidFill>
                <a:srgbClr val="FF0000"/>
              </a:solidFill>
            </a:endParaRPr>
          </a:p>
        </p:txBody>
      </p:sp>
      <p:sp>
        <p:nvSpPr>
          <p:cNvPr id="4" name="Slide Number Placeholder 3"/>
          <p:cNvSpPr>
            <a:spLocks noGrp="1"/>
          </p:cNvSpPr>
          <p:nvPr>
            <p:ph type="sldNum" sz="quarter" idx="10"/>
          </p:nvPr>
        </p:nvSpPr>
        <p:spPr/>
        <p:txBody>
          <a:bodyPr/>
          <a:lstStyle/>
          <a:p>
            <a:fld id="{25723097-3E0A-4907-AC9F-FA521073691B}" type="slidenum">
              <a:rPr lang="en-US" smtClean="0"/>
              <a:t>17</a:t>
            </a:fld>
            <a:endParaRPr lang="en-US"/>
          </a:p>
        </p:txBody>
      </p:sp>
    </p:spTree>
    <p:extLst>
      <p:ext uri="{BB962C8B-B14F-4D97-AF65-F5344CB8AC3E}">
        <p14:creationId xmlns:p14="http://schemas.microsoft.com/office/powerpoint/2010/main" val="840679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scientists</a:t>
            </a:r>
            <a:r>
              <a:rPr lang="en-US" baseline="0"/>
              <a:t> mash the tree parts into small pieces and add chemicals.</a:t>
            </a:r>
            <a:endParaRPr lang="en-US"/>
          </a:p>
        </p:txBody>
      </p:sp>
      <p:sp>
        <p:nvSpPr>
          <p:cNvPr id="4" name="Slide Number Placeholder 3"/>
          <p:cNvSpPr>
            <a:spLocks noGrp="1"/>
          </p:cNvSpPr>
          <p:nvPr>
            <p:ph type="sldNum" sz="quarter" idx="10"/>
          </p:nvPr>
        </p:nvSpPr>
        <p:spPr/>
        <p:txBody>
          <a:bodyPr/>
          <a:lstStyle/>
          <a:p>
            <a:fld id="{25723097-3E0A-4907-AC9F-FA521073691B}" type="slidenum">
              <a:rPr lang="en-US" smtClean="0"/>
              <a:t>18</a:t>
            </a:fld>
            <a:endParaRPr lang="en-US"/>
          </a:p>
        </p:txBody>
      </p:sp>
    </p:spTree>
    <p:extLst>
      <p:ext uri="{BB962C8B-B14F-4D97-AF65-F5344CB8AC3E}">
        <p14:creationId xmlns:p14="http://schemas.microsoft.com/office/powerpoint/2010/main" val="1947948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Finally</a:t>
            </a:r>
            <a:r>
              <a:rPr lang="en-US" baseline="0"/>
              <a:t>, after all that complex chemistry, biofuel is created that can power commercial jet airplanes!!</a:t>
            </a:r>
            <a:endParaRPr lang="en-US"/>
          </a:p>
        </p:txBody>
      </p:sp>
      <p:sp>
        <p:nvSpPr>
          <p:cNvPr id="4" name="Slide Number Placeholder 3"/>
          <p:cNvSpPr>
            <a:spLocks noGrp="1"/>
          </p:cNvSpPr>
          <p:nvPr>
            <p:ph type="sldNum" sz="quarter" idx="10"/>
          </p:nvPr>
        </p:nvSpPr>
        <p:spPr/>
        <p:txBody>
          <a:bodyPr/>
          <a:lstStyle/>
          <a:p>
            <a:fld id="{25723097-3E0A-4907-AC9F-FA521073691B}" type="slidenum">
              <a:rPr lang="en-US" smtClean="0"/>
              <a:t>19</a:t>
            </a:fld>
            <a:endParaRPr lang="en-US"/>
          </a:p>
        </p:txBody>
      </p:sp>
    </p:spTree>
    <p:extLst>
      <p:ext uri="{BB962C8B-B14F-4D97-AF65-F5344CB8AC3E}">
        <p14:creationId xmlns:p14="http://schemas.microsoft.com/office/powerpoint/2010/main" val="664645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Foresters, chemists, and economists (all scientists) have developed</a:t>
            </a:r>
            <a:r>
              <a:rPr lang="en-US" baseline="0"/>
              <a:t> this really smart way of using what was once a waste product to convert it into jet fuel! They use the biomass (quick quiz – ask the students to define) and chemical processes with the addition of fermentation to produce biofuel that is suitable for jets!</a:t>
            </a:r>
            <a:endParaRPr lang="en-US"/>
          </a:p>
          <a:p>
            <a:r>
              <a:rPr lang="en-US">
                <a:solidFill>
                  <a:srgbClr val="FF0000"/>
                </a:solidFill>
              </a:rPr>
              <a:t>Emphasize</a:t>
            </a:r>
            <a:r>
              <a:rPr lang="en-US" baseline="0">
                <a:solidFill>
                  <a:srgbClr val="FF0000"/>
                </a:solidFill>
              </a:rPr>
              <a:t> the lower part of this figure. The blue line represents the volume required for each step. Note how one ton of woody biomass ends up producing just 45 gallons of </a:t>
            </a:r>
            <a:r>
              <a:rPr lang="en-US" baseline="0" err="1">
                <a:solidFill>
                  <a:srgbClr val="FF0000"/>
                </a:solidFill>
              </a:rPr>
              <a:t>biojet</a:t>
            </a:r>
            <a:r>
              <a:rPr lang="en-US" baseline="0">
                <a:solidFill>
                  <a:srgbClr val="FF0000"/>
                </a:solidFill>
              </a:rPr>
              <a:t> fuel. </a:t>
            </a:r>
            <a:endParaRPr lang="en-US">
              <a:solidFill>
                <a:srgbClr val="FF0000"/>
              </a:solidFill>
            </a:endParaRPr>
          </a:p>
          <a:p>
            <a:endParaRPr lang="en-US"/>
          </a:p>
        </p:txBody>
      </p:sp>
      <p:sp>
        <p:nvSpPr>
          <p:cNvPr id="4" name="Slide Number Placeholder 3"/>
          <p:cNvSpPr>
            <a:spLocks noGrp="1"/>
          </p:cNvSpPr>
          <p:nvPr>
            <p:ph type="sldNum" sz="quarter" idx="10"/>
          </p:nvPr>
        </p:nvSpPr>
        <p:spPr/>
        <p:txBody>
          <a:bodyPr/>
          <a:lstStyle/>
          <a:p>
            <a:fld id="{25723097-3E0A-4907-AC9F-FA521073691B}" type="slidenum">
              <a:rPr lang="en-US" smtClean="0"/>
              <a:t>20</a:t>
            </a:fld>
            <a:endParaRPr lang="en-US"/>
          </a:p>
        </p:txBody>
      </p:sp>
    </p:spTree>
    <p:extLst>
      <p:ext uri="{BB962C8B-B14F-4D97-AF65-F5344CB8AC3E}">
        <p14:creationId xmlns:p14="http://schemas.microsoft.com/office/powerpoint/2010/main" val="3425770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723097-3E0A-4907-AC9F-FA521073691B}" type="slidenum">
              <a:rPr lang="en-US" smtClean="0"/>
              <a:t>22</a:t>
            </a:fld>
            <a:endParaRPr lang="en-US"/>
          </a:p>
        </p:txBody>
      </p:sp>
    </p:spTree>
    <p:extLst>
      <p:ext uri="{BB962C8B-B14F-4D97-AF65-F5344CB8AC3E}">
        <p14:creationId xmlns:p14="http://schemas.microsoft.com/office/powerpoint/2010/main" val="1779827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723097-3E0A-4907-AC9F-FA521073691B}" type="slidenum">
              <a:rPr lang="en-US" smtClean="0"/>
              <a:t>3</a:t>
            </a:fld>
            <a:endParaRPr lang="en-US"/>
          </a:p>
        </p:txBody>
      </p:sp>
    </p:spTree>
    <p:extLst>
      <p:ext uri="{BB962C8B-B14F-4D97-AF65-F5344CB8AC3E}">
        <p14:creationId xmlns:p14="http://schemas.microsoft.com/office/powerpoint/2010/main" val="3949932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one way that urban planners</a:t>
            </a:r>
            <a:r>
              <a:rPr lang="en-US" baseline="0"/>
              <a:t> in Seattle see the value of a tree in dollars per year. </a:t>
            </a:r>
            <a:endParaRPr lang="en-US"/>
          </a:p>
        </p:txBody>
      </p:sp>
      <p:sp>
        <p:nvSpPr>
          <p:cNvPr id="4" name="Slide Number Placeholder 3"/>
          <p:cNvSpPr>
            <a:spLocks noGrp="1"/>
          </p:cNvSpPr>
          <p:nvPr>
            <p:ph type="sldNum" sz="quarter" idx="10"/>
          </p:nvPr>
        </p:nvSpPr>
        <p:spPr/>
        <p:txBody>
          <a:bodyPr/>
          <a:lstStyle/>
          <a:p>
            <a:fld id="{25723097-3E0A-4907-AC9F-FA521073691B}" type="slidenum">
              <a:rPr lang="en-US" smtClean="0"/>
              <a:t>4</a:t>
            </a:fld>
            <a:endParaRPr lang="en-US"/>
          </a:p>
        </p:txBody>
      </p:sp>
    </p:spTree>
    <p:extLst>
      <p:ext uri="{BB962C8B-B14F-4D97-AF65-F5344CB8AC3E}">
        <p14:creationId xmlns:p14="http://schemas.microsoft.com/office/powerpoint/2010/main" val="135650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the Prepared</a:t>
            </a:r>
            <a:r>
              <a:rPr lang="en-US" baseline="0"/>
              <a:t> Concept Map. Define the bolded terms – use the following slides as visual aids to help explain. </a:t>
            </a:r>
            <a:endParaRPr lang="en-US"/>
          </a:p>
        </p:txBody>
      </p:sp>
      <p:sp>
        <p:nvSpPr>
          <p:cNvPr id="4" name="Slide Number Placeholder 3"/>
          <p:cNvSpPr>
            <a:spLocks noGrp="1"/>
          </p:cNvSpPr>
          <p:nvPr>
            <p:ph type="sldNum" sz="quarter" idx="10"/>
          </p:nvPr>
        </p:nvSpPr>
        <p:spPr/>
        <p:txBody>
          <a:bodyPr/>
          <a:lstStyle/>
          <a:p>
            <a:fld id="{25723097-3E0A-4907-AC9F-FA521073691B}" type="slidenum">
              <a:rPr lang="en-US" smtClean="0"/>
              <a:t>5</a:t>
            </a:fld>
            <a:endParaRPr lang="en-US"/>
          </a:p>
        </p:txBody>
      </p:sp>
    </p:spTree>
    <p:extLst>
      <p:ext uri="{BB962C8B-B14F-4D97-AF65-F5344CB8AC3E}">
        <p14:creationId xmlns:p14="http://schemas.microsoft.com/office/powerpoint/2010/main" val="3260052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the very basic</a:t>
            </a:r>
            <a:r>
              <a:rPr lang="en-US" baseline="0"/>
              <a:t> process of photosynthesis. Light + CO2 + water = O2 + Sugar (*is a carbon molecule). Ask what sorts of plant sugars (carbon compounds) they can think of. Answers include any vegetable. Ask where the carbon compounds go if they are covered in soil….(see next slide)</a:t>
            </a:r>
            <a:endParaRPr lang="en-US"/>
          </a:p>
        </p:txBody>
      </p:sp>
      <p:sp>
        <p:nvSpPr>
          <p:cNvPr id="4" name="Slide Number Placeholder 3"/>
          <p:cNvSpPr>
            <a:spLocks noGrp="1"/>
          </p:cNvSpPr>
          <p:nvPr>
            <p:ph type="sldNum" sz="quarter" idx="10"/>
          </p:nvPr>
        </p:nvSpPr>
        <p:spPr/>
        <p:txBody>
          <a:bodyPr/>
          <a:lstStyle/>
          <a:p>
            <a:fld id="{25723097-3E0A-4907-AC9F-FA521073691B}" type="slidenum">
              <a:rPr lang="en-US" smtClean="0"/>
              <a:t>6</a:t>
            </a:fld>
            <a:endParaRPr lang="en-US"/>
          </a:p>
        </p:txBody>
      </p:sp>
    </p:spTree>
    <p:extLst>
      <p:ext uri="{BB962C8B-B14F-4D97-AF65-F5344CB8AC3E}">
        <p14:creationId xmlns:p14="http://schemas.microsoft.com/office/powerpoint/2010/main" val="1333049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the differences</a:t>
            </a:r>
            <a:r>
              <a:rPr lang="en-US" baseline="0"/>
              <a:t> in the formation of the different fossil fuels. Emphasize that really old photosynthesis is what turns into coal, oil, and gas. </a:t>
            </a:r>
          </a:p>
          <a:p>
            <a:r>
              <a:rPr lang="en-US" baseline="0"/>
              <a:t>“now that you know the overview of the Carbon Cycle and some of the main processes, lets act it out!!!</a:t>
            </a:r>
          </a:p>
        </p:txBody>
      </p:sp>
      <p:sp>
        <p:nvSpPr>
          <p:cNvPr id="4" name="Slide Number Placeholder 3"/>
          <p:cNvSpPr>
            <a:spLocks noGrp="1"/>
          </p:cNvSpPr>
          <p:nvPr>
            <p:ph type="sldNum" sz="quarter" idx="10"/>
          </p:nvPr>
        </p:nvSpPr>
        <p:spPr/>
        <p:txBody>
          <a:bodyPr/>
          <a:lstStyle/>
          <a:p>
            <a:fld id="{25723097-3E0A-4907-AC9F-FA521073691B}" type="slidenum">
              <a:rPr lang="en-US" smtClean="0"/>
              <a:t>7</a:t>
            </a:fld>
            <a:endParaRPr lang="en-US"/>
          </a:p>
        </p:txBody>
      </p:sp>
    </p:spTree>
    <p:extLst>
      <p:ext uri="{BB962C8B-B14F-4D97-AF65-F5344CB8AC3E}">
        <p14:creationId xmlns:p14="http://schemas.microsoft.com/office/powerpoint/2010/main" val="4234132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a:solidFill>
                  <a:schemeClr val="tx1"/>
                </a:solidFill>
                <a:effectLst/>
                <a:latin typeface="+mn-lt"/>
                <a:ea typeface="+mn-ea"/>
                <a:cs typeface="+mn-cs"/>
              </a:rPr>
              <a:t>Explain the major parts:</a:t>
            </a:r>
            <a:r>
              <a:rPr lang="en-US" sz="1200" kern="1200" baseline="0">
                <a:solidFill>
                  <a:schemeClr val="tx1"/>
                </a:solidFill>
                <a:effectLst/>
                <a:latin typeface="+mn-lt"/>
                <a:ea typeface="+mn-ea"/>
                <a:cs typeface="+mn-cs"/>
              </a:rPr>
              <a:t> Atmosphere &gt; Photosynthesis &gt; Carbon Storage &gt; Burning &gt; Atmosphere</a:t>
            </a:r>
          </a:p>
          <a:p>
            <a:pPr lvl="0"/>
            <a:r>
              <a:rPr lang="en-US" sz="1200" kern="1200" baseline="0">
                <a:solidFill>
                  <a:schemeClr val="tx1"/>
                </a:solidFill>
                <a:effectLst/>
                <a:latin typeface="+mn-lt"/>
                <a:ea typeface="+mn-ea"/>
                <a:cs typeface="+mn-cs"/>
              </a:rPr>
              <a:t>This is a model. Remember the important thing about a model is it simplifies things so we can understand the process. There are small differences that affect the carbon cycle in different times of the year and places in the world </a:t>
            </a:r>
          </a:p>
          <a:p>
            <a:pPr lvl="0"/>
            <a:r>
              <a:rPr lang="en-US" sz="1200" kern="1200">
                <a:solidFill>
                  <a:schemeClr val="tx1"/>
                </a:solidFill>
                <a:effectLst/>
                <a:latin typeface="+mn-lt"/>
                <a:ea typeface="+mn-ea"/>
                <a:cs typeface="+mn-cs"/>
              </a:rPr>
              <a:t>Highlight:</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Cycles within cycles</a:t>
            </a:r>
            <a:endParaRPr lang="en-US" sz="11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Plants trap gaseous carbon via photosynthesis and convert into solid plant matter</a:t>
            </a:r>
            <a:endParaRPr lang="en-US" sz="11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Any fire converts solid carbon to gaseous carbon dioxide</a:t>
            </a:r>
            <a:endParaRPr lang="en-US" sz="11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Forests are one of the largest carbon sinks on the planet second to oceans.</a:t>
            </a:r>
            <a:endParaRPr lang="en-US" sz="11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The difference between non-renewable energy and renewable energy sources even though fossil fuels once originated as biomass</a:t>
            </a:r>
            <a:endParaRPr lang="en-US" sz="11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25723097-3E0A-4907-AC9F-FA521073691B}" type="slidenum">
              <a:rPr lang="en-US" smtClean="0"/>
              <a:t>8</a:t>
            </a:fld>
            <a:endParaRPr lang="en-US"/>
          </a:p>
        </p:txBody>
      </p:sp>
    </p:spTree>
    <p:extLst>
      <p:ext uri="{BB962C8B-B14F-4D97-AF65-F5344CB8AC3E}">
        <p14:creationId xmlns:p14="http://schemas.microsoft.com/office/powerpoint/2010/main" val="1108431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Greenhouse</a:t>
            </a:r>
            <a:r>
              <a:rPr lang="en-US" baseline="0"/>
              <a:t> gases like carbon dioxide trap heat in the atmosphere and warm the earth.  It all starts with sunlight, which is a form of energy.  Land and water absorb most of the sunlight that reaches the earth, the rest is reflected back to space.  The Earths surface warms up, then gives off energy in a different form, called infrared radiation.  This energy travels back toward outer space, greenhouse gases trap some of this energy in the atmosphere before it can escape, warming the Earth.  We need some greenhouse gases, without them, our planet would be to cold for plants and animals to live.</a:t>
            </a:r>
            <a:endParaRPr lang="en-US"/>
          </a:p>
        </p:txBody>
      </p:sp>
      <p:sp>
        <p:nvSpPr>
          <p:cNvPr id="4" name="Slide Number Placeholder 3"/>
          <p:cNvSpPr>
            <a:spLocks noGrp="1"/>
          </p:cNvSpPr>
          <p:nvPr>
            <p:ph type="sldNum" sz="quarter" idx="10"/>
          </p:nvPr>
        </p:nvSpPr>
        <p:spPr/>
        <p:txBody>
          <a:bodyPr/>
          <a:lstStyle/>
          <a:p>
            <a:fld id="{25723097-3E0A-4907-AC9F-FA521073691B}" type="slidenum">
              <a:rPr lang="en-US" smtClean="0"/>
              <a:t>11</a:t>
            </a:fld>
            <a:endParaRPr lang="en-US"/>
          </a:p>
        </p:txBody>
      </p:sp>
    </p:spTree>
    <p:extLst>
      <p:ext uri="{BB962C8B-B14F-4D97-AF65-F5344CB8AC3E}">
        <p14:creationId xmlns:p14="http://schemas.microsoft.com/office/powerpoint/2010/main" val="2235336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Ask the students</a:t>
            </a:r>
            <a:r>
              <a:rPr lang="en-US" baseline="0"/>
              <a:t> to share what the notice about these two pics. Be sure to note the color scale had to be changed a little (about 5 ppm) to be able to show the subtle differences in distribution of CO</a:t>
            </a:r>
            <a:r>
              <a:rPr lang="en-US" baseline="-25000"/>
              <a:t>2</a:t>
            </a:r>
            <a:r>
              <a:rPr lang="en-US" baseline="0"/>
              <a:t>. You can also ask them where they think the CO</a:t>
            </a:r>
            <a:r>
              <a:rPr lang="en-US" baseline="-25000"/>
              <a:t>2</a:t>
            </a:r>
            <a:r>
              <a:rPr lang="en-US" baseline="0"/>
              <a:t> is coming from and where people live. </a:t>
            </a:r>
            <a:r>
              <a:rPr lang="en-US" baseline="-25000"/>
              <a:t> </a:t>
            </a:r>
            <a:endParaRPr lang="en-US"/>
          </a:p>
        </p:txBody>
      </p:sp>
      <p:sp>
        <p:nvSpPr>
          <p:cNvPr id="4" name="Slide Number Placeholder 3"/>
          <p:cNvSpPr>
            <a:spLocks noGrp="1"/>
          </p:cNvSpPr>
          <p:nvPr>
            <p:ph type="sldNum" sz="quarter" idx="10"/>
          </p:nvPr>
        </p:nvSpPr>
        <p:spPr/>
        <p:txBody>
          <a:bodyPr/>
          <a:lstStyle/>
          <a:p>
            <a:fld id="{25723097-3E0A-4907-AC9F-FA521073691B}" type="slidenum">
              <a:rPr lang="en-US" smtClean="0"/>
              <a:t>12</a:t>
            </a:fld>
            <a:endParaRPr lang="en-US"/>
          </a:p>
        </p:txBody>
      </p:sp>
    </p:spTree>
    <p:extLst>
      <p:ext uri="{BB962C8B-B14F-4D97-AF65-F5344CB8AC3E}">
        <p14:creationId xmlns:p14="http://schemas.microsoft.com/office/powerpoint/2010/main" val="3356073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2"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D7C3A134-F1C3-464B-BF47-54DC2DE08F52}" type="datetimeFigureOut">
              <a:rPr lang="en-US" smtClean="0">
                <a:solidFill>
                  <a:prstClr val="white">
                    <a:tint val="95000"/>
                  </a:prstClr>
                </a:solidFill>
              </a:rPr>
              <a:pPr/>
              <a:t>1/3/25</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9648F39E-9C37-485F-AC97-16BB4BDF9F49}"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90980"/>
            <a:ext cx="2455476" cy="66702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8115" y="6134546"/>
            <a:ext cx="945885" cy="723453"/>
          </a:xfrm>
          <a:prstGeom prst="rect">
            <a:avLst/>
          </a:prstGeom>
        </p:spPr>
      </p:pic>
    </p:spTree>
    <p:extLst>
      <p:ext uri="{BB962C8B-B14F-4D97-AF65-F5344CB8AC3E}">
        <p14:creationId xmlns:p14="http://schemas.microsoft.com/office/powerpoint/2010/main" val="73112039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solidFill>
                  <a:prstClr val="black">
                    <a:tint val="95000"/>
                  </a:prstClr>
                </a:solidFill>
              </a:rPr>
              <a:pPr/>
              <a:t>1/3/25</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9648F39E-9C37-485F-AC97-16BB4BDF9F4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77239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bwMode="ltGray">
          <a:xfrm>
            <a:off x="6647689"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Vertical Title 1"/>
          <p:cNvSpPr>
            <a:spLocks noGrp="1"/>
          </p:cNvSpPr>
          <p:nvPr>
            <p:ph type="title" orient="vert"/>
          </p:nvPr>
        </p:nvSpPr>
        <p:spPr>
          <a:xfrm>
            <a:off x="6781800" y="274644"/>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4"/>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solidFill>
                  <a:prstClr val="black">
                    <a:tint val="95000"/>
                  </a:prstClr>
                </a:solidFill>
              </a:rPr>
              <a:pPr/>
              <a:t>1/3/25</a:t>
            </a:fld>
            <a:endParaRPr lang="en-US">
              <a:solidFill>
                <a:prstClr val="black">
                  <a:tint val="95000"/>
                </a:prstClr>
              </a:solidFill>
            </a:endParaRPr>
          </a:p>
        </p:txBody>
      </p:sp>
      <p:sp>
        <p:nvSpPr>
          <p:cNvPr id="5" name="Footer Placeholder 4"/>
          <p:cNvSpPr>
            <a:spLocks noGrp="1"/>
          </p:cNvSpPr>
          <p:nvPr>
            <p:ph type="ftr" sz="quarter" idx="11"/>
          </p:nvPr>
        </p:nvSpPr>
        <p:spPr>
          <a:xfrm>
            <a:off x="2640597" y="6377463"/>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9648F39E-9C37-485F-AC97-16BB4BDF9F4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57194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1/3/25</a:t>
            </a:fld>
            <a:endParaRPr lang="en-US"/>
          </a:p>
        </p:txBody>
      </p:sp>
      <p:sp>
        <p:nvSpPr>
          <p:cNvPr id="8" name="Footer Placeholder 7"/>
          <p:cNvSpPr>
            <a:spLocks noGrp="1"/>
          </p:cNvSpPr>
          <p:nvPr>
            <p:ph type="ftr" sz="quarter" idx="11"/>
          </p:nvPr>
        </p:nvSpPr>
        <p:spPr>
          <a:xfrm>
            <a:off x="2640598" y="6476999"/>
            <a:ext cx="5507719" cy="274320"/>
          </a:xfrm>
          <a:prstGeom prst="rect">
            <a:avLst/>
          </a:prstGeom>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3604319378"/>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1/3/25</a:t>
            </a:fld>
            <a:endParaRPr lang="en-US"/>
          </a:p>
        </p:txBody>
      </p:sp>
      <p:sp>
        <p:nvSpPr>
          <p:cNvPr id="8" name="Footer Placeholder 7"/>
          <p:cNvSpPr>
            <a:spLocks noGrp="1"/>
          </p:cNvSpPr>
          <p:nvPr>
            <p:ph type="ftr" sz="quarter" idx="11"/>
          </p:nvPr>
        </p:nvSpPr>
        <p:spPr>
          <a:xfrm>
            <a:off x="2640598" y="6476999"/>
            <a:ext cx="5507719" cy="274320"/>
          </a:xfrm>
          <a:prstGeom prst="rect">
            <a:avLst/>
          </a:prstGeom>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1528918147"/>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1/3/25</a:t>
            </a:fld>
            <a:endParaRPr lang="en-US"/>
          </a:p>
        </p:txBody>
      </p:sp>
      <p:sp>
        <p:nvSpPr>
          <p:cNvPr id="8" name="Footer Placeholder 7"/>
          <p:cNvSpPr>
            <a:spLocks noGrp="1"/>
          </p:cNvSpPr>
          <p:nvPr>
            <p:ph type="ftr" sz="quarter" idx="11"/>
          </p:nvPr>
        </p:nvSpPr>
        <p:spPr>
          <a:xfrm>
            <a:off x="2640598" y="6476999"/>
            <a:ext cx="5507719" cy="274320"/>
          </a:xfrm>
          <a:prstGeom prst="rect">
            <a:avLst/>
          </a:prstGeom>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37461568"/>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1/3/25</a:t>
            </a:fld>
            <a:endParaRPr lang="en-US"/>
          </a:p>
        </p:txBody>
      </p:sp>
      <p:sp>
        <p:nvSpPr>
          <p:cNvPr id="8" name="Footer Placeholder 7"/>
          <p:cNvSpPr>
            <a:spLocks noGrp="1"/>
          </p:cNvSpPr>
          <p:nvPr>
            <p:ph type="ftr" sz="quarter" idx="11"/>
          </p:nvPr>
        </p:nvSpPr>
        <p:spPr>
          <a:xfrm>
            <a:off x="2640598" y="6476999"/>
            <a:ext cx="5507719" cy="274320"/>
          </a:xfrm>
          <a:prstGeom prst="rect">
            <a:avLst/>
          </a:prstGeom>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3550512175"/>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1/3/25</a:t>
            </a:fld>
            <a:endParaRPr lang="en-US"/>
          </a:p>
        </p:txBody>
      </p:sp>
      <p:sp>
        <p:nvSpPr>
          <p:cNvPr id="8" name="Footer Placeholder 7"/>
          <p:cNvSpPr>
            <a:spLocks noGrp="1"/>
          </p:cNvSpPr>
          <p:nvPr>
            <p:ph type="ftr" sz="quarter" idx="11"/>
          </p:nvPr>
        </p:nvSpPr>
        <p:spPr>
          <a:xfrm>
            <a:off x="2640598" y="6476999"/>
            <a:ext cx="5507719" cy="274320"/>
          </a:xfrm>
          <a:prstGeom prst="rect">
            <a:avLst/>
          </a:prstGeom>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2876421101"/>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1/3/25</a:t>
            </a:fld>
            <a:endParaRPr lang="en-US"/>
          </a:p>
        </p:txBody>
      </p:sp>
      <p:sp>
        <p:nvSpPr>
          <p:cNvPr id="8" name="Footer Placeholder 7"/>
          <p:cNvSpPr>
            <a:spLocks noGrp="1"/>
          </p:cNvSpPr>
          <p:nvPr>
            <p:ph type="ftr" sz="quarter" idx="11"/>
          </p:nvPr>
        </p:nvSpPr>
        <p:spPr>
          <a:xfrm>
            <a:off x="2640596" y="6476999"/>
            <a:ext cx="5507719" cy="274320"/>
          </a:xfrm>
          <a:prstGeom prst="rect">
            <a:avLst/>
          </a:prstGeom>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2100733102"/>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1/3/25</a:t>
            </a:fld>
            <a:endParaRPr lang="en-US"/>
          </a:p>
        </p:txBody>
      </p:sp>
      <p:sp>
        <p:nvSpPr>
          <p:cNvPr id="8" name="Footer Placeholder 7"/>
          <p:cNvSpPr>
            <a:spLocks noGrp="1"/>
          </p:cNvSpPr>
          <p:nvPr>
            <p:ph type="ftr" sz="quarter" idx="11"/>
          </p:nvPr>
        </p:nvSpPr>
        <p:spPr>
          <a:xfrm>
            <a:off x="2640596" y="6476999"/>
            <a:ext cx="5507719" cy="274320"/>
          </a:xfrm>
          <a:prstGeom prst="rect">
            <a:avLst/>
          </a:prstGeom>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2886136366"/>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1/3/25</a:t>
            </a:fld>
            <a:endParaRPr lang="en-US"/>
          </a:p>
        </p:txBody>
      </p:sp>
      <p:sp>
        <p:nvSpPr>
          <p:cNvPr id="8" name="Footer Placeholder 7"/>
          <p:cNvSpPr>
            <a:spLocks noGrp="1"/>
          </p:cNvSpPr>
          <p:nvPr>
            <p:ph type="ftr" sz="quarter" idx="11"/>
          </p:nvPr>
        </p:nvSpPr>
        <p:spPr>
          <a:xfrm>
            <a:off x="2640596" y="6476999"/>
            <a:ext cx="5507719" cy="274320"/>
          </a:xfrm>
          <a:prstGeom prst="rect">
            <a:avLst/>
          </a:prstGeom>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1352076164"/>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solidFill>
                  <a:prstClr val="black">
                    <a:tint val="95000"/>
                  </a:prstClr>
                </a:solidFill>
              </a:rPr>
              <a:pPr/>
              <a:t>1/3/25</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9648F39E-9C37-485F-AC97-16BB4BDF9F4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601682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1/3/25</a:t>
            </a:fld>
            <a:endParaRPr lang="en-US"/>
          </a:p>
        </p:txBody>
      </p:sp>
      <p:sp>
        <p:nvSpPr>
          <p:cNvPr id="8" name="Footer Placeholder 7"/>
          <p:cNvSpPr>
            <a:spLocks noGrp="1"/>
          </p:cNvSpPr>
          <p:nvPr>
            <p:ph type="ftr" sz="quarter" idx="11"/>
          </p:nvPr>
        </p:nvSpPr>
        <p:spPr>
          <a:xfrm>
            <a:off x="2640596" y="6476999"/>
            <a:ext cx="5507719" cy="274320"/>
          </a:xfrm>
          <a:prstGeom prst="rect">
            <a:avLst/>
          </a:prstGeom>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2517717599"/>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1/3/25</a:t>
            </a:fld>
            <a:endParaRPr lang="en-US"/>
          </a:p>
        </p:txBody>
      </p:sp>
      <p:sp>
        <p:nvSpPr>
          <p:cNvPr id="8" name="Footer Placeholder 7"/>
          <p:cNvSpPr>
            <a:spLocks noGrp="1"/>
          </p:cNvSpPr>
          <p:nvPr>
            <p:ph type="ftr" sz="quarter" idx="11"/>
          </p:nvPr>
        </p:nvSpPr>
        <p:spPr>
          <a:xfrm>
            <a:off x="2640596" y="6476999"/>
            <a:ext cx="5507719" cy="274320"/>
          </a:xfrm>
          <a:prstGeom prst="rect">
            <a:avLst/>
          </a:prstGeom>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2006652378"/>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1/3/25</a:t>
            </a:fld>
            <a:endParaRPr lang="en-US"/>
          </a:p>
        </p:txBody>
      </p:sp>
      <p:sp>
        <p:nvSpPr>
          <p:cNvPr id="8" name="Footer Placeholder 7"/>
          <p:cNvSpPr>
            <a:spLocks noGrp="1"/>
          </p:cNvSpPr>
          <p:nvPr>
            <p:ph type="ftr" sz="quarter" idx="11"/>
          </p:nvPr>
        </p:nvSpPr>
        <p:spPr>
          <a:xfrm>
            <a:off x="2640596" y="6476999"/>
            <a:ext cx="5507719" cy="274320"/>
          </a:xfrm>
          <a:prstGeom prst="rect">
            <a:avLst/>
          </a:prstGeom>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206224357"/>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1/3/25</a:t>
            </a:fld>
            <a:endParaRPr lang="en-US"/>
          </a:p>
        </p:txBody>
      </p:sp>
      <p:sp>
        <p:nvSpPr>
          <p:cNvPr id="8" name="Footer Placeholder 7"/>
          <p:cNvSpPr>
            <a:spLocks noGrp="1"/>
          </p:cNvSpPr>
          <p:nvPr>
            <p:ph type="ftr" sz="quarter" idx="11"/>
          </p:nvPr>
        </p:nvSpPr>
        <p:spPr>
          <a:xfrm>
            <a:off x="2640596" y="6476999"/>
            <a:ext cx="5507719" cy="274320"/>
          </a:xfrm>
          <a:prstGeom prst="rect">
            <a:avLst/>
          </a:prstGeom>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3486242017"/>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1/3/25</a:t>
            </a:fld>
            <a:endParaRPr lang="en-US"/>
          </a:p>
        </p:txBody>
      </p:sp>
      <p:sp>
        <p:nvSpPr>
          <p:cNvPr id="8" name="Footer Placeholder 7"/>
          <p:cNvSpPr>
            <a:spLocks noGrp="1"/>
          </p:cNvSpPr>
          <p:nvPr>
            <p:ph type="ftr" sz="quarter" idx="11"/>
          </p:nvPr>
        </p:nvSpPr>
        <p:spPr>
          <a:xfrm>
            <a:off x="2640596" y="6476999"/>
            <a:ext cx="5507719" cy="274320"/>
          </a:xfrm>
          <a:prstGeom prst="rect">
            <a:avLst/>
          </a:prstGeom>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3692912460"/>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1/3/25</a:t>
            </a:fld>
            <a:endParaRPr lang="en-US"/>
          </a:p>
        </p:txBody>
      </p:sp>
      <p:sp>
        <p:nvSpPr>
          <p:cNvPr id="8" name="Footer Placeholder 7"/>
          <p:cNvSpPr>
            <a:spLocks noGrp="1"/>
          </p:cNvSpPr>
          <p:nvPr>
            <p:ph type="ftr" sz="quarter" idx="11"/>
          </p:nvPr>
        </p:nvSpPr>
        <p:spPr>
          <a:xfrm>
            <a:off x="2640596" y="6476999"/>
            <a:ext cx="5507719" cy="274320"/>
          </a:xfrm>
          <a:prstGeom prst="rect">
            <a:avLst/>
          </a:prstGeom>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2176416017"/>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1/3/25</a:t>
            </a:fld>
            <a:endParaRPr lang="en-US"/>
          </a:p>
        </p:txBody>
      </p:sp>
      <p:sp>
        <p:nvSpPr>
          <p:cNvPr id="8" name="Footer Placeholder 7"/>
          <p:cNvSpPr>
            <a:spLocks noGrp="1"/>
          </p:cNvSpPr>
          <p:nvPr>
            <p:ph type="ftr" sz="quarter" idx="11"/>
          </p:nvPr>
        </p:nvSpPr>
        <p:spPr>
          <a:xfrm>
            <a:off x="2640596" y="6476999"/>
            <a:ext cx="5507719" cy="274320"/>
          </a:xfrm>
          <a:prstGeom prst="rect">
            <a:avLst/>
          </a:prstGeom>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2152757784"/>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1/3/25</a:t>
            </a:fld>
            <a:endParaRPr lang="en-US"/>
          </a:p>
        </p:txBody>
      </p:sp>
      <p:sp>
        <p:nvSpPr>
          <p:cNvPr id="8" name="Footer Placeholder 7"/>
          <p:cNvSpPr>
            <a:spLocks noGrp="1"/>
          </p:cNvSpPr>
          <p:nvPr>
            <p:ph type="ftr" sz="quarter" idx="11"/>
          </p:nvPr>
        </p:nvSpPr>
        <p:spPr>
          <a:xfrm>
            <a:off x="2640596" y="6476999"/>
            <a:ext cx="5507719" cy="274320"/>
          </a:xfrm>
          <a:prstGeom prst="rect">
            <a:avLst/>
          </a:prstGeom>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452468313"/>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1/3/25</a:t>
            </a:fld>
            <a:endParaRPr lang="en-US"/>
          </a:p>
        </p:txBody>
      </p:sp>
      <p:sp>
        <p:nvSpPr>
          <p:cNvPr id="8" name="Footer Placeholder 7"/>
          <p:cNvSpPr>
            <a:spLocks noGrp="1"/>
          </p:cNvSpPr>
          <p:nvPr>
            <p:ph type="ftr" sz="quarter" idx="11"/>
          </p:nvPr>
        </p:nvSpPr>
        <p:spPr>
          <a:xfrm>
            <a:off x="2640596" y="6476999"/>
            <a:ext cx="5507719" cy="274320"/>
          </a:xfrm>
          <a:prstGeom prst="rect">
            <a:avLst/>
          </a:prstGeom>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3474348063"/>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1/3/25</a:t>
            </a:fld>
            <a:endParaRPr lang="en-US"/>
          </a:p>
        </p:txBody>
      </p:sp>
      <p:sp>
        <p:nvSpPr>
          <p:cNvPr id="8" name="Footer Placeholder 7"/>
          <p:cNvSpPr>
            <a:spLocks noGrp="1"/>
          </p:cNvSpPr>
          <p:nvPr>
            <p:ph type="ftr" sz="quarter" idx="11"/>
          </p:nvPr>
        </p:nvSpPr>
        <p:spPr>
          <a:xfrm>
            <a:off x="2640596" y="6476999"/>
            <a:ext cx="5507719" cy="274320"/>
          </a:xfrm>
          <a:prstGeom prst="rect">
            <a:avLst/>
          </a:prstGeom>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1818560759"/>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solidFill>
                  <a:prstClr val="white">
                    <a:tint val="95000"/>
                  </a:prstClr>
                </a:solidFill>
              </a:rPr>
              <a:pPr/>
              <a:t>1/3/25</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9648F39E-9C37-485F-AC97-16BB4BDF9F49}" type="slidenum">
              <a:rPr lang="en-US" smtClean="0">
                <a:solidFill>
                  <a:prstClr val="white">
                    <a:tint val="95000"/>
                  </a:prstClr>
                </a:solidFill>
              </a:rPr>
              <a:pPr/>
              <a:t>‹#›</a:t>
            </a:fld>
            <a:endParaRPr lang="en-US">
              <a:solidFill>
                <a:prstClr val="white">
                  <a:tint val="95000"/>
                </a:prstClr>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52" y="6190980"/>
            <a:ext cx="2455476" cy="66702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8115" y="6134546"/>
            <a:ext cx="945885" cy="723453"/>
          </a:xfrm>
          <a:prstGeom prst="rect">
            <a:avLst/>
          </a:prstGeom>
        </p:spPr>
      </p:pic>
    </p:spTree>
    <p:extLst>
      <p:ext uri="{BB962C8B-B14F-4D97-AF65-F5344CB8AC3E}">
        <p14:creationId xmlns:p14="http://schemas.microsoft.com/office/powerpoint/2010/main" val="401815475"/>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1/3/25</a:t>
            </a:fld>
            <a:endParaRPr lang="en-US"/>
          </a:p>
        </p:txBody>
      </p:sp>
      <p:sp>
        <p:nvSpPr>
          <p:cNvPr id="8" name="Footer Placeholder 7"/>
          <p:cNvSpPr>
            <a:spLocks noGrp="1"/>
          </p:cNvSpPr>
          <p:nvPr>
            <p:ph type="ftr" sz="quarter" idx="11"/>
          </p:nvPr>
        </p:nvSpPr>
        <p:spPr>
          <a:xfrm>
            <a:off x="2640596" y="6476999"/>
            <a:ext cx="5507719" cy="274320"/>
          </a:xfrm>
          <a:prstGeom prst="rect">
            <a:avLst/>
          </a:prstGeom>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2505118767"/>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1/3/25</a:t>
            </a:fld>
            <a:endParaRPr lang="en-US"/>
          </a:p>
        </p:txBody>
      </p:sp>
      <p:sp>
        <p:nvSpPr>
          <p:cNvPr id="8" name="Footer Placeholder 7"/>
          <p:cNvSpPr>
            <a:spLocks noGrp="1"/>
          </p:cNvSpPr>
          <p:nvPr>
            <p:ph type="ftr" sz="quarter" idx="11"/>
          </p:nvPr>
        </p:nvSpPr>
        <p:spPr>
          <a:xfrm>
            <a:off x="2640596" y="6476999"/>
            <a:ext cx="5507719" cy="274320"/>
          </a:xfrm>
          <a:prstGeom prst="rect">
            <a:avLst/>
          </a:prstGeom>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2052188945"/>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1/3/25</a:t>
            </a:fld>
            <a:endParaRPr lang="en-US"/>
          </a:p>
        </p:txBody>
      </p:sp>
      <p:sp>
        <p:nvSpPr>
          <p:cNvPr id="8" name="Footer Placeholder 7"/>
          <p:cNvSpPr>
            <a:spLocks noGrp="1"/>
          </p:cNvSpPr>
          <p:nvPr>
            <p:ph type="ftr" sz="quarter" idx="11"/>
          </p:nvPr>
        </p:nvSpPr>
        <p:spPr>
          <a:xfrm>
            <a:off x="2640596" y="6476999"/>
            <a:ext cx="5507719" cy="274320"/>
          </a:xfrm>
          <a:prstGeom prst="rect">
            <a:avLst/>
          </a:prstGeom>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957750186"/>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1/3/25</a:t>
            </a:fld>
            <a:endParaRPr lang="en-US"/>
          </a:p>
        </p:txBody>
      </p:sp>
      <p:sp>
        <p:nvSpPr>
          <p:cNvPr id="8" name="Footer Placeholder 7"/>
          <p:cNvSpPr>
            <a:spLocks noGrp="1"/>
          </p:cNvSpPr>
          <p:nvPr>
            <p:ph type="ftr" sz="quarter" idx="11"/>
          </p:nvPr>
        </p:nvSpPr>
        <p:spPr>
          <a:xfrm>
            <a:off x="2640596" y="6476999"/>
            <a:ext cx="5507719" cy="274320"/>
          </a:xfrm>
          <a:prstGeom prst="rect">
            <a:avLst/>
          </a:prstGeom>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1397363994"/>
      </p:ext>
    </p:extLst>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1/3/25</a:t>
            </a:fld>
            <a:endParaRPr lang="en-US"/>
          </a:p>
        </p:txBody>
      </p:sp>
      <p:sp>
        <p:nvSpPr>
          <p:cNvPr id="8" name="Footer Placeholder 7"/>
          <p:cNvSpPr>
            <a:spLocks noGrp="1"/>
          </p:cNvSpPr>
          <p:nvPr>
            <p:ph type="ftr" sz="quarter" idx="11"/>
          </p:nvPr>
        </p:nvSpPr>
        <p:spPr>
          <a:xfrm>
            <a:off x="2640596" y="6476999"/>
            <a:ext cx="5507719" cy="274320"/>
          </a:xfrm>
          <a:prstGeom prst="rect">
            <a:avLst/>
          </a:prstGeom>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3523993420"/>
      </p:ext>
    </p:extLst>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1/3/25</a:t>
            </a:fld>
            <a:endParaRPr lang="en-US"/>
          </a:p>
        </p:txBody>
      </p:sp>
      <p:sp>
        <p:nvSpPr>
          <p:cNvPr id="8" name="Footer Placeholder 7"/>
          <p:cNvSpPr>
            <a:spLocks noGrp="1"/>
          </p:cNvSpPr>
          <p:nvPr>
            <p:ph type="ftr" sz="quarter" idx="11"/>
          </p:nvPr>
        </p:nvSpPr>
        <p:spPr>
          <a:xfrm>
            <a:off x="2640596" y="6476999"/>
            <a:ext cx="5507719" cy="274320"/>
          </a:xfrm>
          <a:prstGeom prst="rect">
            <a:avLst/>
          </a:prstGeom>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1378732068"/>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1/3/25</a:t>
            </a:fld>
            <a:endParaRPr lang="en-US"/>
          </a:p>
        </p:txBody>
      </p:sp>
      <p:sp>
        <p:nvSpPr>
          <p:cNvPr id="8" name="Footer Placeholder 7"/>
          <p:cNvSpPr>
            <a:spLocks noGrp="1"/>
          </p:cNvSpPr>
          <p:nvPr>
            <p:ph type="ftr" sz="quarter" idx="11"/>
          </p:nvPr>
        </p:nvSpPr>
        <p:spPr>
          <a:xfrm>
            <a:off x="2640596" y="6476999"/>
            <a:ext cx="5507719" cy="274320"/>
          </a:xfrm>
          <a:prstGeom prst="rect">
            <a:avLst/>
          </a:prstGeom>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888468161"/>
      </p:ext>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1/3/25</a:t>
            </a:fld>
            <a:endParaRPr lang="en-US"/>
          </a:p>
        </p:txBody>
      </p:sp>
      <p:sp>
        <p:nvSpPr>
          <p:cNvPr id="8" name="Footer Placeholder 7"/>
          <p:cNvSpPr>
            <a:spLocks noGrp="1"/>
          </p:cNvSpPr>
          <p:nvPr>
            <p:ph type="ftr" sz="quarter" idx="11"/>
          </p:nvPr>
        </p:nvSpPr>
        <p:spPr>
          <a:xfrm>
            <a:off x="2640596" y="6476999"/>
            <a:ext cx="5507719" cy="274320"/>
          </a:xfrm>
          <a:prstGeom prst="rect">
            <a:avLst/>
          </a:prstGeom>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1462736230"/>
      </p:ext>
    </p:extLst>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1/3/25</a:t>
            </a:fld>
            <a:endParaRPr lang="en-US"/>
          </a:p>
        </p:txBody>
      </p:sp>
      <p:sp>
        <p:nvSpPr>
          <p:cNvPr id="8" name="Footer Placeholder 7"/>
          <p:cNvSpPr>
            <a:spLocks noGrp="1"/>
          </p:cNvSpPr>
          <p:nvPr>
            <p:ph type="ftr" sz="quarter" idx="11"/>
          </p:nvPr>
        </p:nvSpPr>
        <p:spPr>
          <a:xfrm>
            <a:off x="2640596" y="6476999"/>
            <a:ext cx="5507719" cy="274320"/>
          </a:xfrm>
          <a:prstGeom prst="rect">
            <a:avLst/>
          </a:prstGeom>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3008355077"/>
      </p:ext>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1/3/25</a:t>
            </a:fld>
            <a:endParaRPr lang="en-US"/>
          </a:p>
        </p:txBody>
      </p:sp>
      <p:sp>
        <p:nvSpPr>
          <p:cNvPr id="8" name="Footer Placeholder 7"/>
          <p:cNvSpPr>
            <a:spLocks noGrp="1"/>
          </p:cNvSpPr>
          <p:nvPr>
            <p:ph type="ftr" sz="quarter" idx="11"/>
          </p:nvPr>
        </p:nvSpPr>
        <p:spPr>
          <a:xfrm>
            <a:off x="2640596" y="6476999"/>
            <a:ext cx="5507719" cy="274320"/>
          </a:xfrm>
          <a:prstGeom prst="rect">
            <a:avLst/>
          </a:prstGeom>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1016714276"/>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solidFill>
                  <a:prstClr val="black">
                    <a:tint val="95000"/>
                  </a:prstClr>
                </a:solidFill>
              </a:rPr>
              <a:pPr/>
              <a:t>1/3/25</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9648F39E-9C37-485F-AC97-16BB4BDF9F4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0297607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1/3/25</a:t>
            </a:fld>
            <a:endParaRPr lang="en-US"/>
          </a:p>
        </p:txBody>
      </p:sp>
      <p:sp>
        <p:nvSpPr>
          <p:cNvPr id="8" name="Footer Placeholder 7"/>
          <p:cNvSpPr>
            <a:spLocks noGrp="1"/>
          </p:cNvSpPr>
          <p:nvPr>
            <p:ph type="ftr" sz="quarter" idx="11"/>
          </p:nvPr>
        </p:nvSpPr>
        <p:spPr>
          <a:xfrm>
            <a:off x="2640596" y="6476999"/>
            <a:ext cx="5507719" cy="274320"/>
          </a:xfrm>
          <a:prstGeom prst="rect">
            <a:avLst/>
          </a:prstGeom>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2439482116"/>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1/3/25</a:t>
            </a:fld>
            <a:endParaRPr lang="en-US"/>
          </a:p>
        </p:txBody>
      </p:sp>
      <p:sp>
        <p:nvSpPr>
          <p:cNvPr id="8" name="Footer Placeholder 7"/>
          <p:cNvSpPr>
            <a:spLocks noGrp="1"/>
          </p:cNvSpPr>
          <p:nvPr>
            <p:ph type="ftr" sz="quarter" idx="11"/>
          </p:nvPr>
        </p:nvSpPr>
        <p:spPr>
          <a:xfrm>
            <a:off x="2640596" y="6476999"/>
            <a:ext cx="5507719" cy="274320"/>
          </a:xfrm>
          <a:prstGeom prst="rect">
            <a:avLst/>
          </a:prstGeom>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705435792"/>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90"/>
            <a:ext cx="4040188" cy="715355"/>
          </a:xfrm>
        </p:spPr>
        <p:txBody>
          <a:bodyPr lIns="146304" anchor="ctr"/>
          <a:lstStyle>
            <a:lvl1pPr marL="0" indent="0">
              <a:buNone/>
              <a:defRPr sz="23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7" y="1698990"/>
            <a:ext cx="4041775" cy="715355"/>
          </a:xfrm>
        </p:spPr>
        <p:txBody>
          <a:bodyPr lIns="146304" anchor="ctr"/>
          <a:lstStyle>
            <a:lvl1pPr marL="0" indent="0">
              <a:buNone/>
              <a:defRPr sz="23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7"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solidFill>
                  <a:prstClr val="black">
                    <a:tint val="95000"/>
                  </a:prstClr>
                </a:solidFill>
              </a:rPr>
              <a:pPr/>
              <a:t>1/3/25</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9648F39E-9C37-485F-AC97-16BB4BDF9F4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787333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7C3A134-F1C3-464B-BF47-54DC2DE08F52}" type="datetimeFigureOut">
              <a:rPr lang="en-US" smtClean="0">
                <a:solidFill>
                  <a:prstClr val="black">
                    <a:tint val="95000"/>
                  </a:prstClr>
                </a:solidFill>
              </a:rPr>
              <a:pPr/>
              <a:t>1/3/25</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9648F39E-9C37-485F-AC97-16BB4BDF9F4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40100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solidFill>
                  <a:prstClr val="black">
                    <a:tint val="95000"/>
                  </a:prstClr>
                </a:solidFill>
              </a:rPr>
              <a:pPr/>
              <a:t>1/3/25</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9648F39E-9C37-485F-AC97-16BB4BDF9F49}" type="slidenum">
              <a:rPr lang="en-US" smtClean="0">
                <a:solidFill>
                  <a:prstClr val="black">
                    <a:tint val="95000"/>
                  </a:prstClr>
                </a:solidFill>
              </a:rPr>
              <a:pPr/>
              <a:t>‹#›</a:t>
            </a:fld>
            <a:endParaRPr lang="en-US">
              <a:solidFill>
                <a:prstClr val="black">
                  <a:tint val="9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5" y="6190980"/>
            <a:ext cx="2455476" cy="66702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8115" y="6134546"/>
            <a:ext cx="945885" cy="723453"/>
          </a:xfrm>
          <a:prstGeom prst="rect">
            <a:avLst/>
          </a:prstGeom>
        </p:spPr>
      </p:pic>
    </p:spTree>
    <p:extLst>
      <p:ext uri="{BB962C8B-B14F-4D97-AF65-F5344CB8AC3E}">
        <p14:creationId xmlns:p14="http://schemas.microsoft.com/office/powerpoint/2010/main" val="3991742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9" y="1743134"/>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solidFill>
                  <a:prstClr val="black">
                    <a:tint val="95000"/>
                  </a:prstClr>
                </a:solidFill>
              </a:rPr>
              <a:pPr/>
              <a:t>1/3/25</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9648F39E-9C37-485F-AC97-16BB4BDF9F49}"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2145817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3"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7" y="1484808"/>
            <a:ext cx="6247397" cy="5373192"/>
          </a:xfrm>
          <a:solidFill>
            <a:schemeClr val="bg2">
              <a:shade val="75000"/>
            </a:schemeClr>
          </a:solidFill>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extLst/>
          </a:lstStyle>
          <a:p>
            <a:r>
              <a:rPr kumimoji="0" lang="en-US"/>
              <a:t>Drag picture to placeholder or click icon to add</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7C3A134-F1C3-464B-BF47-54DC2DE08F52}" type="datetimeFigureOut">
              <a:rPr lang="en-US" smtClean="0">
                <a:solidFill>
                  <a:prstClr val="black">
                    <a:tint val="95000"/>
                  </a:prstClr>
                </a:solidFill>
              </a:rPr>
              <a:pPr/>
              <a:t>1/3/25</a:t>
            </a:fld>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9648F39E-9C37-485F-AC97-16BB4BDF9F4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30115700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 name="Rectangle 6"/>
          <p:cNvSpPr/>
          <p:nvPr/>
        </p:nvSpPr>
        <p:spPr bwMode="ltGray">
          <a:xfrm>
            <a:off x="2" y="4"/>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4"/>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solidFill>
                  <a:prstClr val="black">
                    <a:tint val="95000"/>
                  </a:prstClr>
                </a:solidFill>
              </a:rPr>
              <a:pPr/>
              <a:t>1/3/25</a:t>
            </a:fld>
            <a:endParaRPr lang="en-US">
              <a:solidFill>
                <a:prstClr val="black">
                  <a:tint val="95000"/>
                </a:prstClr>
              </a:solidFill>
            </a:endParaRPr>
          </a:p>
        </p:txBody>
      </p:sp>
      <p:sp>
        <p:nvSpPr>
          <p:cNvPr id="5" name="Footer Placeholder 4"/>
          <p:cNvSpPr>
            <a:spLocks noGrp="1"/>
          </p:cNvSpPr>
          <p:nvPr>
            <p:ph type="ftr" sz="quarter" idx="3"/>
          </p:nvPr>
        </p:nvSpPr>
        <p:spPr>
          <a:xfrm>
            <a:off x="2640598"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7"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8F39E-9C37-485F-AC97-16BB4BDF9F49}" type="slidenum">
              <a:rPr lang="en-US" smtClean="0">
                <a:solidFill>
                  <a:prstClr val="black">
                    <a:tint val="95000"/>
                  </a:prstClr>
                </a:solidFill>
              </a:rPr>
              <a:pPr/>
              <a:t>‹#›</a:t>
            </a:fld>
            <a:endParaRPr lang="en-US">
              <a:solidFill>
                <a:prstClr val="black">
                  <a:tint val="95000"/>
                </a:prstClr>
              </a:solidFill>
            </a:endParaRPr>
          </a:p>
        </p:txBody>
      </p:sp>
      <p:pic>
        <p:nvPicPr>
          <p:cNvPr id="11" name="Picture 10"/>
          <p:cNvPicPr>
            <a:picLocks noChangeAspect="1"/>
          </p:cNvPicPr>
          <p:nvPr userDrawn="1"/>
        </p:nvPicPr>
        <p:blipFill>
          <a:blip r:embed="rId43" cstate="print">
            <a:extLst>
              <a:ext uri="{28A0092B-C50C-407E-A947-70E740481C1C}">
                <a14:useLocalDpi xmlns:a14="http://schemas.microsoft.com/office/drawing/2010/main" val="0"/>
              </a:ext>
            </a:extLst>
          </a:blip>
          <a:stretch>
            <a:fillRect/>
          </a:stretch>
        </p:blipFill>
        <p:spPr>
          <a:xfrm>
            <a:off x="0" y="6190980"/>
            <a:ext cx="2455476" cy="667020"/>
          </a:xfrm>
          <a:prstGeom prst="rect">
            <a:avLst/>
          </a:prstGeom>
        </p:spPr>
      </p:pic>
      <p:pic>
        <p:nvPicPr>
          <p:cNvPr id="12" name="Picture 11"/>
          <p:cNvPicPr>
            <a:picLocks noChangeAspect="1"/>
          </p:cNvPicPr>
          <p:nvPr userDrawn="1"/>
        </p:nvPicPr>
        <p:blipFill>
          <a:blip r:embed="rId44" cstate="print">
            <a:extLst>
              <a:ext uri="{28A0092B-C50C-407E-A947-70E740481C1C}">
                <a14:useLocalDpi xmlns:a14="http://schemas.microsoft.com/office/drawing/2010/main" val="0"/>
              </a:ext>
            </a:extLst>
          </a:blip>
          <a:stretch>
            <a:fillRect/>
          </a:stretch>
        </p:blipFill>
        <p:spPr>
          <a:xfrm>
            <a:off x="8198115" y="6134546"/>
            <a:ext cx="945885" cy="723453"/>
          </a:xfrm>
          <a:prstGeom prst="rect">
            <a:avLst/>
          </a:prstGeom>
        </p:spPr>
      </p:pic>
    </p:spTree>
    <p:extLst>
      <p:ext uri="{BB962C8B-B14F-4D97-AF65-F5344CB8AC3E}">
        <p14:creationId xmlns:p14="http://schemas.microsoft.com/office/powerpoint/2010/main" val="23498085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735" r:id="rId27"/>
    <p:sldLayoutId id="2147483736" r:id="rId28"/>
    <p:sldLayoutId id="2147483737" r:id="rId29"/>
    <p:sldLayoutId id="2147483738" r:id="rId30"/>
    <p:sldLayoutId id="2147483739" r:id="rId31"/>
    <p:sldLayoutId id="2147483740" r:id="rId32"/>
    <p:sldLayoutId id="2147483741" r:id="rId33"/>
    <p:sldLayoutId id="2147483742" r:id="rId34"/>
    <p:sldLayoutId id="2147483743" r:id="rId35"/>
    <p:sldLayoutId id="2147483744" r:id="rId36"/>
    <p:sldLayoutId id="2147483745" r:id="rId37"/>
    <p:sldLayoutId id="2147483746" r:id="rId38"/>
    <p:sldLayoutId id="2147483747" r:id="rId39"/>
    <p:sldLayoutId id="2147483748" r:id="rId40"/>
    <p:sldLayoutId id="2147483749" r:id="rId4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01" indent="-320032"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02" indent="-274313"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71" indent="-228594"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22" indent="-182875"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28" indent="-182875"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591" indent="-182875"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754" indent="-182875"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17" indent="-182875"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080" indent="-182875"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189" algn="l" rtl="0" eaLnBrk="1" latinLnBrk="0" hangingPunct="1">
        <a:defRPr kumimoji="0" kern="1200">
          <a:solidFill>
            <a:schemeClr val="tx1"/>
          </a:solidFill>
          <a:latin typeface="+mn-lt"/>
          <a:ea typeface="+mn-ea"/>
          <a:cs typeface="+mn-cs"/>
        </a:defRPr>
      </a:lvl2pPr>
      <a:lvl3pPr marL="914377" algn="l" rtl="0" eaLnBrk="1" latinLnBrk="0" hangingPunct="1">
        <a:defRPr kumimoji="0" kern="1200">
          <a:solidFill>
            <a:schemeClr val="tx1"/>
          </a:solidFill>
          <a:latin typeface="+mn-lt"/>
          <a:ea typeface="+mn-ea"/>
          <a:cs typeface="+mn-cs"/>
        </a:defRPr>
      </a:lvl3pPr>
      <a:lvl4pPr marL="1371566" algn="l" rtl="0" eaLnBrk="1" latinLnBrk="0" hangingPunct="1">
        <a:defRPr kumimoji="0" kern="1200">
          <a:solidFill>
            <a:schemeClr val="tx1"/>
          </a:solidFill>
          <a:latin typeface="+mn-lt"/>
          <a:ea typeface="+mn-ea"/>
          <a:cs typeface="+mn-cs"/>
        </a:defRPr>
      </a:lvl4pPr>
      <a:lvl5pPr marL="1828754" algn="l" rtl="0" eaLnBrk="1" latinLnBrk="0" hangingPunct="1">
        <a:defRPr kumimoji="0" kern="1200">
          <a:solidFill>
            <a:schemeClr val="tx1"/>
          </a:solidFill>
          <a:latin typeface="+mn-lt"/>
          <a:ea typeface="+mn-ea"/>
          <a:cs typeface="+mn-cs"/>
        </a:defRPr>
      </a:lvl5pPr>
      <a:lvl6pPr marL="2285943" algn="l" rtl="0" eaLnBrk="1" latinLnBrk="0" hangingPunct="1">
        <a:defRPr kumimoji="0" kern="1200">
          <a:solidFill>
            <a:schemeClr val="tx1"/>
          </a:solidFill>
          <a:latin typeface="+mn-lt"/>
          <a:ea typeface="+mn-ea"/>
          <a:cs typeface="+mn-cs"/>
        </a:defRPr>
      </a:lvl6pPr>
      <a:lvl7pPr marL="2743131" algn="l" rtl="0" eaLnBrk="1" latinLnBrk="0" hangingPunct="1">
        <a:defRPr kumimoji="0" kern="1200">
          <a:solidFill>
            <a:schemeClr val="tx1"/>
          </a:solidFill>
          <a:latin typeface="+mn-lt"/>
          <a:ea typeface="+mn-ea"/>
          <a:cs typeface="+mn-cs"/>
        </a:defRPr>
      </a:lvl7pPr>
      <a:lvl8pPr marL="3200320" algn="l" rtl="0" eaLnBrk="1" latinLnBrk="0" hangingPunct="1">
        <a:defRPr kumimoji="0" kern="1200">
          <a:solidFill>
            <a:schemeClr val="tx1"/>
          </a:solidFill>
          <a:latin typeface="+mn-lt"/>
          <a:ea typeface="+mn-ea"/>
          <a:cs typeface="+mn-cs"/>
        </a:defRPr>
      </a:lvl8pPr>
      <a:lvl9pPr marL="3657509"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hyperlink" Target="https://www3.epa.gov/climatechange/kids/basics/today/greenhouse-effect.html" TargetMode="External"/><Relationship Id="rId3" Type="http://schemas.openxmlformats.org/officeDocument/2006/relationships/hyperlink" Target="http://www.calforestfoundation.org/Critical-Thinking/index.htm" TargetMode="External"/><Relationship Id="rId7" Type="http://schemas.openxmlformats.org/officeDocument/2006/relationships/hyperlink" Target="http://www.epa.gov/climatechange/science/indicators/ghg/us-ghg-emissions.html" TargetMode="External"/><Relationship Id="rId2" Type="http://schemas.openxmlformats.org/officeDocument/2006/relationships/hyperlink" Target="http://www.svrdesign.com/blog/2013/04/weekly-reading-trees-in-the-urban-landscape" TargetMode="External"/><Relationship Id="rId1" Type="http://schemas.openxmlformats.org/officeDocument/2006/relationships/slideLayout" Target="../slideLayouts/slideLayout2.xml"/><Relationship Id="rId6" Type="http://schemas.openxmlformats.org/officeDocument/2006/relationships/hyperlink" Target="http://climate.nasa.gov/state_of_flux#Carbondioxidepollution.jpg" TargetMode="External"/><Relationship Id="rId5" Type="http://schemas.openxmlformats.org/officeDocument/2006/relationships/hyperlink" Target="http://climate.nasa.gov/causes/" TargetMode="External"/><Relationship Id="rId4" Type="http://schemas.openxmlformats.org/officeDocument/2006/relationships/hyperlink" Target="http://www.themostnaturalresource.com/environmen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721" y="98631"/>
            <a:ext cx="8196558" cy="6058038"/>
          </a:xfrm>
          <a:prstGeom prst="rect">
            <a:avLst/>
          </a:prstGeom>
        </p:spPr>
      </p:pic>
      <p:sp>
        <p:nvSpPr>
          <p:cNvPr id="3" name="Rectangle 2">
            <a:extLst>
              <a:ext uri="{FF2B5EF4-FFF2-40B4-BE49-F238E27FC236}">
                <a16:creationId xmlns:a16="http://schemas.microsoft.com/office/drawing/2014/main" id="{C8C3A55D-009A-6211-85A2-5AF5AF29B22A}"/>
              </a:ext>
            </a:extLst>
          </p:cNvPr>
          <p:cNvSpPr/>
          <p:nvPr/>
        </p:nvSpPr>
        <p:spPr>
          <a:xfrm>
            <a:off x="0" y="6194426"/>
            <a:ext cx="873940" cy="66015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2438738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624" y="111380"/>
            <a:ext cx="8229600" cy="1252728"/>
          </a:xfrm>
        </p:spPr>
        <p:txBody>
          <a:bodyPr>
            <a:normAutofit fontScale="90000"/>
          </a:bodyPr>
          <a:lstStyle/>
          <a:p>
            <a:r>
              <a:rPr lang="en-US"/>
              <a:t>Activity – Act out the Carbon Cycle</a:t>
            </a:r>
          </a:p>
        </p:txBody>
      </p:sp>
      <p:sp>
        <p:nvSpPr>
          <p:cNvPr id="3" name="Content Placeholder 2"/>
          <p:cNvSpPr>
            <a:spLocks noGrp="1"/>
          </p:cNvSpPr>
          <p:nvPr>
            <p:ph idx="1"/>
          </p:nvPr>
        </p:nvSpPr>
        <p:spPr/>
        <p:txBody>
          <a:bodyPr/>
          <a:lstStyle/>
          <a:p>
            <a:r>
              <a:rPr lang="en-US"/>
              <a:t>Equal number of students at each station</a:t>
            </a:r>
          </a:p>
          <a:p>
            <a:r>
              <a:rPr lang="en-US"/>
              <a:t>Each station has a dice</a:t>
            </a:r>
          </a:p>
          <a:p>
            <a:pPr lvl="1"/>
            <a:r>
              <a:rPr lang="en-US"/>
              <a:t>Each student rolls the die individually and records what/where they (as a carbon atom) will move</a:t>
            </a:r>
          </a:p>
          <a:p>
            <a:pPr lvl="1"/>
            <a:r>
              <a:rPr lang="en-US"/>
              <a:t>Follow the instructions on the station sign to know where to go next</a:t>
            </a:r>
          </a:p>
          <a:p>
            <a:r>
              <a:rPr lang="en-US"/>
              <a:t>Follow the directions and record rolling the dice 10 times</a:t>
            </a:r>
          </a:p>
          <a:p>
            <a:r>
              <a:rPr lang="en-US"/>
              <a:t>We’ll see where carbon ends up in the cycle</a:t>
            </a:r>
          </a:p>
        </p:txBody>
      </p:sp>
      <p:sp>
        <p:nvSpPr>
          <p:cNvPr id="4" name="Rectangle 3">
            <a:extLst>
              <a:ext uri="{FF2B5EF4-FFF2-40B4-BE49-F238E27FC236}">
                <a16:creationId xmlns:a16="http://schemas.microsoft.com/office/drawing/2014/main" id="{13E95EC0-0CBE-EA90-DEC7-8FA790B79B41}"/>
              </a:ext>
            </a:extLst>
          </p:cNvPr>
          <p:cNvSpPr/>
          <p:nvPr/>
        </p:nvSpPr>
        <p:spPr>
          <a:xfrm>
            <a:off x="0" y="6194426"/>
            <a:ext cx="873940" cy="6601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84581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The Greenhouse Effect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74800" y="1530215"/>
            <a:ext cx="5994399" cy="4498889"/>
          </a:xfrm>
          <a:prstGeom prst="rect">
            <a:avLst/>
          </a:prstGeom>
        </p:spPr>
      </p:pic>
      <p:sp>
        <p:nvSpPr>
          <p:cNvPr id="6" name="Rectangle 5"/>
          <p:cNvSpPr/>
          <p:nvPr/>
        </p:nvSpPr>
        <p:spPr>
          <a:xfrm>
            <a:off x="3269374" y="1680172"/>
            <a:ext cx="3189463" cy="461665"/>
          </a:xfrm>
          <a:prstGeom prst="rect">
            <a:avLst/>
          </a:prstGeom>
          <a:noFill/>
        </p:spPr>
        <p:txBody>
          <a:bodyPr wrap="none" lIns="91440" tIns="45720" rIns="91440" bIns="45720">
            <a:spAutoFit/>
          </a:bodyPr>
          <a:lstStyle/>
          <a:p>
            <a:pPr algn="ctr"/>
            <a:r>
              <a:rPr lang="en-US" sz="2400" b="1" cap="none" spc="0">
                <a:ln w="0"/>
                <a:solidFill>
                  <a:schemeClr val="bg1"/>
                </a:solidFill>
                <a:effectLst>
                  <a:outerShdw blurRad="38100" dist="19050" dir="2700000" algn="tl" rotWithShape="0">
                    <a:schemeClr val="dk1">
                      <a:alpha val="40000"/>
                    </a:schemeClr>
                  </a:outerShdw>
                </a:effectLst>
              </a:rPr>
              <a:t>The Greenhouse Effect</a:t>
            </a:r>
          </a:p>
        </p:txBody>
      </p:sp>
      <p:grpSp>
        <p:nvGrpSpPr>
          <p:cNvPr id="28" name="Group 27"/>
          <p:cNvGrpSpPr/>
          <p:nvPr/>
        </p:nvGrpSpPr>
        <p:grpSpPr>
          <a:xfrm>
            <a:off x="2798673" y="4325817"/>
            <a:ext cx="2624227" cy="976573"/>
            <a:chOff x="2798673" y="4325817"/>
            <a:chExt cx="2624227" cy="976573"/>
          </a:xfrm>
        </p:grpSpPr>
        <p:sp>
          <p:nvSpPr>
            <p:cNvPr id="7" name="Bent Arrow 6"/>
            <p:cNvSpPr/>
            <p:nvPr/>
          </p:nvSpPr>
          <p:spPr>
            <a:xfrm rot="21009891" flipV="1">
              <a:off x="3318153" y="4325817"/>
              <a:ext cx="1683626" cy="716001"/>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2798673" y="5025391"/>
              <a:ext cx="2624227" cy="276999"/>
            </a:xfrm>
            <a:prstGeom prst="rect">
              <a:avLst/>
            </a:prstGeom>
            <a:noFill/>
          </p:spPr>
          <p:txBody>
            <a:bodyPr wrap="square" rtlCol="0">
              <a:spAutoFit/>
            </a:bodyPr>
            <a:lstStyle/>
            <a:p>
              <a:r>
                <a:rPr lang="en-US" sz="1200" b="1"/>
                <a:t>Energy absorbed by land and water</a:t>
              </a:r>
            </a:p>
          </p:txBody>
        </p:sp>
      </p:grpSp>
      <p:grpSp>
        <p:nvGrpSpPr>
          <p:cNvPr id="29" name="Group 28"/>
          <p:cNvGrpSpPr/>
          <p:nvPr/>
        </p:nvGrpSpPr>
        <p:grpSpPr>
          <a:xfrm>
            <a:off x="2731642" y="2473592"/>
            <a:ext cx="2502252" cy="998868"/>
            <a:chOff x="2731642" y="2473592"/>
            <a:chExt cx="2502252" cy="998868"/>
          </a:xfrm>
        </p:grpSpPr>
        <p:grpSp>
          <p:nvGrpSpPr>
            <p:cNvPr id="10" name="Group 9"/>
            <p:cNvGrpSpPr/>
            <p:nvPr/>
          </p:nvGrpSpPr>
          <p:grpSpPr>
            <a:xfrm>
              <a:off x="2731642" y="2664387"/>
              <a:ext cx="1577038" cy="808073"/>
              <a:chOff x="2731642" y="2664387"/>
              <a:chExt cx="1577038" cy="808073"/>
            </a:xfrm>
          </p:grpSpPr>
          <p:sp>
            <p:nvSpPr>
              <p:cNvPr id="8" name="Right Arrow 7"/>
              <p:cNvSpPr/>
              <p:nvPr/>
            </p:nvSpPr>
            <p:spPr>
              <a:xfrm rot="19227689">
                <a:off x="2731642" y="2664387"/>
                <a:ext cx="1257300"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19227689">
                <a:off x="3051380" y="3231160"/>
                <a:ext cx="1257300"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TextBox 15"/>
            <p:cNvSpPr txBox="1"/>
            <p:nvPr/>
          </p:nvSpPr>
          <p:spPr>
            <a:xfrm rot="19103595">
              <a:off x="2851512" y="2473592"/>
              <a:ext cx="2130025" cy="276999"/>
            </a:xfrm>
            <a:prstGeom prst="rect">
              <a:avLst/>
            </a:prstGeom>
            <a:noFill/>
          </p:spPr>
          <p:txBody>
            <a:bodyPr wrap="square" rtlCol="0">
              <a:spAutoFit/>
            </a:bodyPr>
            <a:lstStyle/>
            <a:p>
              <a:r>
                <a:rPr lang="en-US" sz="1200" b="1"/>
                <a:t>Reflected Sunlight</a:t>
              </a:r>
            </a:p>
          </p:txBody>
        </p:sp>
        <p:sp>
          <p:nvSpPr>
            <p:cNvPr id="18" name="TextBox 17"/>
            <p:cNvSpPr txBox="1"/>
            <p:nvPr/>
          </p:nvSpPr>
          <p:spPr>
            <a:xfrm rot="19222549">
              <a:off x="3103869" y="3036421"/>
              <a:ext cx="2130025" cy="276999"/>
            </a:xfrm>
            <a:prstGeom prst="rect">
              <a:avLst/>
            </a:prstGeom>
            <a:noFill/>
          </p:spPr>
          <p:txBody>
            <a:bodyPr wrap="square" rtlCol="0">
              <a:spAutoFit/>
            </a:bodyPr>
            <a:lstStyle/>
            <a:p>
              <a:r>
                <a:rPr lang="en-US" sz="1200" b="1"/>
                <a:t>Reflected Sunlight</a:t>
              </a:r>
            </a:p>
          </p:txBody>
        </p:sp>
      </p:grpSp>
      <p:grpSp>
        <p:nvGrpSpPr>
          <p:cNvPr id="32" name="Group 31"/>
          <p:cNvGrpSpPr/>
          <p:nvPr/>
        </p:nvGrpSpPr>
        <p:grpSpPr>
          <a:xfrm rot="920975">
            <a:off x="6288864" y="2520702"/>
            <a:ext cx="1766288" cy="2258862"/>
            <a:chOff x="6345216" y="2532022"/>
            <a:chExt cx="2228563" cy="2258862"/>
          </a:xfrm>
        </p:grpSpPr>
        <p:sp>
          <p:nvSpPr>
            <p:cNvPr id="25" name="Right Arrow 24"/>
            <p:cNvSpPr/>
            <p:nvPr/>
          </p:nvSpPr>
          <p:spPr>
            <a:xfrm rot="5217452">
              <a:off x="6349271" y="3476521"/>
              <a:ext cx="623326" cy="1088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rot="6009794">
              <a:off x="6186388" y="3368519"/>
              <a:ext cx="623326" cy="20385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Arrow 23"/>
            <p:cNvSpPr/>
            <p:nvPr/>
          </p:nvSpPr>
          <p:spPr>
            <a:xfrm rot="1605874">
              <a:off x="6556106" y="3218669"/>
              <a:ext cx="623326" cy="13828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rot="3120125">
              <a:off x="5948463" y="3068997"/>
              <a:ext cx="1295399" cy="2214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rot="20679025">
              <a:off x="6345216" y="3590555"/>
              <a:ext cx="2228563" cy="1200329"/>
            </a:xfrm>
            <a:prstGeom prst="rect">
              <a:avLst/>
            </a:prstGeom>
            <a:noFill/>
          </p:spPr>
          <p:txBody>
            <a:bodyPr wrap="square" rtlCol="0">
              <a:spAutoFit/>
            </a:bodyPr>
            <a:lstStyle/>
            <a:p>
              <a:r>
                <a:rPr lang="en-US" b="1"/>
                <a:t>Energy trapped by Greenhouse Gases warm the Earth</a:t>
              </a:r>
            </a:p>
          </p:txBody>
        </p:sp>
      </p:grpSp>
      <p:grpSp>
        <p:nvGrpSpPr>
          <p:cNvPr id="30" name="Group 29"/>
          <p:cNvGrpSpPr/>
          <p:nvPr/>
        </p:nvGrpSpPr>
        <p:grpSpPr>
          <a:xfrm>
            <a:off x="5130781" y="2904344"/>
            <a:ext cx="1181126" cy="1974746"/>
            <a:chOff x="5130781" y="2904344"/>
            <a:chExt cx="1181126" cy="1974746"/>
          </a:xfrm>
        </p:grpSpPr>
        <p:sp>
          <p:nvSpPr>
            <p:cNvPr id="11" name="Bent Arrow 10"/>
            <p:cNvSpPr/>
            <p:nvPr/>
          </p:nvSpPr>
          <p:spPr>
            <a:xfrm rot="16486788" flipV="1">
              <a:off x="4733971" y="3301154"/>
              <a:ext cx="1974746" cy="1181126"/>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rot="16598054">
              <a:off x="5241306" y="3747588"/>
              <a:ext cx="1539428" cy="307777"/>
            </a:xfrm>
            <a:prstGeom prst="rect">
              <a:avLst/>
            </a:prstGeom>
            <a:noFill/>
          </p:spPr>
          <p:txBody>
            <a:bodyPr wrap="square" rtlCol="0">
              <a:spAutoFit/>
            </a:bodyPr>
            <a:lstStyle/>
            <a:p>
              <a:r>
                <a:rPr lang="en-US" sz="1400"/>
                <a:t>Infrared Radiation</a:t>
              </a:r>
            </a:p>
          </p:txBody>
        </p:sp>
      </p:grpSp>
      <p:grpSp>
        <p:nvGrpSpPr>
          <p:cNvPr id="33" name="Group 32"/>
          <p:cNvGrpSpPr/>
          <p:nvPr/>
        </p:nvGrpSpPr>
        <p:grpSpPr>
          <a:xfrm rot="1414651">
            <a:off x="6045364" y="1888217"/>
            <a:ext cx="563931" cy="1361993"/>
            <a:chOff x="6015100" y="1800429"/>
            <a:chExt cx="563931" cy="1361993"/>
          </a:xfrm>
        </p:grpSpPr>
        <p:sp>
          <p:nvSpPr>
            <p:cNvPr id="12" name="Right Arrow 11"/>
            <p:cNvSpPr/>
            <p:nvPr/>
          </p:nvSpPr>
          <p:spPr>
            <a:xfrm rot="16462215">
              <a:off x="5707963" y="2204387"/>
              <a:ext cx="1178206" cy="56393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rot="16479228">
              <a:off x="5627358" y="2342926"/>
              <a:ext cx="1361993" cy="276999"/>
            </a:xfrm>
            <a:prstGeom prst="rect">
              <a:avLst/>
            </a:prstGeom>
            <a:noFill/>
          </p:spPr>
          <p:txBody>
            <a:bodyPr wrap="square" rtlCol="0">
              <a:spAutoFit/>
            </a:bodyPr>
            <a:lstStyle/>
            <a:p>
              <a:r>
                <a:rPr lang="en-US" sz="1200"/>
                <a:t>Energy Released</a:t>
              </a:r>
            </a:p>
          </p:txBody>
        </p:sp>
      </p:grpSp>
      <p:grpSp>
        <p:nvGrpSpPr>
          <p:cNvPr id="27" name="Group 26"/>
          <p:cNvGrpSpPr/>
          <p:nvPr/>
        </p:nvGrpSpPr>
        <p:grpSpPr>
          <a:xfrm>
            <a:off x="2688840" y="2676294"/>
            <a:ext cx="696103" cy="1875794"/>
            <a:chOff x="2688840" y="2676294"/>
            <a:chExt cx="696103" cy="1875794"/>
          </a:xfrm>
        </p:grpSpPr>
        <p:sp>
          <p:nvSpPr>
            <p:cNvPr id="5" name="Down Arrow 4"/>
            <p:cNvSpPr/>
            <p:nvPr/>
          </p:nvSpPr>
          <p:spPr>
            <a:xfrm rot="20378382">
              <a:off x="2688840" y="2676294"/>
              <a:ext cx="696103" cy="182128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rot="3960480">
              <a:off x="2374659" y="3610539"/>
              <a:ext cx="1513766" cy="369332"/>
            </a:xfrm>
            <a:prstGeom prst="rect">
              <a:avLst/>
            </a:prstGeom>
            <a:noFill/>
          </p:spPr>
          <p:txBody>
            <a:bodyPr wrap="square" rtlCol="0">
              <a:spAutoFit/>
            </a:bodyPr>
            <a:lstStyle/>
            <a:p>
              <a:r>
                <a:rPr lang="en-US"/>
                <a:t>Sunlight</a:t>
              </a:r>
            </a:p>
          </p:txBody>
        </p:sp>
      </p:grpSp>
      <p:sp>
        <p:nvSpPr>
          <p:cNvPr id="3" name="Rectangle 2">
            <a:extLst>
              <a:ext uri="{FF2B5EF4-FFF2-40B4-BE49-F238E27FC236}">
                <a16:creationId xmlns:a16="http://schemas.microsoft.com/office/drawing/2014/main" id="{FDB26197-FF36-152E-5879-1922A57AABB8}"/>
              </a:ext>
            </a:extLst>
          </p:cNvPr>
          <p:cNvSpPr/>
          <p:nvPr/>
        </p:nvSpPr>
        <p:spPr>
          <a:xfrm>
            <a:off x="0" y="6194426"/>
            <a:ext cx="873940" cy="6601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297743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t>Carbon Dioxide Concentrations over North America</a:t>
            </a:r>
          </a:p>
        </p:txBody>
      </p:sp>
      <p:pic>
        <p:nvPicPr>
          <p:cNvPr id="1026" name="Picture 2" descr="http://climate.nasa.gov/system/gallery_images/large/Carbondioxidepollu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144" y="1665586"/>
            <a:ext cx="11360218" cy="436232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75A7AF8-7113-1A31-F19F-C69417099292}"/>
              </a:ext>
            </a:extLst>
          </p:cNvPr>
          <p:cNvSpPr/>
          <p:nvPr/>
        </p:nvSpPr>
        <p:spPr>
          <a:xfrm>
            <a:off x="0" y="6194426"/>
            <a:ext cx="873940" cy="6601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2478070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t>
            </a:r>
          </a:p>
        </p:txBody>
      </p:sp>
      <p:pic>
        <p:nvPicPr>
          <p:cNvPr id="3076" name="Picture 4" descr="Graph of World Population: 1950-20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278" y="482602"/>
            <a:ext cx="7552844" cy="581544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E68D4F7-0C4B-AABA-E73D-4BDAB0C5A2DA}"/>
              </a:ext>
            </a:extLst>
          </p:cNvPr>
          <p:cNvSpPr/>
          <p:nvPr/>
        </p:nvSpPr>
        <p:spPr>
          <a:xfrm>
            <a:off x="0" y="6194426"/>
            <a:ext cx="873940" cy="6601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2781109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Historic Atmospheric CO</a:t>
            </a:r>
            <a:r>
              <a:rPr lang="en-US" sz="3600" baseline="-25000"/>
              <a:t>2</a:t>
            </a:r>
            <a:r>
              <a:rPr lang="en-US" sz="3600"/>
              <a:t> Concentrations </a:t>
            </a:r>
          </a:p>
        </p:txBody>
      </p:sp>
      <p:sp>
        <p:nvSpPr>
          <p:cNvPr id="3" name="Content Placeholder 2"/>
          <p:cNvSpPr>
            <a:spLocks noGrp="1"/>
          </p:cNvSpPr>
          <p:nvPr>
            <p:ph idx="1"/>
          </p:nvPr>
        </p:nvSpPr>
        <p:spPr/>
        <p:txBody>
          <a:bodyPr/>
          <a:lstStyle/>
          <a:p>
            <a:endParaRPr lang="en-US"/>
          </a:p>
          <a:p>
            <a:pPr marL="118869" indent="0">
              <a:buNone/>
            </a:pPr>
            <a:endParaRPr lang="en-US"/>
          </a:p>
        </p:txBody>
      </p:sp>
      <p:pic>
        <p:nvPicPr>
          <p:cNvPr id="1026" name="Picture 2" descr="The inexorable rise of carbon dioxide levels in the atmospher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261" y="1146855"/>
            <a:ext cx="9698522" cy="6061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559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43"/>
            <a:ext cx="8229600" cy="1252728"/>
          </a:xfrm>
        </p:spPr>
        <p:txBody>
          <a:bodyPr/>
          <a:lstStyle/>
          <a:p>
            <a:r>
              <a:rPr lang="en-US"/>
              <a:t>Keeling Curve: 1958-Now</a:t>
            </a:r>
          </a:p>
        </p:txBody>
      </p:sp>
      <p:pic>
        <p:nvPicPr>
          <p:cNvPr id="2050" name="Picture 2" descr="http://scrippsco2.ucsd.edu/sites/default/files/mlo_record.pn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2392"/>
          <a:stretch/>
        </p:blipFill>
        <p:spPr bwMode="auto">
          <a:xfrm>
            <a:off x="824753" y="1058416"/>
            <a:ext cx="7315200" cy="57995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B3CD6EA-EB5C-386A-F489-D9FB3BDE87AB}"/>
              </a:ext>
            </a:extLst>
          </p:cNvPr>
          <p:cNvSpPr/>
          <p:nvPr/>
        </p:nvSpPr>
        <p:spPr>
          <a:xfrm>
            <a:off x="0" y="6194426"/>
            <a:ext cx="873940" cy="6601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3166705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tretch>
            <a:fillRect/>
          </a:stretch>
        </p:blipFill>
        <p:spPr>
          <a:xfrm>
            <a:off x="4847773" y="132460"/>
            <a:ext cx="3633042" cy="6725540"/>
          </a:xfrm>
          <a:prstGeom prst="rect">
            <a:avLst/>
          </a:prstGeom>
        </p:spPr>
      </p:pic>
      <p:pic>
        <p:nvPicPr>
          <p:cNvPr id="4" name="Picture 3"/>
          <p:cNvPicPr>
            <a:picLocks noChangeAspect="1"/>
          </p:cNvPicPr>
          <p:nvPr/>
        </p:nvPicPr>
        <p:blipFill rotWithShape="1">
          <a:blip r:embed="rId4"/>
          <a:srcRect l="47728" t="10741" r="29550" b="26050"/>
          <a:stretch/>
        </p:blipFill>
        <p:spPr>
          <a:xfrm>
            <a:off x="-142875" y="1213792"/>
            <a:ext cx="4990648" cy="4562876"/>
          </a:xfrm>
          <a:prstGeom prst="rect">
            <a:avLst/>
          </a:prstGeom>
        </p:spPr>
      </p:pic>
      <p:sp>
        <p:nvSpPr>
          <p:cNvPr id="5" name="TextBox 4"/>
          <p:cNvSpPr txBox="1"/>
          <p:nvPr/>
        </p:nvSpPr>
        <p:spPr>
          <a:xfrm>
            <a:off x="103031" y="5776668"/>
            <a:ext cx="4327301" cy="430887"/>
          </a:xfrm>
          <a:prstGeom prst="rect">
            <a:avLst/>
          </a:prstGeom>
          <a:noFill/>
        </p:spPr>
        <p:txBody>
          <a:bodyPr wrap="square" rtlCol="0">
            <a:spAutoFit/>
          </a:bodyPr>
          <a:lstStyle/>
          <a:p>
            <a:pPr marL="282575" indent="-282575"/>
            <a:r>
              <a:rPr lang="en-US" sz="1100"/>
              <a:t>U.S. Forest Service. (2012). </a:t>
            </a:r>
            <a:r>
              <a:rPr lang="en-US" sz="1100" i="1"/>
              <a:t>Wisconsin’s Forests 2009.</a:t>
            </a:r>
            <a:r>
              <a:rPr lang="en-US" sz="1100"/>
              <a:t> (Resource Bulletin NRS-67). Washington, DC: U.S. Government Printing Office.</a:t>
            </a:r>
          </a:p>
        </p:txBody>
      </p:sp>
      <p:sp>
        <p:nvSpPr>
          <p:cNvPr id="3" name="Title 2"/>
          <p:cNvSpPr>
            <a:spLocks noGrp="1"/>
          </p:cNvSpPr>
          <p:nvPr>
            <p:ph type="title"/>
          </p:nvPr>
        </p:nvSpPr>
        <p:spPr/>
        <p:txBody>
          <a:bodyPr/>
          <a:lstStyle/>
          <a:p>
            <a:r>
              <a:rPr lang="en-US"/>
              <a:t>Forestry in WI</a:t>
            </a:r>
          </a:p>
        </p:txBody>
      </p:sp>
      <p:sp>
        <p:nvSpPr>
          <p:cNvPr id="6" name="Rectangle 5">
            <a:extLst>
              <a:ext uri="{FF2B5EF4-FFF2-40B4-BE49-F238E27FC236}">
                <a16:creationId xmlns:a16="http://schemas.microsoft.com/office/drawing/2014/main" id="{9EF6A938-A0A2-63A7-A543-5CBE419BCBA6}"/>
              </a:ext>
            </a:extLst>
          </p:cNvPr>
          <p:cNvSpPr/>
          <p:nvPr/>
        </p:nvSpPr>
        <p:spPr>
          <a:xfrm>
            <a:off x="0" y="6194426"/>
            <a:ext cx="873940" cy="6601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90180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cstate="print">
            <a:extLst>
              <a:ext uri="{28A0092B-C50C-407E-A947-70E740481C1C}">
                <a14:useLocalDpi xmlns:a14="http://schemas.microsoft.com/office/drawing/2010/main" val="0"/>
              </a:ext>
            </a:extLst>
          </a:blip>
          <a:srcRect t="12676" r="65224" b="34665"/>
          <a:stretch/>
        </p:blipFill>
        <p:spPr>
          <a:xfrm>
            <a:off x="1840702" y="375774"/>
            <a:ext cx="5391948" cy="5452402"/>
          </a:xfrm>
          <a:prstGeom prst="rect">
            <a:avLst/>
          </a:prstGeom>
          <a:ln w="228600" cap="sq" cmpd="thickThin">
            <a:solidFill>
              <a:srgbClr val="000000"/>
            </a:solidFill>
            <a:prstDash val="solid"/>
            <a:miter lim="800000"/>
          </a:ln>
          <a:effectLst>
            <a:innerShdw blurRad="76200">
              <a:srgbClr val="000000"/>
            </a:innerShdw>
          </a:effectLst>
        </p:spPr>
      </p:pic>
      <p:sp>
        <p:nvSpPr>
          <p:cNvPr id="3" name="Rectangle 2">
            <a:extLst>
              <a:ext uri="{FF2B5EF4-FFF2-40B4-BE49-F238E27FC236}">
                <a16:creationId xmlns:a16="http://schemas.microsoft.com/office/drawing/2014/main" id="{54190E7B-5A89-5DFD-C946-0F677E8B76BE}"/>
              </a:ext>
            </a:extLst>
          </p:cNvPr>
          <p:cNvSpPr/>
          <p:nvPr/>
        </p:nvSpPr>
        <p:spPr>
          <a:xfrm>
            <a:off x="0" y="6194426"/>
            <a:ext cx="873940" cy="6601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3401501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cstate="print">
            <a:extLst>
              <a:ext uri="{28A0092B-C50C-407E-A947-70E740481C1C}">
                <a14:useLocalDpi xmlns:a14="http://schemas.microsoft.com/office/drawing/2010/main" val="0"/>
              </a:ext>
            </a:extLst>
          </a:blip>
          <a:srcRect l="34274" t="12676" r="34567" b="34665"/>
          <a:stretch/>
        </p:blipFill>
        <p:spPr>
          <a:xfrm>
            <a:off x="2125683" y="375774"/>
            <a:ext cx="4831172" cy="5452402"/>
          </a:xfrm>
          <a:prstGeom prst="rect">
            <a:avLst/>
          </a:prstGeom>
          <a:ln w="228600" cap="sq" cmpd="thickThin">
            <a:solidFill>
              <a:srgbClr val="000000"/>
            </a:solidFill>
            <a:prstDash val="solid"/>
            <a:miter lim="800000"/>
          </a:ln>
          <a:effectLst>
            <a:innerShdw blurRad="76200">
              <a:srgbClr val="000000"/>
            </a:innerShdw>
          </a:effectLst>
        </p:spPr>
      </p:pic>
      <p:sp>
        <p:nvSpPr>
          <p:cNvPr id="3" name="Rectangle 2">
            <a:extLst>
              <a:ext uri="{FF2B5EF4-FFF2-40B4-BE49-F238E27FC236}">
                <a16:creationId xmlns:a16="http://schemas.microsoft.com/office/drawing/2014/main" id="{89153ED0-8B2D-A007-4C31-E35D2C5479E6}"/>
              </a:ext>
            </a:extLst>
          </p:cNvPr>
          <p:cNvSpPr/>
          <p:nvPr/>
        </p:nvSpPr>
        <p:spPr>
          <a:xfrm>
            <a:off x="0" y="6194426"/>
            <a:ext cx="873940" cy="6601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3570419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cstate="print">
            <a:extLst>
              <a:ext uri="{28A0092B-C50C-407E-A947-70E740481C1C}">
                <a14:useLocalDpi xmlns:a14="http://schemas.microsoft.com/office/drawing/2010/main" val="0"/>
              </a:ext>
            </a:extLst>
          </a:blip>
          <a:srcRect l="64887" t="12921" r="2482" b="34420"/>
          <a:stretch/>
        </p:blipFill>
        <p:spPr>
          <a:xfrm>
            <a:off x="2173184" y="375774"/>
            <a:ext cx="5059466" cy="5452402"/>
          </a:xfrm>
          <a:prstGeom prst="rect">
            <a:avLst/>
          </a:prstGeom>
          <a:ln w="228600" cap="sq" cmpd="thickThin">
            <a:solidFill>
              <a:srgbClr val="000000"/>
            </a:solidFill>
            <a:prstDash val="solid"/>
            <a:miter lim="800000"/>
          </a:ln>
          <a:effectLst>
            <a:innerShdw blurRad="76200">
              <a:srgbClr val="000000"/>
            </a:innerShdw>
          </a:effectLst>
        </p:spPr>
      </p:pic>
      <p:sp>
        <p:nvSpPr>
          <p:cNvPr id="3" name="Rectangle 2">
            <a:extLst>
              <a:ext uri="{FF2B5EF4-FFF2-40B4-BE49-F238E27FC236}">
                <a16:creationId xmlns:a16="http://schemas.microsoft.com/office/drawing/2014/main" id="{CC232A1A-64F0-35B6-A566-DEE2B291DDB9}"/>
              </a:ext>
            </a:extLst>
          </p:cNvPr>
          <p:cNvSpPr/>
          <p:nvPr/>
        </p:nvSpPr>
        <p:spPr>
          <a:xfrm>
            <a:off x="0" y="6194426"/>
            <a:ext cx="873940" cy="6601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3238275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Outline</a:t>
            </a:r>
          </a:p>
        </p:txBody>
      </p:sp>
      <p:sp>
        <p:nvSpPr>
          <p:cNvPr id="3" name="Content Placeholder 2"/>
          <p:cNvSpPr>
            <a:spLocks noGrp="1"/>
          </p:cNvSpPr>
          <p:nvPr>
            <p:ph idx="1"/>
          </p:nvPr>
        </p:nvSpPr>
        <p:spPr/>
        <p:txBody>
          <a:bodyPr>
            <a:normAutofit/>
          </a:bodyPr>
          <a:lstStyle/>
          <a:p>
            <a:r>
              <a:rPr lang="en-US"/>
              <a:t>What are trees good for? Work with a buddy!</a:t>
            </a:r>
          </a:p>
          <a:p>
            <a:r>
              <a:rPr lang="en-US"/>
              <a:t>How do plants make food?</a:t>
            </a:r>
          </a:p>
          <a:p>
            <a:r>
              <a:rPr lang="en-US"/>
              <a:t>What are fossil fuels and where do they come from?</a:t>
            </a:r>
          </a:p>
          <a:p>
            <a:r>
              <a:rPr lang="en-US" b="1"/>
              <a:t>Activity</a:t>
            </a:r>
            <a:r>
              <a:rPr lang="en-US"/>
              <a:t>: The Carbon Cycle Game</a:t>
            </a:r>
          </a:p>
          <a:p>
            <a:r>
              <a:rPr lang="en-US"/>
              <a:t>What is the greenhouse gas effect?</a:t>
            </a:r>
          </a:p>
          <a:p>
            <a:r>
              <a:rPr lang="en-US"/>
              <a:t>Today’s Vocabulary: Biomass &amp; Biofuel </a:t>
            </a:r>
          </a:p>
          <a:p>
            <a:r>
              <a:rPr lang="en-US" b="1"/>
              <a:t>Activity</a:t>
            </a:r>
            <a:r>
              <a:rPr lang="en-US"/>
              <a:t>: How many trees would it take to fly from </a:t>
            </a:r>
            <a:r>
              <a:rPr lang="en-US" err="1"/>
              <a:t>Lambeau</a:t>
            </a:r>
            <a:r>
              <a:rPr lang="en-US"/>
              <a:t> Field to Soldier Field?</a:t>
            </a:r>
          </a:p>
          <a:p>
            <a:endParaRPr lang="en-US"/>
          </a:p>
          <a:p>
            <a:pPr lvl="1"/>
            <a:endParaRPr lang="en-US"/>
          </a:p>
        </p:txBody>
      </p:sp>
      <p:sp>
        <p:nvSpPr>
          <p:cNvPr id="4" name="Rectangle 3">
            <a:extLst>
              <a:ext uri="{FF2B5EF4-FFF2-40B4-BE49-F238E27FC236}">
                <a16:creationId xmlns:a16="http://schemas.microsoft.com/office/drawing/2014/main" id="{EC392A44-C70F-0EA7-C836-CEEFD7473C98}"/>
              </a:ext>
            </a:extLst>
          </p:cNvPr>
          <p:cNvSpPr/>
          <p:nvPr/>
        </p:nvSpPr>
        <p:spPr>
          <a:xfrm>
            <a:off x="0" y="6194426"/>
            <a:ext cx="873940" cy="6601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4068084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cstate="print">
            <a:extLst>
              <a:ext uri="{28A0092B-C50C-407E-A947-70E740481C1C}">
                <a14:useLocalDpi xmlns:a14="http://schemas.microsoft.com/office/drawing/2010/main" val="0"/>
              </a:ext>
            </a:extLst>
          </a:blip>
          <a:srcRect l="3032" t="13831" r="2802" b="5215"/>
          <a:stretch/>
        </p:blipFill>
        <p:spPr>
          <a:xfrm>
            <a:off x="209150" y="880772"/>
            <a:ext cx="8725700" cy="5009372"/>
          </a:xfrm>
          <a:prstGeom prst="rect">
            <a:avLst/>
          </a:prstGeom>
          <a:ln w="228600" cap="sq" cmpd="thickThin">
            <a:solidFill>
              <a:srgbClr val="000000"/>
            </a:solidFill>
            <a:prstDash val="solid"/>
            <a:miter lim="800000"/>
          </a:ln>
          <a:effectLst>
            <a:innerShdw blurRad="76200">
              <a:srgbClr val="000000"/>
            </a:innerShdw>
          </a:effectLst>
        </p:spPr>
      </p:pic>
      <p:sp>
        <p:nvSpPr>
          <p:cNvPr id="3" name="Rectangle 2">
            <a:extLst>
              <a:ext uri="{FF2B5EF4-FFF2-40B4-BE49-F238E27FC236}">
                <a16:creationId xmlns:a16="http://schemas.microsoft.com/office/drawing/2014/main" id="{F630E5C4-F0E5-D03F-1D2A-CBCCB8E9FA44}"/>
              </a:ext>
            </a:extLst>
          </p:cNvPr>
          <p:cNvSpPr/>
          <p:nvPr/>
        </p:nvSpPr>
        <p:spPr>
          <a:xfrm>
            <a:off x="0" y="6194426"/>
            <a:ext cx="873940" cy="6601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1368499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8635" y="1535589"/>
            <a:ext cx="7171981" cy="4613975"/>
          </a:xfrm>
          <a:prstGeom prst="rect">
            <a:avLst/>
          </a:prstGeom>
          <a:ln w="28575">
            <a:solidFill>
              <a:schemeClr val="tx1"/>
            </a:solidFill>
          </a:ln>
        </p:spPr>
      </p:pic>
      <p:sp>
        <p:nvSpPr>
          <p:cNvPr id="3" name="Rectangle 2"/>
          <p:cNvSpPr/>
          <p:nvPr/>
        </p:nvSpPr>
        <p:spPr>
          <a:xfrm>
            <a:off x="0" y="0"/>
            <a:ext cx="9144000" cy="1311007"/>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57200" y="152400"/>
            <a:ext cx="8229600" cy="1251062"/>
          </a:xfrm>
          <a:prstGeom prst="rect">
            <a:avLst/>
          </a:prstGeom>
        </p:spPr>
        <p:txBody>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6000"/>
              <a:t>1</a:t>
            </a:r>
            <a:r>
              <a:rPr lang="en-US"/>
              <a:t> Ton of Woody Biomass</a:t>
            </a:r>
          </a:p>
        </p:txBody>
      </p:sp>
      <p:sp>
        <p:nvSpPr>
          <p:cNvPr id="4" name="Rectangle 3">
            <a:extLst>
              <a:ext uri="{FF2B5EF4-FFF2-40B4-BE49-F238E27FC236}">
                <a16:creationId xmlns:a16="http://schemas.microsoft.com/office/drawing/2014/main" id="{6D057DEA-4118-CAEC-2B13-A91F43ED2F05}"/>
              </a:ext>
            </a:extLst>
          </p:cNvPr>
          <p:cNvSpPr/>
          <p:nvPr/>
        </p:nvSpPr>
        <p:spPr>
          <a:xfrm>
            <a:off x="0" y="6194426"/>
            <a:ext cx="873940" cy="6601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3597212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many trees would it take…</a:t>
            </a:r>
          </a:p>
        </p:txBody>
      </p:sp>
      <p:pic>
        <p:nvPicPr>
          <p:cNvPr id="4" name="Content Placeholder 3"/>
          <p:cNvPicPr>
            <a:picLocks noGrp="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919357" y="2033050"/>
            <a:ext cx="3114286" cy="4104762"/>
          </a:xfrm>
          <a:prstGeom prst="rect">
            <a:avLst/>
          </a:prstGeom>
          <a:noFill/>
          <a:ln w="12700">
            <a:solidFill>
              <a:schemeClr val="tx1"/>
            </a:solidFill>
          </a:ln>
          <a:effectLst/>
          <a:extLst>
            <a:ext uri="{53640926-AAD7-44D8-BBD7-CCE9431645EC}">
              <a14:shadowObscured xmlns:a14="http://schemas.microsoft.com/office/drawing/2010/main"/>
            </a:ext>
          </a:extLst>
        </p:spPr>
      </p:pic>
      <p:sp>
        <p:nvSpPr>
          <p:cNvPr id="6" name="Content Placeholder 5"/>
          <p:cNvSpPr>
            <a:spLocks noGrp="1"/>
          </p:cNvSpPr>
          <p:nvPr>
            <p:ph sz="half" idx="2"/>
          </p:nvPr>
        </p:nvSpPr>
        <p:spPr/>
        <p:txBody>
          <a:bodyPr/>
          <a:lstStyle/>
          <a:p>
            <a:r>
              <a:rPr lang="en-US" dirty="0"/>
              <a:t>One 747 jumbo jet</a:t>
            </a:r>
          </a:p>
          <a:p>
            <a:endParaRPr lang="en-US" dirty="0"/>
          </a:p>
          <a:p>
            <a:r>
              <a:rPr lang="en-US" dirty="0"/>
              <a:t>175 miles</a:t>
            </a:r>
          </a:p>
          <a:p>
            <a:endParaRPr lang="en-US" dirty="0"/>
          </a:p>
          <a:p>
            <a:r>
              <a:rPr lang="en-US" dirty="0"/>
              <a:t>From Lambeau Field to Soldier Field</a:t>
            </a:r>
          </a:p>
          <a:p>
            <a:endParaRPr lang="en-US" dirty="0"/>
          </a:p>
          <a:p>
            <a:r>
              <a:rPr lang="en-US" dirty="0"/>
              <a:t>Using only the extra stuff from logging!</a:t>
            </a:r>
          </a:p>
        </p:txBody>
      </p:sp>
      <p:sp>
        <p:nvSpPr>
          <p:cNvPr id="3" name="Rectangle 2">
            <a:extLst>
              <a:ext uri="{FF2B5EF4-FFF2-40B4-BE49-F238E27FC236}">
                <a16:creationId xmlns:a16="http://schemas.microsoft.com/office/drawing/2014/main" id="{C33A95BF-D7EB-D959-AFEE-37A169FF9BBC}"/>
              </a:ext>
            </a:extLst>
          </p:cNvPr>
          <p:cNvSpPr/>
          <p:nvPr/>
        </p:nvSpPr>
        <p:spPr>
          <a:xfrm>
            <a:off x="0" y="6194426"/>
            <a:ext cx="873940" cy="6601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4189715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Determine the height of a tree</a:t>
            </a:r>
          </a:p>
        </p:txBody>
      </p:sp>
      <p:pic>
        <p:nvPicPr>
          <p:cNvPr id="3" name="Picture 2"/>
          <p:cNvPicPr/>
          <p:nvPr/>
        </p:nvPicPr>
        <p:blipFill rotWithShape="1">
          <a:blip r:embed="rId2">
            <a:extLst>
              <a:ext uri="{28A0092B-C50C-407E-A947-70E740481C1C}">
                <a14:useLocalDpi xmlns:a14="http://schemas.microsoft.com/office/drawing/2010/main" val="0"/>
              </a:ext>
            </a:extLst>
          </a:blip>
          <a:srcRect t="17379" b="14329"/>
          <a:stretch/>
        </p:blipFill>
        <p:spPr bwMode="auto">
          <a:xfrm>
            <a:off x="1083712" y="1157283"/>
            <a:ext cx="6976576" cy="3200400"/>
          </a:xfrm>
          <a:prstGeom prst="rect">
            <a:avLst/>
          </a:prstGeom>
          <a:noFill/>
          <a:ln>
            <a:noFill/>
          </a:ln>
        </p:spPr>
      </p:pic>
      <p:sp>
        <p:nvSpPr>
          <p:cNvPr id="4" name="TextBox 3"/>
          <p:cNvSpPr txBox="1"/>
          <p:nvPr/>
        </p:nvSpPr>
        <p:spPr>
          <a:xfrm>
            <a:off x="1370682" y="4168548"/>
            <a:ext cx="6529387" cy="2554545"/>
          </a:xfrm>
          <a:prstGeom prst="rect">
            <a:avLst/>
          </a:prstGeom>
          <a:noFill/>
        </p:spPr>
        <p:txBody>
          <a:bodyPr wrap="square" rtlCol="0">
            <a:spAutoFit/>
          </a:bodyPr>
          <a:lstStyle/>
          <a:p>
            <a:r>
              <a:rPr lang="en-US" sz="1600"/>
              <a:t>Find a place to stand where you can see the top of your tree. Measure the distance from the base of the tree to where you stand with the meter tape. </a:t>
            </a:r>
          </a:p>
          <a:p>
            <a:r>
              <a:rPr lang="en-US" sz="1600"/>
              <a:t>	(b): _________________ m </a:t>
            </a:r>
          </a:p>
          <a:p>
            <a:r>
              <a:rPr lang="en-US" sz="1600"/>
              <a:t>Find the angle on clinometer from your eye to the top of your tree </a:t>
            </a:r>
          </a:p>
          <a:p>
            <a:r>
              <a:rPr lang="en-US" sz="1600"/>
              <a:t>	(A):__________ degrees</a:t>
            </a:r>
          </a:p>
          <a:p>
            <a:r>
              <a:rPr lang="en-US" sz="1600"/>
              <a:t>Measure the distance from ground to observer’s eyes </a:t>
            </a:r>
          </a:p>
          <a:p>
            <a:r>
              <a:rPr lang="en-US" sz="1600"/>
              <a:t>	(z):_________ m</a:t>
            </a:r>
          </a:p>
          <a:p>
            <a:r>
              <a:rPr lang="en-US" sz="1600"/>
              <a:t>Height of tree = H = (tan(A))*b + z</a:t>
            </a:r>
          </a:p>
          <a:p>
            <a:r>
              <a:rPr lang="en-US" sz="1600"/>
              <a:t>	H = ________________m</a:t>
            </a:r>
          </a:p>
          <a:p>
            <a:endParaRPr lang="en-US" sz="1600"/>
          </a:p>
        </p:txBody>
      </p:sp>
      <p:sp>
        <p:nvSpPr>
          <p:cNvPr id="5" name="Rectangle 4">
            <a:extLst>
              <a:ext uri="{FF2B5EF4-FFF2-40B4-BE49-F238E27FC236}">
                <a16:creationId xmlns:a16="http://schemas.microsoft.com/office/drawing/2014/main" id="{71DC125C-0F5B-1F28-08B6-AD30EBE65287}"/>
              </a:ext>
            </a:extLst>
          </p:cNvPr>
          <p:cNvSpPr/>
          <p:nvPr/>
        </p:nvSpPr>
        <p:spPr>
          <a:xfrm>
            <a:off x="0" y="6194426"/>
            <a:ext cx="873940" cy="6601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2959056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spcBef>
                <a:spcPts val="0"/>
              </a:spcBef>
            </a:pPr>
            <a:r>
              <a:rPr lang="en-US" sz="2700" b="1">
                <a:latin typeface="Tahoma" panose="020B0604030504040204" pitchFamily="34" charset="0"/>
                <a:ea typeface="Tahoma" panose="020B0604030504040204" pitchFamily="34" charset="0"/>
                <a:cs typeface="Tahoma" panose="020B0604030504040204" pitchFamily="34" charset="0"/>
              </a:rPr>
              <a:t>Images Cited</a:t>
            </a:r>
            <a:endParaRPr lang="en-US" sz="270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normAutofit fontScale="70000" lnSpcReduction="20000"/>
          </a:bodyPr>
          <a:lstStyle/>
          <a:p>
            <a:pPr marL="257175" indent="-257175">
              <a:spcBef>
                <a:spcPts val="0"/>
              </a:spcBef>
              <a:buFont typeface="+mj-lt"/>
              <a:buAutoNum type="arabicPeriod"/>
            </a:pPr>
            <a:r>
              <a:rPr lang="en-US" sz="2325">
                <a:latin typeface="Tahoma" panose="020B0604030504040204" pitchFamily="34" charset="0"/>
                <a:ea typeface="Tahoma" panose="020B0604030504040204" pitchFamily="34" charset="0"/>
                <a:cs typeface="Tahoma" panose="020B0604030504040204" pitchFamily="34" charset="0"/>
              </a:rPr>
              <a:t>Weekly Reading: Trees In The Urban Landscape, 2013, </a:t>
            </a:r>
            <a:r>
              <a:rPr lang="en-US" sz="2325">
                <a:latin typeface="Tahoma" panose="020B0604030504040204" pitchFamily="34" charset="0"/>
                <a:ea typeface="Tahoma" panose="020B0604030504040204" pitchFamily="34" charset="0"/>
                <a:cs typeface="Tahoma" panose="020B0604030504040204" pitchFamily="34" charset="0"/>
                <a:hlinkClick r:id="rId2"/>
              </a:rPr>
              <a:t>http://www.svrdesign.com/blog/2013/04/weekly-reading-trees-in-the-urban-landscape</a:t>
            </a:r>
            <a:r>
              <a:rPr lang="en-US" sz="2325">
                <a:latin typeface="Tahoma" panose="020B0604030504040204" pitchFamily="34" charset="0"/>
                <a:ea typeface="Tahoma" panose="020B0604030504040204" pitchFamily="34" charset="0"/>
                <a:cs typeface="Tahoma" panose="020B0604030504040204" pitchFamily="34" charset="0"/>
              </a:rPr>
              <a:t> </a:t>
            </a:r>
          </a:p>
          <a:p>
            <a:pPr marL="257175" indent="-257175">
              <a:spcBef>
                <a:spcPts val="0"/>
              </a:spcBef>
              <a:buFont typeface="+mj-lt"/>
              <a:buAutoNum type="arabicPeriod"/>
            </a:pPr>
            <a:r>
              <a:rPr lang="en-US" sz="2325">
                <a:latin typeface="Tahoma" panose="020B0604030504040204" pitchFamily="34" charset="0"/>
                <a:ea typeface="Tahoma" panose="020B0604030504040204" pitchFamily="34" charset="0"/>
                <a:cs typeface="Tahoma" panose="020B0604030504040204" pitchFamily="34" charset="0"/>
              </a:rPr>
              <a:t>The Forest Foundation, 2015, </a:t>
            </a:r>
            <a:r>
              <a:rPr lang="en-US" sz="2325" u="sng">
                <a:solidFill>
                  <a:srgbClr val="0000FF"/>
                </a:solidFill>
                <a:latin typeface="Tahoma" panose="020B0604030504040204" pitchFamily="34" charset="0"/>
                <a:ea typeface="Tahoma" panose="020B0604030504040204" pitchFamily="34" charset="0"/>
                <a:cs typeface="Tahoma" panose="020B0604030504040204" pitchFamily="34" charset="0"/>
                <a:hlinkClick r:id="rId3"/>
              </a:rPr>
              <a:t>http://www.calforestfoundation.org/Critical-Thinking/index.htm</a:t>
            </a:r>
            <a:endParaRPr lang="en-US" sz="2325">
              <a:latin typeface="Tahoma" panose="020B0604030504040204" pitchFamily="34" charset="0"/>
              <a:ea typeface="Tahoma" panose="020B0604030504040204" pitchFamily="34" charset="0"/>
              <a:cs typeface="Tahoma" panose="020B0604030504040204" pitchFamily="34" charset="0"/>
            </a:endParaRPr>
          </a:p>
          <a:p>
            <a:pPr marL="257175" indent="-257175">
              <a:spcBef>
                <a:spcPts val="0"/>
              </a:spcBef>
              <a:buFont typeface="+mj-lt"/>
              <a:buAutoNum type="arabicPeriod"/>
            </a:pPr>
            <a:r>
              <a:rPr lang="en-US" sz="2325">
                <a:latin typeface="Tahoma" panose="020B0604030504040204" pitchFamily="34" charset="0"/>
                <a:ea typeface="Tahoma" panose="020B0604030504040204" pitchFamily="34" charset="0"/>
                <a:cs typeface="Tahoma" panose="020B0604030504040204" pitchFamily="34" charset="0"/>
              </a:rPr>
              <a:t>Wood The Most Natural Resource, </a:t>
            </a:r>
            <a:r>
              <a:rPr lang="en-US" sz="2325" u="sng">
                <a:solidFill>
                  <a:srgbClr val="0000FF"/>
                </a:solidFill>
                <a:latin typeface="Tahoma" panose="020B0604030504040204" pitchFamily="34" charset="0"/>
                <a:ea typeface="Tahoma" panose="020B0604030504040204" pitchFamily="34" charset="0"/>
                <a:cs typeface="Tahoma" panose="020B0604030504040204" pitchFamily="34" charset="0"/>
                <a:hlinkClick r:id="rId4"/>
              </a:rPr>
              <a:t>http://www.themostnaturalresource.com/environment</a:t>
            </a:r>
            <a:endParaRPr lang="en-US" sz="2325">
              <a:latin typeface="Tahoma" panose="020B0604030504040204" pitchFamily="34" charset="0"/>
              <a:ea typeface="Tahoma" panose="020B0604030504040204" pitchFamily="34" charset="0"/>
              <a:cs typeface="Tahoma" panose="020B0604030504040204" pitchFamily="34" charset="0"/>
            </a:endParaRPr>
          </a:p>
          <a:p>
            <a:pPr marL="257175" indent="-257175">
              <a:spcBef>
                <a:spcPts val="0"/>
              </a:spcBef>
              <a:buFont typeface="+mj-lt"/>
              <a:buAutoNum type="arabicPeriod"/>
            </a:pPr>
            <a:r>
              <a:rPr lang="en-US" sz="2325">
                <a:latin typeface="Tahoma" panose="020B0604030504040204" pitchFamily="34" charset="0"/>
                <a:ea typeface="Tahoma" panose="020B0604030504040204" pitchFamily="34" charset="0"/>
                <a:cs typeface="Tahoma" panose="020B0604030504040204" pitchFamily="34" charset="0"/>
              </a:rPr>
              <a:t>NASA Global Climate Change, A blanket around the Earth, </a:t>
            </a:r>
            <a:r>
              <a:rPr lang="en-US" sz="2325" u="sng">
                <a:solidFill>
                  <a:srgbClr val="0000FF"/>
                </a:solidFill>
                <a:latin typeface="Tahoma" panose="020B0604030504040204" pitchFamily="34" charset="0"/>
                <a:ea typeface="Tahoma" panose="020B0604030504040204" pitchFamily="34" charset="0"/>
                <a:cs typeface="Tahoma" panose="020B0604030504040204" pitchFamily="34" charset="0"/>
                <a:hlinkClick r:id="rId5"/>
              </a:rPr>
              <a:t>http://climate.nasa.gov/causes/</a:t>
            </a:r>
            <a:endParaRPr lang="en-US" sz="2325">
              <a:latin typeface="Tahoma" panose="020B0604030504040204" pitchFamily="34" charset="0"/>
              <a:ea typeface="Tahoma" panose="020B0604030504040204" pitchFamily="34" charset="0"/>
              <a:cs typeface="Tahoma" panose="020B0604030504040204" pitchFamily="34" charset="0"/>
            </a:endParaRPr>
          </a:p>
          <a:p>
            <a:pPr marL="257175" indent="-257175">
              <a:spcBef>
                <a:spcPts val="0"/>
              </a:spcBef>
              <a:buFont typeface="+mj-lt"/>
              <a:buAutoNum type="arabicPeriod"/>
            </a:pPr>
            <a:r>
              <a:rPr lang="en-US" sz="2325">
                <a:latin typeface="Tahoma" panose="020B0604030504040204" pitchFamily="34" charset="0"/>
                <a:ea typeface="Tahoma" panose="020B0604030504040204" pitchFamily="34" charset="0"/>
                <a:cs typeface="Tahoma" panose="020B0604030504040204" pitchFamily="34" charset="0"/>
              </a:rPr>
              <a:t>NASA, Images of Change, </a:t>
            </a:r>
            <a:r>
              <a:rPr lang="en-US" sz="2325" u="sng">
                <a:solidFill>
                  <a:srgbClr val="0000FF"/>
                </a:solidFill>
                <a:latin typeface="Tahoma" panose="020B0604030504040204" pitchFamily="34" charset="0"/>
                <a:ea typeface="Tahoma" panose="020B0604030504040204" pitchFamily="34" charset="0"/>
                <a:cs typeface="Tahoma" panose="020B0604030504040204" pitchFamily="34" charset="0"/>
                <a:hlinkClick r:id="rId6"/>
              </a:rPr>
              <a:t>http://climate.nasa.gov/state_of_flux#Carbondioxidepollution.jpg</a:t>
            </a:r>
            <a:endParaRPr lang="en-US" sz="2325">
              <a:latin typeface="Tahoma" panose="020B0604030504040204" pitchFamily="34" charset="0"/>
              <a:ea typeface="Tahoma" panose="020B0604030504040204" pitchFamily="34" charset="0"/>
              <a:cs typeface="Tahoma" panose="020B0604030504040204" pitchFamily="34" charset="0"/>
            </a:endParaRPr>
          </a:p>
          <a:p>
            <a:pPr marL="257175" indent="-257175">
              <a:spcBef>
                <a:spcPts val="0"/>
              </a:spcBef>
              <a:buFont typeface="+mj-lt"/>
              <a:buAutoNum type="arabicPeriod"/>
            </a:pPr>
            <a:r>
              <a:rPr lang="en-US" sz="2325">
                <a:latin typeface="Tahoma" panose="020B0604030504040204" pitchFamily="34" charset="0"/>
                <a:ea typeface="Tahoma" panose="020B0604030504040204" pitchFamily="34" charset="0"/>
                <a:cs typeface="Tahoma" panose="020B0604030504040204" pitchFamily="34" charset="0"/>
              </a:rPr>
              <a:t>EPA, Climate Change Indicators in the United States, U.S. Greenhouse Gas Emissions by Gas     1990-2012, </a:t>
            </a:r>
            <a:r>
              <a:rPr lang="en-US" sz="2325" u="sng">
                <a:solidFill>
                  <a:srgbClr val="0000FF"/>
                </a:solidFill>
                <a:latin typeface="Tahoma" panose="020B0604030504040204" pitchFamily="34" charset="0"/>
                <a:ea typeface="Tahoma" panose="020B0604030504040204" pitchFamily="34" charset="0"/>
                <a:cs typeface="Tahoma" panose="020B0604030504040204" pitchFamily="34" charset="0"/>
                <a:hlinkClick r:id="rId7"/>
              </a:rPr>
              <a:t>http://www.epa.gov/climatechange/science/indicators/ghg/us-ghg-emissions.html</a:t>
            </a:r>
            <a:endParaRPr lang="en-US" sz="2325">
              <a:latin typeface="Tahoma" panose="020B0604030504040204" pitchFamily="34" charset="0"/>
              <a:ea typeface="Tahoma" panose="020B0604030504040204" pitchFamily="34" charset="0"/>
              <a:cs typeface="Tahoma" panose="020B0604030504040204" pitchFamily="34" charset="0"/>
            </a:endParaRPr>
          </a:p>
          <a:p>
            <a:pPr marL="257175" indent="-257175">
              <a:buFont typeface="+mj-lt"/>
              <a:buAutoNum type="arabicPeriod"/>
            </a:pPr>
            <a:r>
              <a:rPr lang="en-US" sz="2325">
                <a:latin typeface="Tahoma" panose="020B0604030504040204" pitchFamily="34" charset="0"/>
                <a:ea typeface="Tahoma" panose="020B0604030504040204" pitchFamily="34" charset="0"/>
                <a:cs typeface="Tahoma" panose="020B0604030504040204" pitchFamily="34" charset="0"/>
              </a:rPr>
              <a:t>EPA, Climate Change Indicators in the United States, U.S. Greenhouse Gas Emissions by   Economic Sector 1990-2012, </a:t>
            </a:r>
            <a:r>
              <a:rPr lang="en-US" sz="2325" u="sng">
                <a:solidFill>
                  <a:srgbClr val="0000FF"/>
                </a:solidFill>
                <a:latin typeface="Tahoma" panose="020B0604030504040204" pitchFamily="34" charset="0"/>
                <a:ea typeface="Tahoma" panose="020B0604030504040204" pitchFamily="34" charset="0"/>
                <a:cs typeface="Tahoma" panose="020B0604030504040204" pitchFamily="34" charset="0"/>
                <a:hlinkClick r:id="rId7"/>
              </a:rPr>
              <a:t>http://www.epa.gov/climatechange/science/indicators/ghg/us-ghg-emissions.html</a:t>
            </a:r>
            <a:endParaRPr lang="en-US" sz="2325" u="sng">
              <a:solidFill>
                <a:srgbClr val="0000FF"/>
              </a:solidFill>
              <a:latin typeface="Tahoma" panose="020B0604030504040204" pitchFamily="34" charset="0"/>
              <a:ea typeface="Tahoma" panose="020B0604030504040204" pitchFamily="34" charset="0"/>
              <a:cs typeface="Tahoma" panose="020B0604030504040204" pitchFamily="34" charset="0"/>
            </a:endParaRPr>
          </a:p>
          <a:p>
            <a:pPr marL="257175" indent="-257175">
              <a:buFont typeface="+mj-lt"/>
              <a:buAutoNum type="arabicPeriod"/>
            </a:pPr>
            <a:r>
              <a:rPr lang="en-US" sz="2325">
                <a:latin typeface="Tahoma" panose="020B0604030504040204" pitchFamily="34" charset="0"/>
                <a:ea typeface="Tahoma" panose="020B0604030504040204" pitchFamily="34" charset="0"/>
                <a:cs typeface="Tahoma" panose="020B0604030504040204" pitchFamily="34" charset="0"/>
              </a:rPr>
              <a:t>EPA, A Student’s Guide to Global Climate Change, The Greenhouse Effect, </a:t>
            </a:r>
            <a:r>
              <a:rPr lang="en-US" sz="2325">
                <a:latin typeface="Tahoma" panose="020B0604030504040204" pitchFamily="34" charset="0"/>
                <a:ea typeface="Tahoma" panose="020B0604030504040204" pitchFamily="34" charset="0"/>
                <a:cs typeface="Tahoma" panose="020B0604030504040204" pitchFamily="34" charset="0"/>
                <a:hlinkClick r:id="rId8"/>
              </a:rPr>
              <a:t>https://www3.epa.gov/climatechange/kids/basics/today/greenhouse-effect.html</a:t>
            </a:r>
            <a:r>
              <a:rPr lang="en-US" sz="2325">
                <a:latin typeface="Tahoma" panose="020B0604030504040204" pitchFamily="34" charset="0"/>
                <a:ea typeface="Tahoma" panose="020B0604030504040204" pitchFamily="34" charset="0"/>
                <a:cs typeface="Tahoma" panose="020B0604030504040204" pitchFamily="34" charset="0"/>
              </a:rPr>
              <a:t>  </a:t>
            </a:r>
          </a:p>
          <a:p>
            <a:pPr marL="257175" indent="-257175">
              <a:buFont typeface="+mj-lt"/>
              <a:buAutoNum type="arabicPeriod"/>
            </a:pPr>
            <a:r>
              <a:rPr lang="en-US" sz="2400"/>
              <a:t>U.S. Forest Service. (2012). </a:t>
            </a:r>
            <a:r>
              <a:rPr lang="en-US" sz="2400" i="1"/>
              <a:t>Wisconsin’s Forests 2009.</a:t>
            </a:r>
            <a:r>
              <a:rPr lang="en-US" sz="2400"/>
              <a:t> (Resource Bulletin NRS-67). Washington, DC: U.S. Government Printing Office.</a:t>
            </a:r>
            <a:endParaRPr lang="en-US" sz="2325">
              <a:latin typeface="Tahoma" panose="020B0604030504040204" pitchFamily="34" charset="0"/>
              <a:ea typeface="Tahoma" panose="020B0604030504040204" pitchFamily="34" charset="0"/>
              <a:cs typeface="Tahoma" panose="020B0604030504040204" pitchFamily="34" charset="0"/>
            </a:endParaRPr>
          </a:p>
          <a:p>
            <a:pPr marL="257175" indent="-257175">
              <a:spcBef>
                <a:spcPts val="0"/>
              </a:spcBef>
              <a:buFont typeface="+mj-lt"/>
              <a:buAutoNum type="arabicPeriod"/>
            </a:pPr>
            <a:r>
              <a:rPr lang="en-US" sz="2325">
                <a:latin typeface="Tahoma" panose="020B0604030504040204" pitchFamily="34" charset="0"/>
                <a:ea typeface="Tahoma" panose="020B0604030504040204" pitchFamily="34" charset="0"/>
                <a:cs typeface="Tahoma" panose="020B0604030504040204" pitchFamily="34" charset="0"/>
              </a:rPr>
              <a:t>Northwest Advanced Renewables Alliance, </a:t>
            </a:r>
            <a:r>
              <a:rPr lang="en-US" sz="2325" err="1">
                <a:latin typeface="Tahoma" panose="020B0604030504040204" pitchFamily="34" charset="0"/>
                <a:ea typeface="Tahoma" panose="020B0604030504040204" pitchFamily="34" charset="0"/>
                <a:cs typeface="Tahoma" panose="020B0604030504040204" pitchFamily="34" charset="0"/>
              </a:rPr>
              <a:t>NARA,Infographic</a:t>
            </a:r>
            <a:r>
              <a:rPr lang="en-US" sz="2325">
                <a:latin typeface="Tahoma" panose="020B0604030504040204" pitchFamily="34" charset="0"/>
                <a:ea typeface="Tahoma" panose="020B0604030504040204" pitchFamily="34" charset="0"/>
                <a:cs typeface="Tahoma" panose="020B0604030504040204" pitchFamily="34" charset="0"/>
              </a:rPr>
              <a:t>, http://nararenewables.org/docs/one-pager/supplychain.pdf</a:t>
            </a:r>
          </a:p>
        </p:txBody>
      </p:sp>
      <p:sp>
        <p:nvSpPr>
          <p:cNvPr id="4" name="Rectangle 3">
            <a:extLst>
              <a:ext uri="{FF2B5EF4-FFF2-40B4-BE49-F238E27FC236}">
                <a16:creationId xmlns:a16="http://schemas.microsoft.com/office/drawing/2014/main" id="{F8C48591-ED3A-4AE1-5654-9FFD07739327}"/>
              </a:ext>
            </a:extLst>
          </p:cNvPr>
          <p:cNvSpPr/>
          <p:nvPr/>
        </p:nvSpPr>
        <p:spPr>
          <a:xfrm>
            <a:off x="0" y="6194426"/>
            <a:ext cx="873940" cy="6601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1578106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Value of a Tree</a:t>
            </a:r>
          </a:p>
        </p:txBody>
      </p:sp>
      <p:sp>
        <p:nvSpPr>
          <p:cNvPr id="3" name="Subtitle 2"/>
          <p:cNvSpPr>
            <a:spLocks noGrp="1"/>
          </p:cNvSpPr>
          <p:nvPr>
            <p:ph type="subTitle" idx="1"/>
          </p:nvPr>
        </p:nvSpPr>
        <p:spPr>
          <a:xfrm>
            <a:off x="1241844" y="5368075"/>
            <a:ext cx="6660312" cy="632675"/>
          </a:xfrm>
        </p:spPr>
        <p:txBody>
          <a:bodyPr>
            <a:noAutofit/>
          </a:bodyPr>
          <a:lstStyle/>
          <a:p>
            <a:r>
              <a:rPr lang="en-US" sz="1050"/>
              <a:t>This work, as a part of the Northwest Advanced Renewables Alliance (NARA), was supported by the Agriculture and Food Research Initiative Competitive Grant no. 2011-68005-30416 from the USDA National Institute of Food and Agriculture.</a:t>
            </a:r>
          </a:p>
          <a:p>
            <a:r>
              <a:rPr lang="en-US" sz="1050"/>
              <a:t>Lesson adapted from Science Scope Magazine. March 2014: 37(7) 27-35.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0354" y="4333893"/>
            <a:ext cx="1643292" cy="54300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716" y="4333893"/>
            <a:ext cx="1878764" cy="5398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3520" y="3985944"/>
            <a:ext cx="857033" cy="887824"/>
          </a:xfrm>
          <a:prstGeom prst="rect">
            <a:avLst/>
          </a:prstGeom>
        </p:spPr>
      </p:pic>
      <p:sp>
        <p:nvSpPr>
          <p:cNvPr id="8" name="Rectangle 7">
            <a:extLst>
              <a:ext uri="{FF2B5EF4-FFF2-40B4-BE49-F238E27FC236}">
                <a16:creationId xmlns:a16="http://schemas.microsoft.com/office/drawing/2014/main" id="{D306E481-5CC7-7190-AA59-6EFB1462EE7D}"/>
              </a:ext>
            </a:extLst>
          </p:cNvPr>
          <p:cNvSpPr/>
          <p:nvPr/>
        </p:nvSpPr>
        <p:spPr>
          <a:xfrm>
            <a:off x="0" y="6194426"/>
            <a:ext cx="873940" cy="66015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866650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Activity: Concept Map</a:t>
            </a:r>
          </a:p>
        </p:txBody>
      </p:sp>
      <p:sp>
        <p:nvSpPr>
          <p:cNvPr id="3" name="Content Placeholder 2"/>
          <p:cNvSpPr>
            <a:spLocks noGrp="1"/>
          </p:cNvSpPr>
          <p:nvPr>
            <p:ph idx="1"/>
          </p:nvPr>
        </p:nvSpPr>
        <p:spPr/>
        <p:txBody>
          <a:bodyPr/>
          <a:lstStyle/>
          <a:p>
            <a:r>
              <a:rPr lang="en-US"/>
              <a:t>Work with a buddy to draw or list things that trees are good for. </a:t>
            </a:r>
          </a:p>
          <a:p>
            <a:r>
              <a:rPr lang="en-US"/>
              <a:t>These could be things we make out of trees or services that trees provide us or other animals. </a:t>
            </a:r>
          </a:p>
          <a:p>
            <a:r>
              <a:rPr lang="en-US"/>
              <a:t>Take 10 minutes to get all your ideas on paper (made out of a tree!!) </a:t>
            </a:r>
          </a:p>
        </p:txBody>
      </p:sp>
      <p:sp>
        <p:nvSpPr>
          <p:cNvPr id="4" name="Rectangle 3">
            <a:extLst>
              <a:ext uri="{FF2B5EF4-FFF2-40B4-BE49-F238E27FC236}">
                <a16:creationId xmlns:a16="http://schemas.microsoft.com/office/drawing/2014/main" id="{A43EFCF9-3F01-F6D8-DC49-C5013EB9F671}"/>
              </a:ext>
            </a:extLst>
          </p:cNvPr>
          <p:cNvSpPr/>
          <p:nvPr/>
        </p:nvSpPr>
        <p:spPr>
          <a:xfrm>
            <a:off x="0" y="6194426"/>
            <a:ext cx="873940" cy="6601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4168210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056" y="857250"/>
            <a:ext cx="5930660" cy="5143500"/>
          </a:xfrm>
          <a:prstGeom prst="rect">
            <a:avLst/>
          </a:prstGeom>
        </p:spPr>
      </p:pic>
      <p:sp>
        <p:nvSpPr>
          <p:cNvPr id="2" name="Rectangle 1">
            <a:extLst>
              <a:ext uri="{FF2B5EF4-FFF2-40B4-BE49-F238E27FC236}">
                <a16:creationId xmlns:a16="http://schemas.microsoft.com/office/drawing/2014/main" id="{060456AC-C8F5-51F6-8896-E6A16B44D58C}"/>
              </a:ext>
            </a:extLst>
          </p:cNvPr>
          <p:cNvSpPr/>
          <p:nvPr/>
        </p:nvSpPr>
        <p:spPr>
          <a:xfrm>
            <a:off x="0" y="6194426"/>
            <a:ext cx="873940" cy="6601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731760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Concept Map</a:t>
            </a:r>
          </a:p>
        </p:txBody>
      </p:sp>
      <p:sp>
        <p:nvSpPr>
          <p:cNvPr id="3" name="Content Placeholder 2"/>
          <p:cNvSpPr>
            <a:spLocks noGrp="1"/>
          </p:cNvSpPr>
          <p:nvPr>
            <p:ph idx="1"/>
          </p:nvPr>
        </p:nvSpPr>
        <p:spPr>
          <a:xfrm>
            <a:off x="457200" y="1775194"/>
            <a:ext cx="3281881" cy="4625609"/>
          </a:xfrm>
        </p:spPr>
        <p:txBody>
          <a:bodyPr/>
          <a:lstStyle/>
          <a:p>
            <a:r>
              <a:rPr lang="en-US" sz="3000"/>
              <a:t>Forest Products</a:t>
            </a:r>
          </a:p>
          <a:p>
            <a:pPr lvl="1"/>
            <a:r>
              <a:rPr lang="en-US" sz="2600"/>
              <a:t>Lumber</a:t>
            </a:r>
          </a:p>
          <a:p>
            <a:pPr lvl="1"/>
            <a:r>
              <a:rPr lang="en-US" sz="2600"/>
              <a:t>Veneer</a:t>
            </a:r>
          </a:p>
          <a:p>
            <a:pPr lvl="1"/>
            <a:r>
              <a:rPr lang="en-US" sz="2600"/>
              <a:t>Cabinets</a:t>
            </a:r>
          </a:p>
          <a:p>
            <a:pPr lvl="1"/>
            <a:r>
              <a:rPr lang="en-US" sz="2600"/>
              <a:t>Pencils</a:t>
            </a:r>
          </a:p>
          <a:p>
            <a:pPr lvl="1"/>
            <a:r>
              <a:rPr lang="en-US" sz="2600"/>
              <a:t>Paper</a:t>
            </a:r>
          </a:p>
          <a:p>
            <a:pPr lvl="1"/>
            <a:r>
              <a:rPr lang="en-US" sz="2600"/>
              <a:t>Rubber</a:t>
            </a:r>
          </a:p>
          <a:p>
            <a:r>
              <a:rPr lang="en-US" sz="3000" b="1"/>
              <a:t>Biomass</a:t>
            </a:r>
          </a:p>
          <a:p>
            <a:r>
              <a:rPr lang="en-US" sz="3000" b="1"/>
              <a:t>Biofuel</a:t>
            </a:r>
          </a:p>
          <a:p>
            <a:endParaRPr lang="en-US"/>
          </a:p>
          <a:p>
            <a:endParaRPr lang="en-US"/>
          </a:p>
          <a:p>
            <a:endParaRPr lang="en-US"/>
          </a:p>
          <a:p>
            <a:endParaRPr lang="en-US"/>
          </a:p>
        </p:txBody>
      </p:sp>
      <p:sp>
        <p:nvSpPr>
          <p:cNvPr id="4" name="Content Placeholder 2"/>
          <p:cNvSpPr txBox="1">
            <a:spLocks/>
          </p:cNvSpPr>
          <p:nvPr/>
        </p:nvSpPr>
        <p:spPr>
          <a:xfrm>
            <a:off x="4092166" y="1775909"/>
            <a:ext cx="4021523" cy="4625609"/>
          </a:xfrm>
          <a:prstGeom prst="rect">
            <a:avLst/>
          </a:prstGeom>
        </p:spPr>
        <p:txBody>
          <a:bodyPr vert="horz" lIns="54864" tIns="91440" rtlCol="0">
            <a:normAutofit fontScale="92500" lnSpcReduction="20000"/>
          </a:bodyPr>
          <a:lstStyle>
            <a:lvl1pPr marL="438901" indent="-320032"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02" indent="-274313"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71" indent="-228594"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22" indent="-182875"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28" indent="-182875"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591" indent="-182875"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754" indent="-182875"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17" indent="-182875"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080" indent="-182875"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a:t>Ecosystem Services</a:t>
            </a:r>
          </a:p>
          <a:p>
            <a:pPr lvl="1"/>
            <a:r>
              <a:rPr lang="en-US"/>
              <a:t>Flood mitigation</a:t>
            </a:r>
          </a:p>
          <a:p>
            <a:pPr lvl="1"/>
            <a:r>
              <a:rPr lang="en-US"/>
              <a:t>Wildlife habitat</a:t>
            </a:r>
          </a:p>
          <a:p>
            <a:pPr lvl="1"/>
            <a:r>
              <a:rPr lang="en-US"/>
              <a:t>Reduced </a:t>
            </a:r>
            <a:r>
              <a:rPr lang="en-US" b="1"/>
              <a:t>energy</a:t>
            </a:r>
            <a:r>
              <a:rPr lang="en-US"/>
              <a:t> costs</a:t>
            </a:r>
          </a:p>
          <a:p>
            <a:pPr lvl="1"/>
            <a:r>
              <a:rPr lang="en-US" b="1"/>
              <a:t>Photosynthesis – provides O</a:t>
            </a:r>
            <a:r>
              <a:rPr lang="en-US" b="1" baseline="30000"/>
              <a:t>2</a:t>
            </a:r>
            <a:endParaRPr lang="en-US" b="1"/>
          </a:p>
          <a:p>
            <a:pPr lvl="1"/>
            <a:r>
              <a:rPr lang="en-US"/>
              <a:t>Air quality improvement</a:t>
            </a:r>
          </a:p>
          <a:p>
            <a:r>
              <a:rPr lang="en-US" b="1"/>
              <a:t>Carbon dioxide sequestration</a:t>
            </a:r>
          </a:p>
          <a:p>
            <a:r>
              <a:rPr lang="en-US" b="1"/>
              <a:t>Carbon sink</a:t>
            </a:r>
          </a:p>
        </p:txBody>
      </p:sp>
      <p:sp>
        <p:nvSpPr>
          <p:cNvPr id="5" name="Rectangle 4">
            <a:extLst>
              <a:ext uri="{FF2B5EF4-FFF2-40B4-BE49-F238E27FC236}">
                <a16:creationId xmlns:a16="http://schemas.microsoft.com/office/drawing/2014/main" id="{0F3F4755-FE56-F7B6-C32C-8E109AB65587}"/>
              </a:ext>
            </a:extLst>
          </p:cNvPr>
          <p:cNvSpPr/>
          <p:nvPr/>
        </p:nvSpPr>
        <p:spPr>
          <a:xfrm>
            <a:off x="0" y="6194426"/>
            <a:ext cx="873940" cy="6601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1033251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Photo=light; synthesis=put together</a:t>
            </a:r>
          </a:p>
        </p:txBody>
      </p:sp>
      <p:pic>
        <p:nvPicPr>
          <p:cNvPr id="3074" name="Picture 2" descr="http://www.buzzle.com/images/diagrams/plant-growth/photosynthes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658" y="1901229"/>
            <a:ext cx="5098684" cy="43735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CCEDFFA-A6F8-25A3-8E62-55078BE68C25}"/>
              </a:ext>
            </a:extLst>
          </p:cNvPr>
          <p:cNvSpPr/>
          <p:nvPr/>
        </p:nvSpPr>
        <p:spPr>
          <a:xfrm>
            <a:off x="0" y="6194426"/>
            <a:ext cx="873940" cy="6601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1157478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Fossil Fuels: How are they formed?</a:t>
            </a:r>
          </a:p>
        </p:txBody>
      </p:sp>
      <p:pic>
        <p:nvPicPr>
          <p:cNvPr id="4098" name="Picture 2" descr="http://d32ogoqmya1dw8.cloudfront.net/images/eslabs/carbon/fossil_fuel_formation.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11319" y="1648083"/>
            <a:ext cx="5721362" cy="46259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FA00741-A3FC-B843-FCCA-80DB70C11E22}"/>
              </a:ext>
            </a:extLst>
          </p:cNvPr>
          <p:cNvSpPr/>
          <p:nvPr/>
        </p:nvSpPr>
        <p:spPr>
          <a:xfrm>
            <a:off x="0" y="6194426"/>
            <a:ext cx="873940" cy="6601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2492090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cstate="print">
            <a:extLst>
              <a:ext uri="{28A0092B-C50C-407E-A947-70E740481C1C}">
                <a14:useLocalDpi xmlns:a14="http://schemas.microsoft.com/office/drawing/2010/main" val="0"/>
              </a:ext>
            </a:extLst>
          </a:blip>
          <a:srcRect/>
          <a:stretch/>
        </p:blipFill>
        <p:spPr>
          <a:xfrm>
            <a:off x="1358020" y="434315"/>
            <a:ext cx="5870948" cy="5735370"/>
          </a:xfrm>
          <a:prstGeom prst="rect">
            <a:avLst/>
          </a:prstGeom>
        </p:spPr>
      </p:pic>
      <p:sp>
        <p:nvSpPr>
          <p:cNvPr id="2" name="Rectangle 1">
            <a:extLst>
              <a:ext uri="{FF2B5EF4-FFF2-40B4-BE49-F238E27FC236}">
                <a16:creationId xmlns:a16="http://schemas.microsoft.com/office/drawing/2014/main" id="{669EB491-3114-41AB-2CB0-7FD927C60FC8}"/>
              </a:ext>
            </a:extLst>
          </p:cNvPr>
          <p:cNvSpPr/>
          <p:nvPr/>
        </p:nvSpPr>
        <p:spPr>
          <a:xfrm>
            <a:off x="0" y="6194426"/>
            <a:ext cx="873940" cy="6601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3992916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Activity – Act out the Carbon Cycle</a:t>
            </a:r>
          </a:p>
        </p:txBody>
      </p:sp>
      <p:sp>
        <p:nvSpPr>
          <p:cNvPr id="3" name="Content Placeholder 2"/>
          <p:cNvSpPr>
            <a:spLocks noGrp="1"/>
          </p:cNvSpPr>
          <p:nvPr>
            <p:ph idx="1"/>
          </p:nvPr>
        </p:nvSpPr>
        <p:spPr/>
        <p:txBody>
          <a:bodyPr/>
          <a:lstStyle/>
          <a:p>
            <a:r>
              <a:rPr lang="en-US"/>
              <a:t>Where can carbon be found on Earth?</a:t>
            </a:r>
          </a:p>
          <a:p>
            <a:r>
              <a:rPr lang="en-US"/>
              <a:t>Let’s review how carbon can move:</a:t>
            </a:r>
          </a:p>
          <a:p>
            <a:pPr lvl="1"/>
            <a:r>
              <a:rPr lang="en-US"/>
              <a:t>Physical processes</a:t>
            </a:r>
          </a:p>
          <a:p>
            <a:pPr lvl="1"/>
            <a:r>
              <a:rPr lang="en-US"/>
              <a:t>Chemical processes – burning</a:t>
            </a:r>
          </a:p>
          <a:p>
            <a:pPr lvl="1"/>
            <a:r>
              <a:rPr lang="en-US"/>
              <a:t>Biological processes – photosynthesis &amp; respiration</a:t>
            </a:r>
          </a:p>
          <a:p>
            <a:pPr lvl="1"/>
            <a:r>
              <a:rPr lang="en-US"/>
              <a:t>Dissolving in and release from water</a:t>
            </a:r>
          </a:p>
          <a:p>
            <a:pPr lvl="1"/>
            <a:r>
              <a:rPr lang="en-US"/>
              <a:t>Decomposition</a:t>
            </a:r>
          </a:p>
          <a:p>
            <a:pPr lvl="1"/>
            <a:endParaRPr lang="en-US"/>
          </a:p>
        </p:txBody>
      </p:sp>
      <p:sp>
        <p:nvSpPr>
          <p:cNvPr id="4" name="Rectangle 3">
            <a:extLst>
              <a:ext uri="{FF2B5EF4-FFF2-40B4-BE49-F238E27FC236}">
                <a16:creationId xmlns:a16="http://schemas.microsoft.com/office/drawing/2014/main" id="{D1A15912-71D8-1448-263E-E68EFFEE56D8}"/>
              </a:ext>
            </a:extLst>
          </p:cNvPr>
          <p:cNvSpPr/>
          <p:nvPr/>
        </p:nvSpPr>
        <p:spPr>
          <a:xfrm>
            <a:off x="0" y="6194426"/>
            <a:ext cx="873940" cy="6601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13703912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1731</Words>
  <Application>Microsoft Macintosh PowerPoint</Application>
  <PresentationFormat>On-screen Show (4:3)</PresentationFormat>
  <Paragraphs>142</Paragraphs>
  <Slides>25</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Corbel</vt:lpstr>
      <vt:lpstr>Tahoma</vt:lpstr>
      <vt:lpstr>Wingdings</vt:lpstr>
      <vt:lpstr>Wingdings 2</vt:lpstr>
      <vt:lpstr>Wingdings 3</vt:lpstr>
      <vt:lpstr>Module</vt:lpstr>
      <vt:lpstr>PowerPoint Presentation</vt:lpstr>
      <vt:lpstr>Outline</vt:lpstr>
      <vt:lpstr>Activity: Concept Map</vt:lpstr>
      <vt:lpstr>PowerPoint Presentation</vt:lpstr>
      <vt:lpstr>Concept Map</vt:lpstr>
      <vt:lpstr>Photo=light; synthesis=put together</vt:lpstr>
      <vt:lpstr>Fossil Fuels: How are they formed?</vt:lpstr>
      <vt:lpstr>PowerPoint Presentation</vt:lpstr>
      <vt:lpstr>Activity – Act out the Carbon Cycle</vt:lpstr>
      <vt:lpstr>Activity – Act out the Carbon Cycle</vt:lpstr>
      <vt:lpstr>The Greenhouse Effect</vt:lpstr>
      <vt:lpstr>Carbon Dioxide Concentrations over North America</vt:lpstr>
      <vt:lpstr> </vt:lpstr>
      <vt:lpstr>Historic Atmospheric CO2 Concentrations </vt:lpstr>
      <vt:lpstr>Keeling Curve: 1958-Now</vt:lpstr>
      <vt:lpstr>Forestry in WI</vt:lpstr>
      <vt:lpstr>PowerPoint Presentation</vt:lpstr>
      <vt:lpstr>PowerPoint Presentation</vt:lpstr>
      <vt:lpstr>PowerPoint Presentation</vt:lpstr>
      <vt:lpstr>PowerPoint Presentation</vt:lpstr>
      <vt:lpstr>PowerPoint Presentation</vt:lpstr>
      <vt:lpstr>How many trees would it take…</vt:lpstr>
      <vt:lpstr>Determine the height of a tree</vt:lpstr>
      <vt:lpstr>Images Cited</vt:lpstr>
      <vt:lpstr>Value of a Tree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Value of a Tree</dc:title>
  <dc:creator>Support</dc:creator>
  <cp:lastModifiedBy>LILY X GRUENEWALD</cp:lastModifiedBy>
  <cp:revision>2</cp:revision>
  <dcterms:created xsi:type="dcterms:W3CDTF">2015-02-25T15:36:40Z</dcterms:created>
  <dcterms:modified xsi:type="dcterms:W3CDTF">2025-01-03T16:22:26Z</dcterms:modified>
</cp:coreProperties>
</file>