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53" r:id="rId3"/>
  </p:sldMasterIdLst>
  <p:notesMasterIdLst>
    <p:notesMasterId r:id="rId34"/>
  </p:notesMasterIdLst>
  <p:sldIdLst>
    <p:sldId id="256" r:id="rId4"/>
    <p:sldId id="279" r:id="rId5"/>
    <p:sldId id="261" r:id="rId6"/>
    <p:sldId id="262" r:id="rId7"/>
    <p:sldId id="263" r:id="rId8"/>
    <p:sldId id="277" r:id="rId9"/>
    <p:sldId id="264" r:id="rId10"/>
    <p:sldId id="265" r:id="rId11"/>
    <p:sldId id="266" r:id="rId12"/>
    <p:sldId id="267" r:id="rId13"/>
    <p:sldId id="268" r:id="rId14"/>
    <p:sldId id="269" r:id="rId15"/>
    <p:sldId id="270" r:id="rId16"/>
    <p:sldId id="271" r:id="rId17"/>
    <p:sldId id="273" r:id="rId18"/>
    <p:sldId id="274" r:id="rId19"/>
    <p:sldId id="290" r:id="rId20"/>
    <p:sldId id="299" r:id="rId21"/>
    <p:sldId id="302" r:id="rId22"/>
    <p:sldId id="288" r:id="rId23"/>
    <p:sldId id="304" r:id="rId24"/>
    <p:sldId id="292" r:id="rId25"/>
    <p:sldId id="293" r:id="rId26"/>
    <p:sldId id="294" r:id="rId27"/>
    <p:sldId id="295" r:id="rId28"/>
    <p:sldId id="296" r:id="rId29"/>
    <p:sldId id="297" r:id="rId30"/>
    <p:sldId id="298" r:id="rId31"/>
    <p:sldId id="291" r:id="rId32"/>
    <p:sldId id="258"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FFFFCC"/>
    <a:srgbClr val="003366"/>
    <a:srgbClr val="FF3300"/>
    <a:srgbClr val="FF0066"/>
    <a:srgbClr val="FF6600"/>
    <a:srgbClr val="3366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86355" autoAdjust="0"/>
  </p:normalViewPr>
  <p:slideViewPr>
    <p:cSldViewPr>
      <p:cViewPr varScale="1">
        <p:scale>
          <a:sx n="60" d="100"/>
          <a:sy n="60" d="100"/>
        </p:scale>
        <p:origin x="-1080" y="-84"/>
      </p:cViewPr>
      <p:guideLst>
        <p:guide orient="horz" pos="48"/>
        <p:guide pos="57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86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741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741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2F788CF-83B1-46C3-B6E6-23A710A7280D}" type="slidenum">
              <a:rPr lang="en-US" altLang="en-US"/>
              <a:pPr/>
              <a:t>‹#›</a:t>
            </a:fld>
            <a:endParaRPr lang="en-US" altLang="en-US"/>
          </a:p>
        </p:txBody>
      </p:sp>
    </p:spTree>
    <p:extLst>
      <p:ext uri="{BB962C8B-B14F-4D97-AF65-F5344CB8AC3E}">
        <p14:creationId xmlns:p14="http://schemas.microsoft.com/office/powerpoint/2010/main" val="196186215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D2E1A3-3AA7-4C43-A5D3-F63B3945E656}" type="slidenum">
              <a:rPr lang="en-US" altLang="en-US"/>
              <a:pPr/>
              <a:t>1</a:t>
            </a:fld>
            <a:endParaRPr lang="en-US" altLang="en-US"/>
          </a:p>
        </p:txBody>
      </p:sp>
      <p:sp>
        <p:nvSpPr>
          <p:cNvPr id="49154" name="Rectangle 2"/>
          <p:cNvSpPr>
            <a:spLocks noRo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ACB4B2-71D4-4F92-A56E-43AEEAB8ED29}" type="slidenum">
              <a:rPr lang="en-US" altLang="en-US"/>
              <a:pPr/>
              <a:t>10</a:t>
            </a:fld>
            <a:endParaRPr lang="en-US" altLang="en-US"/>
          </a:p>
        </p:txBody>
      </p:sp>
      <p:sp>
        <p:nvSpPr>
          <p:cNvPr id="44034" name="Rectangle 2"/>
          <p:cNvSpPr>
            <a:spLocks noRo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en-US" altLang="en-US">
                <a:latin typeface="Trebuchet MS" pitchFamily="34" charset="0"/>
              </a:rPr>
              <a:t>Because leafhopper populations vary from year to year and we cannot predict populations within a given year, fields must be monitored weekly to accurately determine damage potential.</a:t>
            </a:r>
          </a:p>
          <a:p>
            <a:endParaRPr lang="en-US" altLang="en-US">
              <a:latin typeface="Trebuchet MS" pitchFamily="34" charset="0"/>
            </a:endParaRPr>
          </a:p>
          <a:p>
            <a:r>
              <a:rPr lang="en-US" altLang="en-US">
                <a:latin typeface="Trebuchet MS" pitchFamily="34" charset="0"/>
              </a:rPr>
              <a:t>Use a standard 15-inch diameter insect sweep net to take your samples.  A total of 100 sweeps should be taken throughout the field.  Walk an M-shape through the field, taking 20 consecutive sweeps in each of 5 randomly selected areas.</a:t>
            </a:r>
          </a:p>
          <a:p>
            <a:endParaRPr lang="en-US" altLang="en-US">
              <a:latin typeface="Trebuchet MS" pitchFamily="34" charset="0"/>
            </a:endParaRPr>
          </a:p>
          <a:p>
            <a:r>
              <a:rPr lang="en-US" altLang="en-US">
                <a:latin typeface="Trebuchet MS" pitchFamily="34" charset="0"/>
              </a:rPr>
              <a:t>In order to obtain an accurate population estimate, sample for leafhoppers when alfalfa is dry, and avoid field edges in sweep pattern.  Cold, wet or windy conditions may temporarily knock adults and nymphs from plants, resulting in an inaccurate sweep count.</a:t>
            </a:r>
          </a:p>
          <a:p>
            <a:endParaRPr lang="en-US" altLang="en-US">
              <a:latin typeface="Trebuchet MS" pitchFamily="34" charset="0"/>
            </a:endParaRPr>
          </a:p>
          <a:p>
            <a:endParaRPr lang="en-US" altLang="en-US">
              <a:latin typeface="Trebuchet MS" pitchFamily="34" charset="0"/>
            </a:endParaRPr>
          </a:p>
          <a:p>
            <a:endParaRPr lang="en-US" altLang="en-US">
              <a:latin typeface="Trebuchet MS" pitchFamily="34" charset="0"/>
            </a:endParaRPr>
          </a:p>
          <a:p>
            <a:endParaRPr lang="en-US" altLang="en-US">
              <a:latin typeface="Trebuchet MS"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4756AC-57F5-4038-93DB-D704F7FCEB2A}" type="slidenum">
              <a:rPr lang="en-US" altLang="en-US"/>
              <a:pPr/>
              <a:t>11</a:t>
            </a:fld>
            <a:endParaRPr lang="en-US" altLang="en-US"/>
          </a:p>
        </p:txBody>
      </p:sp>
      <p:sp>
        <p:nvSpPr>
          <p:cNvPr id="31746" name="Rectangle 2"/>
          <p:cNvSpPr>
            <a:spLocks noRot="1"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US" altLang="en-US">
                <a:latin typeface="Trebuchet MS" pitchFamily="34" charset="0"/>
              </a:rPr>
              <a:t>The larger the alfalfa the more PLH it takes to cause economic damage. This occurs both because the older plant is more tolerant of damage and because the PLH will be on the plant less time before it is harvested.  Fields should be walked in ‘M’ pattern and twenty consecutive sweeps taken at each of five locations within a field.</a:t>
            </a:r>
          </a:p>
          <a:p>
            <a:endParaRPr lang="en-US" altLang="en-US">
              <a:latin typeface="Trebuchet MS" pitchFamily="34" charset="0"/>
            </a:endParaRPr>
          </a:p>
          <a:p>
            <a:r>
              <a:rPr lang="en-US" altLang="en-US">
                <a:latin typeface="Trebuchet MS" pitchFamily="34" charset="0"/>
              </a:rPr>
              <a:t>The economic threshold is based on average number of leafhoppers/sweep.  As you sample the field, keep a running total of the number of leafhoppers caught at each location and divide the total by 100.</a:t>
            </a:r>
          </a:p>
          <a:p>
            <a:endParaRPr lang="en-US" altLang="en-US">
              <a:latin typeface="Trebuchet MS"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94CA35-0000-4F2A-B32A-34D0BD0B1D21}" type="slidenum">
              <a:rPr lang="en-US" altLang="en-US"/>
              <a:pPr/>
              <a:t>12</a:t>
            </a:fld>
            <a:endParaRPr lang="en-US" altLang="en-US"/>
          </a:p>
        </p:txBody>
      </p:sp>
      <p:sp>
        <p:nvSpPr>
          <p:cNvPr id="33794" name="Rectangle 2"/>
          <p:cNvSpPr>
            <a:spLocks noRo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altLang="en-US">
                <a:latin typeface="Trebuchet MS" pitchFamily="34" charset="0"/>
              </a:rPr>
              <a:t>Another way of saying same information as previous slide.</a:t>
            </a:r>
          </a:p>
          <a:p>
            <a:endParaRPr lang="en-US" altLang="en-US">
              <a:latin typeface="Trebuchet MS" pitchFamily="34" charset="0"/>
            </a:endParaRPr>
          </a:p>
          <a:p>
            <a:r>
              <a:rPr lang="en-US" altLang="en-US">
                <a:latin typeface="Trebuchet MS" pitchFamily="34" charset="0"/>
              </a:rPr>
              <a:t>Be very careful when looking for leafhopper nymphs!  They won’t be found in the bottom of your sweep net along with adult leafhoppers.  Instead, leafhopper nymphs will be found along the collar of the sweep net, near the wire hoop.</a:t>
            </a:r>
          </a:p>
          <a:p>
            <a:endParaRPr lang="en-US" altLang="en-US">
              <a:latin typeface="Trebuchet MS"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3B4CE2-465C-4F29-8672-7850CD41699D}" type="slidenum">
              <a:rPr lang="en-US" altLang="en-US"/>
              <a:pPr/>
              <a:t>13</a:t>
            </a:fld>
            <a:endParaRPr lang="en-US" altLang="en-US"/>
          </a:p>
        </p:txBody>
      </p:sp>
      <p:sp>
        <p:nvSpPr>
          <p:cNvPr id="45058" name="Rectangle 2"/>
          <p:cNvSpPr>
            <a:spLocks noRot="1" noChangeArrowheads="1" noTextEdit="1"/>
          </p:cNvSpPr>
          <p:nvPr>
            <p:ph type="sldImg"/>
          </p:nvPr>
        </p:nvSpPr>
        <p:spPr>
          <a:ln/>
        </p:spPr>
      </p:sp>
      <p:sp>
        <p:nvSpPr>
          <p:cNvPr id="45059" name="Rectangle 3"/>
          <p:cNvSpPr>
            <a:spLocks noGrp="1" noChangeArrowheads="1"/>
          </p:cNvSpPr>
          <p:nvPr>
            <p:ph type="body" idx="1"/>
          </p:nvPr>
        </p:nvSpPr>
        <p:spPr/>
        <p:txBody>
          <a:bodyPr/>
          <a:lstStyle/>
          <a:p>
            <a:r>
              <a:rPr lang="en-US" altLang="en-US">
                <a:latin typeface="Trebuchet MS" pitchFamily="34" charset="0"/>
              </a:rPr>
              <a:t>The previous thresholds are the most commonly stated but you also need to take into account the current price of hay and treatment costs (both insecticide and application costs).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F19C91-229F-412A-8ED4-BE32EDF9CBFF}" type="slidenum">
              <a:rPr lang="en-US" altLang="en-US"/>
              <a:pPr/>
              <a:t>14</a:t>
            </a:fld>
            <a:endParaRPr lang="en-US" altLang="en-US"/>
          </a:p>
        </p:txBody>
      </p:sp>
      <p:sp>
        <p:nvSpPr>
          <p:cNvPr id="36866" name="Rectangle 2"/>
          <p:cNvSpPr>
            <a:spLocks noRot="1" noChangeArrowheads="1" noTextEdit="1"/>
          </p:cNvSpPr>
          <p:nvPr>
            <p:ph type="sldImg"/>
          </p:nvPr>
        </p:nvSpPr>
        <p:spPr>
          <a:ln/>
        </p:spPr>
      </p:sp>
      <p:sp>
        <p:nvSpPr>
          <p:cNvPr id="36867" name="Rectangle 3"/>
          <p:cNvSpPr>
            <a:spLocks noGrp="1" noChangeArrowheads="1"/>
          </p:cNvSpPr>
          <p:nvPr>
            <p:ph type="body" idx="1"/>
          </p:nvPr>
        </p:nvSpPr>
        <p:spPr/>
        <p:txBody>
          <a:bodyPr/>
          <a:lstStyle/>
          <a:p>
            <a:r>
              <a:rPr lang="en-US" altLang="en-US">
                <a:latin typeface="Trebuchet MS" pitchFamily="34" charset="0"/>
              </a:rPr>
              <a:t>Stem with glandular hairs on top and without on bottom.  The glandular hairs are both a physical deterrent and biochemical control.  Glandular-haired alfalfa varieties are relatively “resistant” to leafhoppers, but not immune.  And, not all alfalfa with hairs show equal resistance  However, glandular-haired varieties can tolerate higher numbers of leafhoppers before economic thresholds are reached.</a:t>
            </a:r>
          </a:p>
          <a:p>
            <a:endParaRPr lang="en-US" altLang="en-US">
              <a:latin typeface="Trebuchet MS" pitchFamily="34" charset="0"/>
            </a:endParaRPr>
          </a:p>
          <a:p>
            <a:r>
              <a:rPr lang="en-US" altLang="en-US">
                <a:latin typeface="Trebuchet MS" pitchFamily="34" charset="0"/>
              </a:rPr>
              <a:t>The following two tables consider the level of leafhopper “resistance” due to varietal selection.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9337EE-BE60-4020-8B81-C2A8501E25CA}" type="slidenum">
              <a:rPr lang="en-US" altLang="en-US"/>
              <a:pPr/>
              <a:t>15</a:t>
            </a:fld>
            <a:endParaRPr lang="en-US" altLang="en-US"/>
          </a:p>
        </p:txBody>
      </p:sp>
      <p:sp>
        <p:nvSpPr>
          <p:cNvPr id="46082" name="Rectangle 2"/>
          <p:cNvSpPr>
            <a:spLocks noRo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en-US" altLang="en-US">
                <a:latin typeface="Trebuchet MS" pitchFamily="34" charset="0"/>
              </a:rPr>
              <a:t>This table provides potato leafhopper treatment recommendations by plant height and cost of treatment for two hay prices, and alfalfa variety with </a:t>
            </a:r>
            <a:r>
              <a:rPr lang="en-US" altLang="en-US" b="1">
                <a:latin typeface="Trebuchet MS" pitchFamily="34" charset="0"/>
              </a:rPr>
              <a:t>less than 50% resistance.</a:t>
            </a:r>
            <a:r>
              <a:rPr lang="en-US" altLang="en-US">
                <a:latin typeface="Trebuchet MS" pitchFamily="34" charset="0"/>
              </a:rPr>
              <a:t> </a:t>
            </a:r>
          </a:p>
          <a:p>
            <a:endParaRPr lang="en-US" altLang="en-US">
              <a:latin typeface="Trebuchet MS" pitchFamily="34" charset="0"/>
            </a:endParaRPr>
          </a:p>
          <a:p>
            <a:r>
              <a:rPr lang="en-US" altLang="en-US">
                <a:latin typeface="Trebuchet MS" pitchFamily="34" charset="0"/>
              </a:rPr>
              <a:t>For example, if the cost of hay was $120/ton and one had 45 leafhoppers and nymphs per 10 sweeps, one would only spray if the alfalfa was 16 inches tall and the cost of spraying was $14/acre or if the alfalfa was 10 inches high and the cost of spraying was $16/acre.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201957-8D79-4EEB-96C6-7BDBF918D017}" type="slidenum">
              <a:rPr lang="en-US" altLang="en-US"/>
              <a:pPr/>
              <a:t>16</a:t>
            </a:fld>
            <a:endParaRPr lang="en-US" altLang="en-US"/>
          </a:p>
        </p:txBody>
      </p:sp>
      <p:sp>
        <p:nvSpPr>
          <p:cNvPr id="47106" name="Rectangle 2"/>
          <p:cNvSpPr>
            <a:spLocks noRot="1" noChangeArrowheads="1" noTextEdit="1"/>
          </p:cNvSpPr>
          <p:nvPr>
            <p:ph type="sldImg"/>
          </p:nvPr>
        </p:nvSpPr>
        <p:spPr>
          <a:ln/>
        </p:spPr>
      </p:sp>
      <p:sp>
        <p:nvSpPr>
          <p:cNvPr id="47107" name="Rectangle 3"/>
          <p:cNvSpPr>
            <a:spLocks noGrp="1" noChangeArrowheads="1"/>
          </p:cNvSpPr>
          <p:nvPr>
            <p:ph type="body" idx="1"/>
          </p:nvPr>
        </p:nvSpPr>
        <p:spPr/>
        <p:txBody>
          <a:bodyPr/>
          <a:lstStyle/>
          <a:p>
            <a:r>
              <a:rPr lang="en-US" altLang="en-US">
                <a:latin typeface="Trebuchet MS" pitchFamily="34" charset="0"/>
              </a:rPr>
              <a:t>Same format as slide before last.  Note that, when the alfalfa variety has </a:t>
            </a:r>
            <a:r>
              <a:rPr lang="en-US" altLang="en-US" b="1">
                <a:latin typeface="Trebuchet MS" pitchFamily="34" charset="0"/>
              </a:rPr>
              <a:t>greater than 50% resistance</a:t>
            </a:r>
            <a:r>
              <a:rPr lang="en-US" altLang="en-US">
                <a:latin typeface="Trebuchet MS" pitchFamily="34" charset="0"/>
              </a:rPr>
              <a:t>, the threshold is 1.5 to 2 times higher than for alfalfa varieties with less than 50% resistance.  This means that varieties with greater than 50% resistance can tolerate higher potato leafhopper numbers, thus requiring fewer sprays than varieties with less resistance.</a:t>
            </a:r>
          </a:p>
          <a:p>
            <a:endParaRPr lang="en-US" altLang="en-US">
              <a:latin typeface="Trebuchet MS"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4685E7-F20E-4A7B-ABE4-0B3AEAD4386A}" type="slidenum">
              <a:rPr lang="en-US" altLang="en-US"/>
              <a:pPr/>
              <a:t>17</a:t>
            </a:fld>
            <a:endParaRPr lang="en-US" altLang="en-US"/>
          </a:p>
        </p:txBody>
      </p:sp>
      <p:sp>
        <p:nvSpPr>
          <p:cNvPr id="137218" name="Rectangle 2"/>
          <p:cNvSpPr>
            <a:spLocks noRo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840D14-9D83-4997-BCEB-73561E0E4C42}" type="slidenum">
              <a:rPr lang="en-US" altLang="en-US"/>
              <a:pPr/>
              <a:t>18</a:t>
            </a:fld>
            <a:endParaRPr lang="en-US" altLang="en-US"/>
          </a:p>
        </p:txBody>
      </p:sp>
      <p:sp>
        <p:nvSpPr>
          <p:cNvPr id="218114" name="Rectangle 2"/>
          <p:cNvSpPr>
            <a:spLocks noRot="1" noChangeArrowheads="1" noTextEdit="1"/>
          </p:cNvSpPr>
          <p:nvPr>
            <p:ph type="sldImg"/>
          </p:nvPr>
        </p:nvSpPr>
        <p:spPr>
          <a:ln/>
        </p:spPr>
      </p:sp>
      <p:sp>
        <p:nvSpPr>
          <p:cNvPr id="218115" name="Rectangle 3"/>
          <p:cNvSpPr>
            <a:spLocks noGrp="1" noChangeArrowheads="1"/>
          </p:cNvSpPr>
          <p:nvPr>
            <p:ph type="body" idx="1"/>
          </p:nvPr>
        </p:nvSpPr>
        <p:spPr/>
        <p:txBody>
          <a:bodyPr/>
          <a:lstStyle/>
          <a:p>
            <a:r>
              <a:rPr lang="en-US" altLang="en-US">
                <a:latin typeface="Trebuchet MS" pitchFamily="34" charset="0"/>
              </a:rPr>
              <a:t>The UW Extension Forage web site, listed at the top of this slide, provides Potato Leaf Hopper Resistance Ratings (see 4</a:t>
            </a:r>
            <a:r>
              <a:rPr lang="en-US" altLang="en-US" baseline="30000">
                <a:latin typeface="Trebuchet MS" pitchFamily="34" charset="0"/>
              </a:rPr>
              <a:t>th</a:t>
            </a:r>
            <a:r>
              <a:rPr lang="en-US" altLang="en-US">
                <a:latin typeface="Trebuchet MS" pitchFamily="34" charset="0"/>
              </a:rPr>
              <a:t> column) for different alfalfa varieties. The web site lists a wide selection of alfalfa varieties and includes information of disease resistance traits as well as Potato Leaf Hopper resistant traits.  </a:t>
            </a:r>
          </a:p>
          <a:p>
            <a:endParaRPr lang="en-US" altLang="en-US">
              <a:latin typeface="Trebuchet MS" pitchFamily="34" charset="0"/>
            </a:endParaRPr>
          </a:p>
          <a:p>
            <a:r>
              <a:rPr lang="en-US" altLang="en-US">
                <a:latin typeface="Trebuchet MS" pitchFamily="34" charset="0"/>
              </a:rPr>
              <a:t>Not all alfalfa varieties include the PLH resistant glandular haired trait.  This slide lists several varieties from the UW Extension Forage Research and Extension program website that DO include the PLH Glandular Haired trait.</a:t>
            </a:r>
          </a:p>
          <a:p>
            <a:endParaRPr lang="en-US" altLang="en-US">
              <a:latin typeface="Trebuchet MS" pitchFamily="34" charset="0"/>
            </a:endParaRPr>
          </a:p>
          <a:p>
            <a:r>
              <a:rPr lang="en-US" altLang="en-US">
                <a:latin typeface="Trebuchet MS" pitchFamily="34" charset="0"/>
              </a:rPr>
              <a:t>Please visit www.uwex.edu/ces/forage</a:t>
            </a:r>
          </a:p>
          <a:p>
            <a:r>
              <a:rPr lang="en-US" altLang="en-US">
                <a:latin typeface="Trebuchet MS" pitchFamily="34" charset="0"/>
              </a:rPr>
              <a:t>Under “select forage varieties” go to the “marketers” heading</a:t>
            </a:r>
          </a:p>
          <a:p>
            <a:r>
              <a:rPr lang="en-US" altLang="en-US">
                <a:latin typeface="Trebuchet MS" pitchFamily="34" charset="0"/>
              </a:rPr>
              <a:t>Click on the green “Alfalfa” link.</a:t>
            </a:r>
          </a:p>
          <a:p>
            <a:endParaRPr lang="en-US" altLang="en-US">
              <a:latin typeface="Trebuchet MS" pitchFamily="34" charset="0"/>
            </a:endParaRPr>
          </a:p>
          <a:p>
            <a:r>
              <a:rPr lang="en-US" altLang="en-US">
                <a:latin typeface="Trebuchet MS" pitchFamily="34" charset="0"/>
              </a:rPr>
              <a:t>Table provides average yield, fall dormancy scale, winter survival index, disease resistance index for several alfalfa plant pathogens, Roundup Ready trait (Y/N), and Potato Leaf Hopper (PLH) resistance rating due to the glandular hair expression. </a:t>
            </a:r>
          </a:p>
          <a:p>
            <a:endParaRPr lang="en-US" altLang="en-US">
              <a:latin typeface="Trebuchet MS" pitchFamily="34" charset="0"/>
            </a:endParaRPr>
          </a:p>
          <a:p>
            <a:endParaRPr lang="en-US" altLang="en-US">
              <a:latin typeface="Trebuchet MS" pitchFamily="34" charset="0"/>
            </a:endParaRPr>
          </a:p>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B533A2-7238-42F5-AF1A-27BDB6E012FA}" type="slidenum">
              <a:rPr lang="en-US" altLang="en-US"/>
              <a:pPr/>
              <a:t>19</a:t>
            </a:fld>
            <a:endParaRPr lang="en-US" altLang="en-US"/>
          </a:p>
        </p:txBody>
      </p:sp>
      <p:sp>
        <p:nvSpPr>
          <p:cNvPr id="189442" name="Rectangle 2"/>
          <p:cNvSpPr>
            <a:spLocks noRot="1" noChangeArrowheads="1" noTextEdit="1"/>
          </p:cNvSpPr>
          <p:nvPr>
            <p:ph type="sldImg"/>
          </p:nvPr>
        </p:nvSpPr>
        <p:spPr>
          <a:ln/>
        </p:spPr>
      </p:sp>
      <p:sp>
        <p:nvSpPr>
          <p:cNvPr id="189443" name="Rectangle 3"/>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A2561E-80E3-41DF-AF66-0DFE3A38FEC1}" type="slidenum">
              <a:rPr lang="en-US" altLang="en-US"/>
              <a:pPr/>
              <a:t>2</a:t>
            </a:fld>
            <a:endParaRPr lang="en-US" altLang="en-US"/>
          </a:p>
        </p:txBody>
      </p:sp>
      <p:sp>
        <p:nvSpPr>
          <p:cNvPr id="114690" name="Rectangle 2"/>
          <p:cNvSpPr>
            <a:spLocks noRot="1" noChangeArrowheads="1" noTextEdit="1"/>
          </p:cNvSpPr>
          <p:nvPr>
            <p:ph type="sldImg"/>
          </p:nvPr>
        </p:nvSpPr>
        <p:spPr>
          <a:ln/>
        </p:spPr>
      </p:sp>
      <p:sp>
        <p:nvSpPr>
          <p:cNvPr id="114691" name="Rectangle 3"/>
          <p:cNvSpPr>
            <a:spLocks noGrp="1" noChangeArrowheads="1"/>
          </p:cNvSpPr>
          <p:nvPr>
            <p:ph type="body" idx="1"/>
          </p:nvPr>
        </p:nvSpPr>
        <p:spPr/>
        <p:txBody>
          <a:bodyPr/>
          <a:lstStyle/>
          <a:p>
            <a:r>
              <a:rPr lang="en-US" altLang="en-US">
                <a:latin typeface="Trebuchet MS" pitchFamily="34" charset="0"/>
              </a:rPr>
              <a:t>Potato leafhoppers are small (1/8 inch), green, wedge-shaped insects.  Adults and nymphs look similar except that adults have wings and nymphs have no wings.  Leafhopper nymphs can also be distinguished from other small green insects because they can walk sideways when disturbed.  </a:t>
            </a:r>
          </a:p>
          <a:p>
            <a:endParaRPr lang="en-US" altLang="en-US" sz="800">
              <a:latin typeface="Trebuchet MS" pitchFamily="34" charset="0"/>
            </a:endParaRPr>
          </a:p>
          <a:p>
            <a:r>
              <a:rPr lang="en-US" altLang="en-US">
                <a:latin typeface="Trebuchet MS" pitchFamily="34" charset="0"/>
              </a:rPr>
              <a:t>Potato leafhoppers feed on alfalfa by inserting their extended, beaklike mouthparts (proboscis) into leaves and removing plant sap.  As they feed, leafhoppers inject a toxin back into the plant which inhibits water and nutrient transport.  Feeding damage results in plant stunting, and the “tell-tale” yellowing of the leaves in a V-shaped pattern starting at the leaf tip.</a:t>
            </a:r>
            <a:r>
              <a:rPr lang="en-US" altLang="en-US" b="1">
                <a:latin typeface="Trebuchet MS" pitchFamily="34" charset="0"/>
              </a:rPr>
              <a:t>   </a:t>
            </a:r>
          </a:p>
          <a:p>
            <a:endParaRPr lang="en-US" altLang="en-US" b="1">
              <a:latin typeface="Trebuchet MS"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B4CCBA-01BC-41BB-B055-D30877AB61AA}" type="slidenum">
              <a:rPr lang="en-US" altLang="en-US"/>
              <a:pPr/>
              <a:t>20</a:t>
            </a:fld>
            <a:endParaRPr lang="en-US" altLang="en-US"/>
          </a:p>
        </p:txBody>
      </p:sp>
      <p:sp>
        <p:nvSpPr>
          <p:cNvPr id="133122" name="Rectangle 2"/>
          <p:cNvSpPr>
            <a:spLocks noRot="1" noChangeArrowheads="1" noTextEdit="1"/>
          </p:cNvSpPr>
          <p:nvPr>
            <p:ph type="sldImg"/>
          </p:nvPr>
        </p:nvSpPr>
        <p:spPr>
          <a:ln/>
        </p:spPr>
      </p:sp>
      <p:sp>
        <p:nvSpPr>
          <p:cNvPr id="133123" name="Rectangle 3"/>
          <p:cNvSpPr>
            <a:spLocks noGrp="1" noChangeArrowheads="1"/>
          </p:cNvSpPr>
          <p:nvPr>
            <p:ph type="body" idx="1"/>
          </p:nvPr>
        </p:nvSpPr>
        <p:spPr>
          <a:xfrm>
            <a:off x="914400" y="4343400"/>
            <a:ext cx="5029200" cy="4114800"/>
          </a:xfrm>
        </p:spPr>
        <p:txBody>
          <a:bodyPr/>
          <a:lstStyle/>
          <a:p>
            <a:r>
              <a:rPr lang="en-US" altLang="en-US">
                <a:latin typeface="Trebuchet MS" pitchFamily="34" charset="0"/>
              </a:rPr>
              <a:t>The three mechanisms of host plant resistance, whether the resistance is against plant disease or insects, include: 1)Antibiosis; 2) Non-Preference; and 3) Tolerance, or some combination of these mechanisms.</a:t>
            </a:r>
          </a:p>
          <a:p>
            <a:endParaRPr lang="en-US" altLang="en-US">
              <a:latin typeface="Trebuchet MS" pitchFamily="34" charset="0"/>
            </a:endParaRPr>
          </a:p>
          <a:p>
            <a:r>
              <a:rPr lang="en-US" altLang="en-US">
                <a:latin typeface="Trebuchet MS" pitchFamily="34" charset="0"/>
              </a:rPr>
              <a:t>Antibiosis = plants are “toxic” – A naturally occurring plant biochemical is produced that insects either do not survive on, or cannot reproduce as well on, after feeding.  Antibiosis traits lead to lowered survival of pest insects on the crop plant.</a:t>
            </a:r>
          </a:p>
          <a:p>
            <a:endParaRPr lang="en-US" altLang="en-US">
              <a:latin typeface="Trebuchet MS" pitchFamily="34" charset="0"/>
            </a:endParaRPr>
          </a:p>
          <a:p>
            <a:r>
              <a:rPr lang="en-US" altLang="en-US">
                <a:latin typeface="Trebuchet MS" pitchFamily="34" charset="0"/>
              </a:rPr>
              <a:t>Non-Preference = An example, the insect prefers to colonize a smooth stemmed crop plant variety versus one with dense hairs.  </a:t>
            </a:r>
          </a:p>
          <a:p>
            <a:endParaRPr lang="en-US" altLang="en-US">
              <a:latin typeface="Trebuchet MS" pitchFamily="34" charset="0"/>
            </a:endParaRPr>
          </a:p>
          <a:p>
            <a:r>
              <a:rPr lang="en-US" altLang="en-US">
                <a:latin typeface="Trebuchet MS" pitchFamily="34" charset="0"/>
              </a:rPr>
              <a:t>Tolerance =  Insect thresholds can be increased in resistant crop varieties before economic yield loss occurs, as compared to non-tolerant varieties which would need to be treated earlier, and at lower insect pest density, to protect yield.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97AD6B-21A9-42F0-BD19-EE865F42A00A}" type="slidenum">
              <a:rPr lang="en-US" altLang="en-US"/>
              <a:pPr/>
              <a:t>21</a:t>
            </a:fld>
            <a:endParaRPr lang="en-US" altLang="en-US"/>
          </a:p>
        </p:txBody>
      </p:sp>
      <p:sp>
        <p:nvSpPr>
          <p:cNvPr id="193538" name="Rectangle 2"/>
          <p:cNvSpPr>
            <a:spLocks noRot="1" noChangeArrowheads="1" noTextEdit="1"/>
          </p:cNvSpPr>
          <p:nvPr>
            <p:ph type="sldImg"/>
          </p:nvPr>
        </p:nvSpPr>
        <p:spPr>
          <a:ln/>
        </p:spPr>
      </p:sp>
      <p:sp>
        <p:nvSpPr>
          <p:cNvPr id="193539" name="Rectangle 3"/>
          <p:cNvSpPr>
            <a:spLocks noGrp="1" noChangeArrowheads="1"/>
          </p:cNvSpPr>
          <p:nvPr>
            <p:ph type="body" idx="1"/>
          </p:nvPr>
        </p:nvSpPr>
        <p:spPr>
          <a:xfrm>
            <a:off x="914400" y="4343400"/>
            <a:ext cx="5029200" cy="4114800"/>
          </a:xfrm>
        </p:spPr>
        <p:txBody>
          <a:bodyPr/>
          <a:lstStyle/>
          <a:p>
            <a:r>
              <a:rPr lang="en-US" altLang="en-US">
                <a:latin typeface="Trebuchet MS" pitchFamily="34" charset="0"/>
              </a:rPr>
              <a:t>The remaining slides in this presentation provide three “snapshots” from UW Madison Entomology and Agronomy Research at Arlington Agricultural Research Station.</a:t>
            </a:r>
          </a:p>
          <a:p>
            <a:endParaRPr lang="en-US" altLang="en-US">
              <a:latin typeface="Trebuchet MS" pitchFamily="34" charset="0"/>
            </a:endParaRPr>
          </a:p>
          <a:p>
            <a:r>
              <a:rPr lang="en-US" altLang="en-US">
                <a:latin typeface="Trebuchet MS" pitchFamily="34" charset="0"/>
              </a:rPr>
              <a:t>The data present three benchmarks of progress in the Evolution of Glandular Haired Resistance to Potato Leaf Hopper.  Beginning in 1997 when the GH alfalfa varieties were first commercially introduced, and then 2000 and 2003, by which time PLH resistance levels in GH alfalfa varieties had increased significantly since the original 1997 release.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33C6BC-CCC6-4FB2-A029-894BBABE5DE7}" type="slidenum">
              <a:rPr lang="en-US" altLang="en-US"/>
              <a:pPr/>
              <a:t>22</a:t>
            </a:fld>
            <a:endParaRPr lang="en-US" altLang="en-US"/>
          </a:p>
        </p:txBody>
      </p:sp>
      <p:sp>
        <p:nvSpPr>
          <p:cNvPr id="141314" name="Rectangle 2"/>
          <p:cNvSpPr>
            <a:spLocks noRot="1" noChangeArrowheads="1" noTextEdit="1"/>
          </p:cNvSpPr>
          <p:nvPr>
            <p:ph type="sldImg"/>
          </p:nvPr>
        </p:nvSpPr>
        <p:spPr>
          <a:ln/>
        </p:spPr>
      </p:sp>
      <p:sp>
        <p:nvSpPr>
          <p:cNvPr id="141315" name="Rectangle 3"/>
          <p:cNvSpPr>
            <a:spLocks noGrp="1" noChangeArrowheads="1"/>
          </p:cNvSpPr>
          <p:nvPr>
            <p:ph type="body" idx="1"/>
          </p:nvPr>
        </p:nvSpPr>
        <p:spPr>
          <a:xfrm>
            <a:off x="914400" y="4343400"/>
            <a:ext cx="5029200" cy="4114800"/>
          </a:xfrm>
        </p:spPr>
        <p:txBody>
          <a:bodyPr/>
          <a:lstStyle/>
          <a:p>
            <a:r>
              <a:rPr lang="en-US" altLang="en-US">
                <a:latin typeface="Trebuchet MS" pitchFamily="34" charset="0"/>
              </a:rPr>
              <a:t>Initial research in 1997 (data not shown here) can be summarized as disappointing overall.  While the 1997 trials showed that the first GH alfalfa varieties showed some resistance to PLH, this resistance was LOW and VARIABLE.</a:t>
            </a:r>
          </a:p>
          <a:p>
            <a:endParaRPr lang="en-US" altLang="en-US">
              <a:latin typeface="Trebuchet MS" pitchFamily="34" charset="0"/>
            </a:endParaRPr>
          </a:p>
          <a:p>
            <a:r>
              <a:rPr lang="en-US" altLang="en-US">
                <a:latin typeface="Trebuchet MS" pitchFamily="34" charset="0"/>
              </a:rPr>
              <a:t>Although resistance to hopperburn was evident (fewer symptoms in the field on GH varieties with low PLH resistance), this did not translate to a yield advantage over traditional, smooth-stemmed non-resistant alfalfa varieties.</a:t>
            </a:r>
          </a:p>
          <a:p>
            <a:endParaRPr lang="en-US" altLang="en-US">
              <a:latin typeface="Trebuchet MS" pitchFamily="34" charset="0"/>
            </a:endParaRPr>
          </a:p>
          <a:p>
            <a:r>
              <a:rPr lang="en-US" altLang="en-US">
                <a:latin typeface="Trebuchet MS" pitchFamily="34" charset="0"/>
              </a:rPr>
              <a:t>The early GH alfalfa varieties also showed a yield “lag” in absence of Potato Leaf Hopper pressure.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D1ED72-B544-42ED-BAAE-0CE40A2CD2CB}" type="slidenum">
              <a:rPr lang="en-US" altLang="en-US"/>
              <a:pPr/>
              <a:t>23</a:t>
            </a:fld>
            <a:endParaRPr lang="en-US" altLang="en-US"/>
          </a:p>
        </p:txBody>
      </p:sp>
      <p:sp>
        <p:nvSpPr>
          <p:cNvPr id="214018" name="Rectangle 2"/>
          <p:cNvSpPr>
            <a:spLocks noRot="1" noChangeArrowheads="1" noTextEdit="1"/>
          </p:cNvSpPr>
          <p:nvPr>
            <p:ph type="sldImg"/>
          </p:nvPr>
        </p:nvSpPr>
        <p:spPr>
          <a:ln/>
        </p:spPr>
      </p:sp>
      <p:sp>
        <p:nvSpPr>
          <p:cNvPr id="214019" name="Rectangle 3"/>
          <p:cNvSpPr>
            <a:spLocks noGrp="1" noChangeArrowheads="1"/>
          </p:cNvSpPr>
          <p:nvPr>
            <p:ph type="body" idx="1"/>
          </p:nvPr>
        </p:nvSpPr>
        <p:spPr/>
        <p:txBody>
          <a:bodyPr/>
          <a:lstStyle/>
          <a:p>
            <a:pPr marL="228600" indent="-228600"/>
            <a:r>
              <a:rPr lang="en-US" altLang="en-US">
                <a:latin typeface="Trebuchet MS" pitchFamily="34" charset="0"/>
              </a:rPr>
              <a:t>In 2000, alfalfa breeders were able to produce seed that was more resistant to Potato Leaf Hopper, a higher percentage of plants within the variety have resistance to PLH.</a:t>
            </a:r>
          </a:p>
          <a:p>
            <a:pPr marL="228600" indent="-228600"/>
            <a:endParaRPr lang="en-US" altLang="en-US">
              <a:latin typeface="Trebuchet MS" pitchFamily="34" charset="0"/>
            </a:endParaRPr>
          </a:p>
          <a:p>
            <a:pPr marL="228600" indent="-228600"/>
            <a:r>
              <a:rPr lang="en-US" altLang="en-US">
                <a:latin typeface="Trebuchet MS" pitchFamily="34" charset="0"/>
              </a:rPr>
              <a:t>By 2000, there were both Resistant (30 to 50% resistance) and Highly Resistant (&gt;50%) GH alfalfa varieties available.</a:t>
            </a:r>
          </a:p>
          <a:p>
            <a:pPr marL="228600" indent="-228600"/>
            <a:endParaRPr lang="en-US" altLang="en-US">
              <a:latin typeface="Trebuchet MS" pitchFamily="34" charset="0"/>
            </a:endParaRPr>
          </a:p>
          <a:p>
            <a:pPr marL="228600" indent="-228600"/>
            <a:r>
              <a:rPr lang="en-US" altLang="en-US">
                <a:latin typeface="Trebuchet MS" pitchFamily="34" charset="0"/>
              </a:rPr>
              <a:t>Arlington trials compared PLH damage, yield response to insecticide treatment, and Host Plant Resistance as a stand-alone PLH control tactic across three alfalfa varieties.</a:t>
            </a:r>
          </a:p>
          <a:p>
            <a:pPr marL="228600" indent="-228600"/>
            <a:endParaRPr lang="en-US" altLang="en-US">
              <a:latin typeface="Trebuchet MS" pitchFamily="34" charset="0"/>
            </a:endParaRPr>
          </a:p>
          <a:p>
            <a:pPr marL="228600" indent="-228600">
              <a:buFontTx/>
              <a:buAutoNum type="arabicPeriod"/>
            </a:pPr>
            <a:r>
              <a:rPr lang="en-US" altLang="en-US">
                <a:latin typeface="Trebuchet MS" pitchFamily="34" charset="0"/>
              </a:rPr>
              <a:t>Pioneer 5454 – the susceptible check, no GH resistance to PLH.</a:t>
            </a:r>
          </a:p>
          <a:p>
            <a:pPr marL="228600" indent="-228600">
              <a:buFontTx/>
              <a:buAutoNum type="arabicPeriod"/>
            </a:pPr>
            <a:r>
              <a:rPr lang="en-US" altLang="en-US">
                <a:latin typeface="Trebuchet MS" pitchFamily="34" charset="0"/>
              </a:rPr>
              <a:t>DK 131 HG  (53% resistance, the lower end of Highly Resistanct, just over 50%)</a:t>
            </a:r>
          </a:p>
          <a:p>
            <a:pPr marL="228600" indent="-228600">
              <a:buFontTx/>
              <a:buAutoNum type="arabicPeriod"/>
            </a:pPr>
            <a:r>
              <a:rPr lang="en-US" altLang="en-US">
                <a:latin typeface="Trebuchet MS" pitchFamily="34" charset="0"/>
              </a:rPr>
              <a:t>Evergreen  - at 79% resistance, this is a highly resistant alfalfa variety. GH expression and resistance to PLH significantly higher than the initial varieties released in 1997.</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669B8E-666C-48A7-8D77-BAA0408541E9}" type="slidenum">
              <a:rPr lang="en-US" altLang="en-US"/>
              <a:pPr/>
              <a:t>24</a:t>
            </a:fld>
            <a:endParaRPr lang="en-US" altLang="en-US"/>
          </a:p>
        </p:txBody>
      </p:sp>
      <p:sp>
        <p:nvSpPr>
          <p:cNvPr id="215042" name="Rectangle 2"/>
          <p:cNvSpPr>
            <a:spLocks noRot="1" noChangeArrowheads="1" noTextEdit="1"/>
          </p:cNvSpPr>
          <p:nvPr>
            <p:ph type="sldImg"/>
          </p:nvPr>
        </p:nvSpPr>
        <p:spPr>
          <a:ln/>
        </p:spPr>
      </p:sp>
      <p:sp>
        <p:nvSpPr>
          <p:cNvPr id="215043" name="Rectangle 3"/>
          <p:cNvSpPr>
            <a:spLocks noGrp="1" noChangeArrowheads="1"/>
          </p:cNvSpPr>
          <p:nvPr>
            <p:ph type="body" idx="1"/>
          </p:nvPr>
        </p:nvSpPr>
        <p:spPr/>
        <p:txBody>
          <a:bodyPr/>
          <a:lstStyle/>
          <a:p>
            <a:pPr marL="228600" indent="-228600"/>
            <a:r>
              <a:rPr lang="en-US" altLang="en-US">
                <a:latin typeface="Trebuchet MS" pitchFamily="34" charset="0"/>
              </a:rPr>
              <a:t>In the 2000 Arlington trial the three alfalfa varieties were evaluated under potato leafhopper pressure</a:t>
            </a:r>
          </a:p>
          <a:p>
            <a:pPr marL="228600" indent="-228600"/>
            <a:endParaRPr lang="en-US" altLang="en-US">
              <a:latin typeface="Trebuchet MS" pitchFamily="34" charset="0"/>
            </a:endParaRPr>
          </a:p>
          <a:p>
            <a:pPr marL="228600" indent="-228600">
              <a:buFontTx/>
              <a:buAutoNum type="arabicParenR"/>
            </a:pPr>
            <a:r>
              <a:rPr lang="en-US" altLang="en-US">
                <a:latin typeface="Trebuchet MS" pitchFamily="34" charset="0"/>
              </a:rPr>
              <a:t>Without insecticide (green bar), stand-alone GH resistance</a:t>
            </a:r>
          </a:p>
          <a:p>
            <a:pPr marL="228600" indent="-228600">
              <a:buFontTx/>
              <a:buAutoNum type="arabicParenR"/>
            </a:pPr>
            <a:r>
              <a:rPr lang="en-US" altLang="en-US">
                <a:latin typeface="Trebuchet MS" pitchFamily="34" charset="0"/>
              </a:rPr>
              <a:t>Half-rate Warrior insecticide applied at the standard PLH threshold (blue bar)</a:t>
            </a:r>
          </a:p>
          <a:p>
            <a:pPr marL="228600" indent="-228600">
              <a:buFontTx/>
              <a:buAutoNum type="arabicParenR"/>
            </a:pPr>
            <a:r>
              <a:rPr lang="en-US" altLang="en-US">
                <a:latin typeface="Trebuchet MS" pitchFamily="34" charset="0"/>
              </a:rPr>
              <a:t>Full-rate Warrior insecticide applied at the standard PLH threshold (orange bar).</a:t>
            </a:r>
          </a:p>
          <a:p>
            <a:pPr marL="228600" indent="-228600">
              <a:buFontTx/>
              <a:buAutoNum type="arabicParenR"/>
            </a:pPr>
            <a:endParaRPr lang="en-US" altLang="en-US">
              <a:latin typeface="Trebuchet MS" pitchFamily="34" charset="0"/>
            </a:endParaRPr>
          </a:p>
          <a:p>
            <a:pPr marL="228600" indent="-228600"/>
            <a:r>
              <a:rPr lang="en-US" altLang="en-US">
                <a:latin typeface="Trebuchet MS" pitchFamily="34" charset="0"/>
              </a:rPr>
              <a:t>The three varieties, and relative levels of PLH resistance are located along the X-axis.  </a:t>
            </a:r>
          </a:p>
          <a:p>
            <a:pPr marL="228600" indent="-228600"/>
            <a:r>
              <a:rPr lang="en-US" altLang="en-US">
                <a:latin typeface="Trebuchet MS" pitchFamily="34" charset="0"/>
              </a:rPr>
              <a:t>The Y-axis indicates the 2000 yields (tons/acre) for each variety x treatment combination (no insecticide GH resistance alone, half-rate Warrior, full rate Warrior).</a:t>
            </a:r>
          </a:p>
          <a:p>
            <a:pPr marL="228600" indent="-228600"/>
            <a:endParaRPr lang="en-US" altLang="en-US">
              <a:latin typeface="Trebuchet MS" pitchFamily="34" charset="0"/>
            </a:endParaRPr>
          </a:p>
          <a:p>
            <a:pPr marL="228600" indent="-228600"/>
            <a:endParaRPr lang="en-US" altLang="en-US">
              <a:latin typeface="Trebuchet MS"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0E311-A0E9-4187-BC00-7F5FEABC3B06}" type="slidenum">
              <a:rPr lang="en-US" altLang="en-US"/>
              <a:pPr/>
              <a:t>25</a:t>
            </a:fld>
            <a:endParaRPr lang="en-US" altLang="en-US"/>
          </a:p>
        </p:txBody>
      </p:sp>
      <p:sp>
        <p:nvSpPr>
          <p:cNvPr id="145410" name="Rectangle 2"/>
          <p:cNvSpPr>
            <a:spLocks noRot="1" noChangeArrowheads="1" noTextEdit="1"/>
          </p:cNvSpPr>
          <p:nvPr>
            <p:ph type="sldImg"/>
          </p:nvPr>
        </p:nvSpPr>
        <p:spPr>
          <a:ln/>
        </p:spPr>
      </p:sp>
      <p:sp>
        <p:nvSpPr>
          <p:cNvPr id="145411" name="Rectangle 3"/>
          <p:cNvSpPr>
            <a:spLocks noGrp="1" noChangeArrowheads="1"/>
          </p:cNvSpPr>
          <p:nvPr>
            <p:ph type="body" idx="1"/>
          </p:nvPr>
        </p:nvSpPr>
        <p:spPr>
          <a:xfrm>
            <a:off x="914400" y="4343400"/>
            <a:ext cx="5029200" cy="4114800"/>
          </a:xfrm>
        </p:spPr>
        <p:txBody>
          <a:bodyPr/>
          <a:lstStyle/>
          <a:p>
            <a:r>
              <a:rPr lang="en-US" altLang="en-US">
                <a:latin typeface="Trebuchet MS" pitchFamily="34" charset="0"/>
              </a:rPr>
              <a:t>In 2000 trial, performance of the GH alfalfa varieties with PLH resistance improved, now at 50 to 80% resistance as seen in the 2000 trials (DK131HG 53%) (Evergreen 79%).</a:t>
            </a:r>
          </a:p>
          <a:p>
            <a:endParaRPr lang="en-US" altLang="en-US">
              <a:latin typeface="Trebuchet MS" pitchFamily="34" charset="0"/>
            </a:endParaRPr>
          </a:p>
          <a:p>
            <a:r>
              <a:rPr lang="en-US" altLang="en-US">
                <a:latin typeface="Trebuchet MS" pitchFamily="34" charset="0"/>
              </a:rPr>
              <a:t>When comparing the untreated plots (green bars) across varieties, the GH alfalfa varieties provided a clear yield advantage versus the non-resistant check. </a:t>
            </a:r>
          </a:p>
          <a:p>
            <a:endParaRPr lang="en-US" altLang="en-US">
              <a:latin typeface="Trebuchet MS" pitchFamily="34" charset="0"/>
            </a:endParaRPr>
          </a:p>
          <a:p>
            <a:r>
              <a:rPr lang="en-US" altLang="en-US">
                <a:latin typeface="Trebuchet MS" pitchFamily="34" charset="0"/>
              </a:rPr>
              <a:t>When the GH varieties were not protected at PLH thresholds with an insecticide treatment, they still lost yield.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03EDAB-9EC1-49C1-8710-130F9D0C7083}" type="slidenum">
              <a:rPr lang="en-US" altLang="en-US"/>
              <a:pPr/>
              <a:t>26</a:t>
            </a:fld>
            <a:endParaRPr lang="en-US" altLang="en-US"/>
          </a:p>
        </p:txBody>
      </p:sp>
      <p:sp>
        <p:nvSpPr>
          <p:cNvPr id="216066" name="Rectangle 2"/>
          <p:cNvSpPr>
            <a:spLocks noRot="1" noChangeArrowheads="1" noTextEdit="1"/>
          </p:cNvSpPr>
          <p:nvPr>
            <p:ph type="sldImg"/>
          </p:nvPr>
        </p:nvSpPr>
        <p:spPr>
          <a:ln/>
        </p:spPr>
      </p:sp>
      <p:sp>
        <p:nvSpPr>
          <p:cNvPr id="216067" name="Rectangle 3"/>
          <p:cNvSpPr>
            <a:spLocks noGrp="1" noChangeArrowheads="1"/>
          </p:cNvSpPr>
          <p:nvPr>
            <p:ph type="body" idx="1"/>
          </p:nvPr>
        </p:nvSpPr>
        <p:spPr/>
        <p:txBody>
          <a:bodyPr/>
          <a:lstStyle/>
          <a:p>
            <a:r>
              <a:rPr lang="en-US" altLang="en-US">
                <a:latin typeface="Trebuchet MS" pitchFamily="34" charset="0"/>
              </a:rPr>
              <a:t>In 2003, the trial was continued, - this time evaluating GH alfalfa TOLERANCE to potato leafhopper more closely.  The X-axis shows four alfalfa varieties evaluated at Arlington in 2003.  </a:t>
            </a:r>
          </a:p>
          <a:p>
            <a:r>
              <a:rPr lang="en-US" altLang="en-US">
                <a:latin typeface="Trebuchet MS" pitchFamily="34" charset="0"/>
              </a:rPr>
              <a:t>Again Pioneer 5454 served as the PLH susceptible check (no GH trait)</a:t>
            </a:r>
          </a:p>
          <a:p>
            <a:r>
              <a:rPr lang="en-US" altLang="en-US">
                <a:latin typeface="Trebuchet MS" pitchFamily="34" charset="0"/>
              </a:rPr>
              <a:t>DK131HG, at 53% resistance served as the PLH resistant variety.</a:t>
            </a:r>
          </a:p>
          <a:p>
            <a:r>
              <a:rPr lang="en-US" altLang="en-US">
                <a:latin typeface="Trebuchet MS" pitchFamily="34" charset="0"/>
              </a:rPr>
              <a:t>In 2003, two Highly Resistant GH varieties (more than 50% resistance) were evaluated.</a:t>
            </a:r>
          </a:p>
          <a:p>
            <a:endParaRPr lang="en-US" altLang="en-US">
              <a:latin typeface="Trebuchet MS" pitchFamily="34" charset="0"/>
            </a:endParaRPr>
          </a:p>
          <a:p>
            <a:r>
              <a:rPr lang="en-US" altLang="en-US">
                <a:latin typeface="Trebuchet MS" pitchFamily="34" charset="0"/>
              </a:rPr>
              <a:t>The green bars illustrate yield of all four varieties untreated, evaluating stand-alone PLH protection due to the GH trait.  Here the orange bar for each variety represents yield when treated with insecticide at the standard thresholds (reviewed earlier in this slide set). The blue bar for each variety represents yield when each variety was treated at twice the standard PLH threshold.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203573-113A-4FAD-A3F3-9487B2555CA8}" type="slidenum">
              <a:rPr lang="en-US" altLang="en-US"/>
              <a:pPr/>
              <a:t>27</a:t>
            </a:fld>
            <a:endParaRPr lang="en-US" altLang="en-US"/>
          </a:p>
        </p:txBody>
      </p:sp>
      <p:sp>
        <p:nvSpPr>
          <p:cNvPr id="148482" name="Rectangle 2"/>
          <p:cNvSpPr>
            <a:spLocks noRot="1" noChangeArrowheads="1" noTextEdit="1"/>
          </p:cNvSpPr>
          <p:nvPr>
            <p:ph type="sldImg"/>
          </p:nvPr>
        </p:nvSpPr>
        <p:spPr>
          <a:ln/>
        </p:spPr>
      </p:sp>
      <p:sp>
        <p:nvSpPr>
          <p:cNvPr id="148483" name="Rectangle 3"/>
          <p:cNvSpPr>
            <a:spLocks noGrp="1" noChangeArrowheads="1"/>
          </p:cNvSpPr>
          <p:nvPr>
            <p:ph type="body" idx="1"/>
          </p:nvPr>
        </p:nvSpPr>
        <p:spPr>
          <a:xfrm>
            <a:off x="914400" y="4343400"/>
            <a:ext cx="5029200" cy="4114800"/>
          </a:xfrm>
        </p:spPr>
        <p:txBody>
          <a:bodyPr/>
          <a:lstStyle/>
          <a:p>
            <a:endParaRPr lang="en-US" altLang="en-US">
              <a:latin typeface="Trebuchet MS"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4EA3C0-AA6D-412E-B03F-206F154CEF91}" type="slidenum">
              <a:rPr lang="en-US" altLang="en-US"/>
              <a:pPr/>
              <a:t>28</a:t>
            </a:fld>
            <a:endParaRPr lang="en-US" altLang="en-US"/>
          </a:p>
        </p:txBody>
      </p:sp>
      <p:sp>
        <p:nvSpPr>
          <p:cNvPr id="217090" name="Rectangle 2"/>
          <p:cNvSpPr>
            <a:spLocks noRo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9D428D-52B4-4BB4-8D31-392A60BE8AB8}" type="slidenum">
              <a:rPr lang="en-US" altLang="en-US"/>
              <a:pPr/>
              <a:t>29</a:t>
            </a:fld>
            <a:endParaRPr lang="en-US" altLang="en-US"/>
          </a:p>
        </p:txBody>
      </p:sp>
      <p:sp>
        <p:nvSpPr>
          <p:cNvPr id="139266" name="Rectangle 2"/>
          <p:cNvSpPr>
            <a:spLocks noRot="1" noChangeArrowheads="1" noTextEdit="1"/>
          </p:cNvSpPr>
          <p:nvPr>
            <p:ph type="sldImg"/>
          </p:nvPr>
        </p:nvSpPr>
        <p:spPr>
          <a:ln/>
        </p:spPr>
      </p:sp>
      <p:sp>
        <p:nvSpPr>
          <p:cNvPr id="139267" name="Rectangle 3"/>
          <p:cNvSpPr>
            <a:spLocks noGrp="1" noChangeArrowheads="1"/>
          </p:cNvSpPr>
          <p:nvPr>
            <p:ph type="body" idx="1"/>
          </p:nvPr>
        </p:nvSpPr>
        <p:spPr/>
        <p:txBody>
          <a:bodyPr/>
          <a:lstStyle/>
          <a:p>
            <a:r>
              <a:rPr lang="en-US" altLang="en-US"/>
              <a:t>The higher thresholds do not apply to seeding year.  Since the alfalfa is so sensitive to potato leafhopper damage, we have kept the same threshold for all varieties.  The higher thresholds only apply to alfalfa following the year of establishment.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2B751D-C972-415B-8450-CEB384B26D7C}" type="slidenum">
              <a:rPr lang="en-US" altLang="en-US"/>
              <a:pPr/>
              <a:t>3</a:t>
            </a:fld>
            <a:endParaRPr lang="en-US" altLang="en-US"/>
          </a:p>
        </p:txBody>
      </p:sp>
      <p:sp>
        <p:nvSpPr>
          <p:cNvPr id="38914" name="Rectangle 2"/>
          <p:cNvSpPr>
            <a:spLocks noRot="1" noChangeArrowheads="1" noTextEdit="1"/>
          </p:cNvSpPr>
          <p:nvPr>
            <p:ph type="sldImg"/>
          </p:nvPr>
        </p:nvSpPr>
        <p:spPr>
          <a:ln/>
        </p:spPr>
      </p:sp>
      <p:sp>
        <p:nvSpPr>
          <p:cNvPr id="38915" name="Rectangle 3"/>
          <p:cNvSpPr>
            <a:spLocks noGrp="1" noChangeArrowheads="1"/>
          </p:cNvSpPr>
          <p:nvPr>
            <p:ph type="body" idx="1"/>
          </p:nvPr>
        </p:nvSpPr>
        <p:spPr/>
        <p:txBody>
          <a:bodyPr/>
          <a:lstStyle/>
          <a:p>
            <a:r>
              <a:rPr lang="en-US" altLang="en-US">
                <a:latin typeface="Trebuchet MS" pitchFamily="34" charset="0"/>
              </a:rPr>
              <a:t>The potato leafhopper inserts its beaklike mouthpart structure (proboscis) into the food-conducting tissue within leaves (phloem) to extract plant sugars, minerals and other compounds. </a:t>
            </a:r>
          </a:p>
          <a:p>
            <a:endParaRPr lang="en-US" altLang="en-US">
              <a:latin typeface="Trebuchet MS" pitchFamily="34" charset="0"/>
            </a:endParaRPr>
          </a:p>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F80EC0-B8D6-4C34-A320-9832D3742349}" type="slidenum">
              <a:rPr lang="en-US" altLang="en-US"/>
              <a:pPr/>
              <a:t>30</a:t>
            </a:fld>
            <a:endParaRPr lang="en-US" altLang="en-US"/>
          </a:p>
        </p:txBody>
      </p:sp>
      <p:sp>
        <p:nvSpPr>
          <p:cNvPr id="50178" name="Rectangle 2"/>
          <p:cNvSpPr>
            <a:spLocks noRo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0D1345-F5E4-4B85-80EA-8E2F6E5D2AFD}" type="slidenum">
              <a:rPr lang="en-US" altLang="en-US"/>
              <a:pPr/>
              <a:t>4</a:t>
            </a:fld>
            <a:endParaRPr lang="en-US" altLang="en-US"/>
          </a:p>
        </p:txBody>
      </p:sp>
      <p:sp>
        <p:nvSpPr>
          <p:cNvPr id="21506" name="Rectangle 2"/>
          <p:cNvSpPr>
            <a:spLocks noRo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a:latin typeface="Trebuchet MS" pitchFamily="34" charset="0"/>
              </a:rPr>
              <a:t>Potato leafhoppers overwinter in the Southern U.S. Gulf States, and migrate to the Midwestern U.S. with southerly spring winds.   They may actually arrive as early as April but do not move to alfalfa or begin rebreeding until second cutting.  Thus, infestations are usually expected as mid- to late-season alfalfa pests.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4387FC-A35F-4563-A625-5B90A903568E}" type="slidenum">
              <a:rPr lang="en-US" altLang="en-US"/>
              <a:pPr/>
              <a:t>5</a:t>
            </a:fld>
            <a:endParaRPr lang="en-US" altLang="en-US"/>
          </a:p>
        </p:txBody>
      </p:sp>
      <p:sp>
        <p:nvSpPr>
          <p:cNvPr id="23554" name="Rectangle 2"/>
          <p:cNvSpPr>
            <a:spLocks noRo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altLang="en-US">
                <a:latin typeface="Trebuchet MS" pitchFamily="34" charset="0"/>
              </a:rPr>
              <a:t>Problems typically occur in upper Midwest and Eastern states, though problems have been more widespread in some years. </a:t>
            </a:r>
          </a:p>
          <a:p>
            <a:endParaRPr lang="en-US" altLang="en-US">
              <a:latin typeface="Trebuchet MS" pitchFamily="34" charset="0"/>
            </a:endParaRPr>
          </a:p>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5B055C-F930-4B5A-910B-8173E289E7A9}" type="slidenum">
              <a:rPr lang="en-US" altLang="en-US"/>
              <a:pPr/>
              <a:t>6</a:t>
            </a:fld>
            <a:endParaRPr lang="en-US" altLang="en-US"/>
          </a:p>
        </p:txBody>
      </p:sp>
      <p:sp>
        <p:nvSpPr>
          <p:cNvPr id="212994" name="Rectangle 2"/>
          <p:cNvSpPr>
            <a:spLocks noRo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E8B45C-D9D6-4CAB-8597-C14E69635982}" type="slidenum">
              <a:rPr lang="en-US" altLang="en-US"/>
              <a:pPr/>
              <a:t>7</a:t>
            </a:fld>
            <a:endParaRPr lang="en-US" altLang="en-US"/>
          </a:p>
        </p:txBody>
      </p:sp>
      <p:sp>
        <p:nvSpPr>
          <p:cNvPr id="25602" name="Rectangle 2"/>
          <p:cNvSpPr>
            <a:spLocks noRot="1" noChangeArrowheads="1" noTextEdit="1"/>
          </p:cNvSpPr>
          <p:nvPr>
            <p:ph type="sldImg"/>
          </p:nvPr>
        </p:nvSpPr>
        <p:spPr>
          <a:ln/>
        </p:spPr>
      </p:sp>
      <p:sp>
        <p:nvSpPr>
          <p:cNvPr id="25603" name="Rectangle 3"/>
          <p:cNvSpPr>
            <a:spLocks noGrp="1" noChangeArrowheads="1"/>
          </p:cNvSpPr>
          <p:nvPr>
            <p:ph type="body" idx="1"/>
          </p:nvPr>
        </p:nvSpPr>
        <p:spPr/>
        <p:txBody>
          <a:bodyPr/>
          <a:lstStyle/>
          <a:p>
            <a:r>
              <a:rPr lang="en-US" altLang="en-US">
                <a:latin typeface="Trebuchet MS" pitchFamily="34" charset="0"/>
              </a:rPr>
              <a:t>The point of the V is where the leaf hopper inserted its proboscis.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7CC196-AF32-4FA1-B5B3-0D1B25E2B427}" type="slidenum">
              <a:rPr lang="en-US" altLang="en-US"/>
              <a:pPr/>
              <a:t>8</a:t>
            </a:fld>
            <a:endParaRPr lang="en-US" altLang="en-US"/>
          </a:p>
        </p:txBody>
      </p:sp>
      <p:sp>
        <p:nvSpPr>
          <p:cNvPr id="27650" name="Rectangle 2"/>
          <p:cNvSpPr>
            <a:spLocks noRot="1" noChangeArrowheads="1" noTextEdit="1"/>
          </p:cNvSpPr>
          <p:nvPr>
            <p:ph type="sldImg"/>
          </p:nvPr>
        </p:nvSpPr>
        <p:spPr>
          <a:xfrm>
            <a:off x="1144588" y="687388"/>
            <a:ext cx="4568825" cy="3425825"/>
          </a:xfrm>
          <a:ln w="12700" cap="flat"/>
        </p:spPr>
      </p:sp>
      <p:sp>
        <p:nvSpPr>
          <p:cNvPr id="27651" name="Rectangle 3"/>
          <p:cNvSpPr>
            <a:spLocks noGrp="1" noChangeArrowheads="1"/>
          </p:cNvSpPr>
          <p:nvPr>
            <p:ph type="body" idx="1"/>
          </p:nvPr>
        </p:nvSpPr>
        <p:spPr>
          <a:xfrm>
            <a:off x="914400" y="4343400"/>
            <a:ext cx="5029200" cy="4114800"/>
          </a:xfrm>
          <a:noFill/>
          <a:ln/>
        </p:spPr>
        <p:txBody>
          <a:bodyPr lIns="92075" tIns="46038" rIns="92075" bIns="46038"/>
          <a:lstStyle/>
          <a:p>
            <a:r>
              <a:rPr lang="en-US" altLang="en-US">
                <a:latin typeface="Trebuchet MS" pitchFamily="34" charset="0"/>
              </a:rPr>
              <a:t>The damage caused by potato leafhopper stunts alfalfa plants and reduces yield.  It also lowers the crude protein content of the alfalfa.</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2BF1C1-4984-4D3A-8D5F-EBF46C2BA46C}" type="slidenum">
              <a:rPr lang="en-US" altLang="en-US"/>
              <a:pPr/>
              <a:t>9</a:t>
            </a:fld>
            <a:endParaRPr lang="en-US" altLang="en-US"/>
          </a:p>
        </p:txBody>
      </p:sp>
      <p:sp>
        <p:nvSpPr>
          <p:cNvPr id="43010" name="Rectangle 2"/>
          <p:cNvSpPr>
            <a:spLocks noRot="1" noChangeArrowheads="1" noTextEdit="1"/>
          </p:cNvSpPr>
          <p:nvPr>
            <p:ph type="sldImg"/>
          </p:nvPr>
        </p:nvSpPr>
        <p:spPr>
          <a:ln/>
        </p:spPr>
      </p:sp>
      <p:sp>
        <p:nvSpPr>
          <p:cNvPr id="43011" name="Rectangle 3"/>
          <p:cNvSpPr>
            <a:spLocks noGrp="1" noChangeArrowheads="1"/>
          </p:cNvSpPr>
          <p:nvPr>
            <p:ph type="body" idx="1"/>
          </p:nvPr>
        </p:nvSpPr>
        <p:spPr/>
        <p:txBody>
          <a:bodyPr/>
          <a:lstStyle/>
          <a:p>
            <a:r>
              <a:rPr lang="en-US" altLang="en-US">
                <a:latin typeface="Trebuchet MS" pitchFamily="34" charset="0"/>
              </a:rPr>
              <a:t>New seedings must be monitored carefully and sprayed at threshold.  Failure to do so can reduce yield throughout the life of the stand due to stress caused by leafhoppers during early stand establishment.  When alfalfa is seeded under a cover crop, a glandular-haired variety is recommended.  </a:t>
            </a:r>
          </a:p>
          <a:p>
            <a:r>
              <a:rPr lang="en-US" altLang="en-US">
                <a:latin typeface="Trebuchet MS" pitchFamily="34" charset="0"/>
              </a:rPr>
              <a:t>Glandular-haired varieties are relatively “resistant” to leafhoppers and can tolerate higher numbers than more susceptible alfalfa varieties.  When planting into a cover crop, this is important because it is difficult to achieve adequate insecticide spray coverage to new alfalfa seedings through a cover crop canopy.</a:t>
            </a:r>
          </a:p>
          <a:p>
            <a:endParaRPr lang="en-US" altLang="en-US">
              <a:latin typeface="Trebuchet MS" pitchFamily="34" charset="0"/>
            </a:endParaRPr>
          </a:p>
          <a:p>
            <a:endParaRPr lang="en-US" altLang="en-US"/>
          </a:p>
          <a:p>
            <a:endParaRPr lang="en-US" altLang="en-US"/>
          </a:p>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0"/>
            <a:ext cx="3124200" cy="6858000"/>
          </a:xfrm>
          <a:prstGeom prst="rect">
            <a:avLst/>
          </a:prstGeom>
          <a:solidFill>
            <a:srgbClr val="003300">
              <a:alpha val="24001"/>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9" name="Rectangle 3"/>
          <p:cNvSpPr>
            <a:spLocks noChangeArrowheads="1"/>
          </p:cNvSpPr>
          <p:nvPr/>
        </p:nvSpPr>
        <p:spPr bwMode="auto">
          <a:xfrm>
            <a:off x="0" y="0"/>
            <a:ext cx="3048000" cy="6858000"/>
          </a:xfrm>
          <a:prstGeom prst="rect">
            <a:avLst/>
          </a:prstGeom>
          <a:solidFill>
            <a:srgbClr val="003300">
              <a:alpha val="24001"/>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0" name="Rectangle 4"/>
          <p:cNvSpPr>
            <a:spLocks noGrp="1" noChangeArrowheads="1"/>
          </p:cNvSpPr>
          <p:nvPr>
            <p:ph type="ctrTitle"/>
          </p:nvPr>
        </p:nvSpPr>
        <p:spPr>
          <a:xfrm>
            <a:off x="3276600" y="990600"/>
            <a:ext cx="5562600" cy="1470025"/>
          </a:xfrm>
        </p:spPr>
        <p:txBody>
          <a:bodyPr/>
          <a:lstStyle>
            <a:lvl1pPr>
              <a:defRPr/>
            </a:lvl1pPr>
          </a:lstStyle>
          <a:p>
            <a:pPr lvl="0"/>
            <a:r>
              <a:rPr lang="en-US" altLang="en-US" noProof="0" smtClean="0"/>
              <a:t>Click to edit Master title style</a:t>
            </a:r>
          </a:p>
        </p:txBody>
      </p:sp>
      <p:sp>
        <p:nvSpPr>
          <p:cNvPr id="9221" name="Rectangle 5"/>
          <p:cNvSpPr>
            <a:spLocks noGrp="1" noChangeArrowheads="1"/>
          </p:cNvSpPr>
          <p:nvPr>
            <p:ph type="subTitle" idx="1"/>
          </p:nvPr>
        </p:nvSpPr>
        <p:spPr>
          <a:xfrm>
            <a:off x="3276600" y="2895600"/>
            <a:ext cx="5486400" cy="1752600"/>
          </a:xfrm>
        </p:spPr>
        <p:txBody>
          <a:bodyPr/>
          <a:lstStyle>
            <a:lvl1pPr marL="0" indent="0" algn="ctr">
              <a:buFontTx/>
              <a:buNone/>
              <a:defRPr/>
            </a:lvl1pPr>
          </a:lstStyle>
          <a:p>
            <a:pPr lvl="0"/>
            <a:r>
              <a:rPr lang="en-US" altLang="en-US" noProof="0" smtClean="0"/>
              <a:t>Click to edit Master subtitle style</a:t>
            </a:r>
          </a:p>
        </p:txBody>
      </p:sp>
      <p:sp>
        <p:nvSpPr>
          <p:cNvPr id="9222" name="Rectangle 6"/>
          <p:cNvSpPr>
            <a:spLocks noGrp="1" noChangeArrowheads="1"/>
          </p:cNvSpPr>
          <p:nvPr>
            <p:ph type="dt" sz="half" idx="2"/>
          </p:nvPr>
        </p:nvSpPr>
        <p:spPr bwMode="auto">
          <a:xfrm>
            <a:off x="6629400" y="6229350"/>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9223" name="Rectangle 7"/>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9224" name="Text Box 8"/>
          <p:cNvSpPr txBox="1">
            <a:spLocks noChangeArrowheads="1"/>
          </p:cNvSpPr>
          <p:nvPr/>
        </p:nvSpPr>
        <p:spPr bwMode="auto">
          <a:xfrm>
            <a:off x="685800" y="5867400"/>
            <a:ext cx="16430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400">
                <a:solidFill>
                  <a:srgbClr val="336600"/>
                </a:solidFill>
                <a:effectLst>
                  <a:outerShdw blurRad="38100" dist="38100" dir="2700000" algn="tl">
                    <a:srgbClr val="C0C0C0"/>
                  </a:outerShdw>
                </a:effectLst>
              </a:rPr>
              <a:t>Forage</a:t>
            </a:r>
          </a:p>
          <a:p>
            <a:pPr algn="ctr"/>
            <a:r>
              <a:rPr lang="en-US" altLang="en-US" sz="2400">
                <a:solidFill>
                  <a:srgbClr val="336600"/>
                </a:solidFill>
                <a:effectLst>
                  <a:outerShdw blurRad="38100" dist="38100" dir="2700000" algn="tl">
                    <a:srgbClr val="C0C0C0"/>
                  </a:outerShdw>
                </a:effectLst>
              </a:rPr>
              <a:t>Resources</a:t>
            </a:r>
          </a:p>
        </p:txBody>
      </p:sp>
      <p:pic>
        <p:nvPicPr>
          <p:cNvPr id="9225" name="Picture 9" descr="topimag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200" y="76200"/>
            <a:ext cx="2057400" cy="13620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226" name="Picture 10" descr="secondimag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8200" y="1371600"/>
            <a:ext cx="2057400" cy="13620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227" name="Picture 11" descr="fourthimag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38200" y="4495800"/>
            <a:ext cx="2057400" cy="13620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228" name="Picture 12" descr="feedi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6200" y="2590800"/>
            <a:ext cx="1714500" cy="20288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230" name="Picture 14" descr="uwext"/>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7239000" y="6307138"/>
            <a:ext cx="1576388" cy="3984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99E5AA8-E95E-4C61-A799-7F3A59C9C241}" type="slidenum">
              <a:rPr lang="en-US" altLang="en-US"/>
              <a:pPr/>
              <a:t>‹#›</a:t>
            </a:fld>
            <a:endParaRPr lang="en-US" altLang="en-US"/>
          </a:p>
        </p:txBody>
      </p:sp>
    </p:spTree>
    <p:extLst>
      <p:ext uri="{BB962C8B-B14F-4D97-AF65-F5344CB8AC3E}">
        <p14:creationId xmlns:p14="http://schemas.microsoft.com/office/powerpoint/2010/main" val="374423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87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87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CBD6374-B1EB-4ECC-81A7-E584EDD0413F}" type="slidenum">
              <a:rPr lang="en-US" altLang="en-US"/>
              <a:pPr/>
              <a:t>‹#›</a:t>
            </a:fld>
            <a:endParaRPr lang="en-US" altLang="en-US"/>
          </a:p>
        </p:txBody>
      </p:sp>
    </p:spTree>
    <p:extLst>
      <p:ext uri="{BB962C8B-B14F-4D97-AF65-F5344CB8AC3E}">
        <p14:creationId xmlns:p14="http://schemas.microsoft.com/office/powerpoint/2010/main" val="2425127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3962400"/>
          </a:xfrm>
        </p:spPr>
        <p:txBody>
          <a:bodyPr/>
          <a:lstStyle/>
          <a:p>
            <a:endParaRPr lang="en-US"/>
          </a:p>
        </p:txBody>
      </p:sp>
      <p:sp>
        <p:nvSpPr>
          <p:cNvPr id="5" name="Slide Number Placeholder 4"/>
          <p:cNvSpPr>
            <a:spLocks noGrp="1"/>
          </p:cNvSpPr>
          <p:nvPr>
            <p:ph type="sldNum" sz="quarter" idx="10"/>
          </p:nvPr>
        </p:nvSpPr>
        <p:spPr>
          <a:xfrm>
            <a:off x="6553200" y="6245225"/>
            <a:ext cx="2133600" cy="476250"/>
          </a:xfrm>
        </p:spPr>
        <p:txBody>
          <a:bodyPr/>
          <a:lstStyle>
            <a:lvl1pPr>
              <a:defRPr/>
            </a:lvl1pPr>
          </a:lstStyle>
          <a:p>
            <a:fld id="{CE1132A7-63A8-4C06-BA23-6F4C86B209BF}" type="slidenum">
              <a:rPr lang="en-US" altLang="en-US"/>
              <a:pPr/>
              <a:t>‹#›</a:t>
            </a:fld>
            <a:endParaRPr lang="en-US" altLang="en-US"/>
          </a:p>
        </p:txBody>
      </p:sp>
    </p:spTree>
    <p:extLst>
      <p:ext uri="{BB962C8B-B14F-4D97-AF65-F5344CB8AC3E}">
        <p14:creationId xmlns:p14="http://schemas.microsoft.com/office/powerpoint/2010/main" val="3676925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230B590-E158-415A-A63C-1A1B73CB437F}" type="slidenum">
              <a:rPr lang="en-US" altLang="en-US"/>
              <a:pPr/>
              <a:t>‹#›</a:t>
            </a:fld>
            <a:endParaRPr lang="en-US" altLang="en-US"/>
          </a:p>
        </p:txBody>
      </p:sp>
    </p:spTree>
    <p:extLst>
      <p:ext uri="{BB962C8B-B14F-4D97-AF65-F5344CB8AC3E}">
        <p14:creationId xmlns:p14="http://schemas.microsoft.com/office/powerpoint/2010/main" val="1379219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A75CA91-4586-4F92-924E-EC238C893FF3}" type="slidenum">
              <a:rPr lang="en-US" altLang="en-US"/>
              <a:pPr/>
              <a:t>‹#›</a:t>
            </a:fld>
            <a:endParaRPr lang="en-US" altLang="en-US"/>
          </a:p>
        </p:txBody>
      </p:sp>
    </p:spTree>
    <p:extLst>
      <p:ext uri="{BB962C8B-B14F-4D97-AF65-F5344CB8AC3E}">
        <p14:creationId xmlns:p14="http://schemas.microsoft.com/office/powerpoint/2010/main" val="1579703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F91B3FB-7553-46DD-80E2-D813F0703A46}" type="slidenum">
              <a:rPr lang="en-US" altLang="en-US"/>
              <a:pPr/>
              <a:t>‹#›</a:t>
            </a:fld>
            <a:endParaRPr lang="en-US" altLang="en-US"/>
          </a:p>
        </p:txBody>
      </p:sp>
    </p:spTree>
    <p:extLst>
      <p:ext uri="{BB962C8B-B14F-4D97-AF65-F5344CB8AC3E}">
        <p14:creationId xmlns:p14="http://schemas.microsoft.com/office/powerpoint/2010/main" val="1534674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7E7CAA2-8A92-479B-A60A-A41E129208D0}" type="slidenum">
              <a:rPr lang="en-US" altLang="en-US"/>
              <a:pPr/>
              <a:t>‹#›</a:t>
            </a:fld>
            <a:endParaRPr lang="en-US" altLang="en-US"/>
          </a:p>
        </p:txBody>
      </p:sp>
    </p:spTree>
    <p:extLst>
      <p:ext uri="{BB962C8B-B14F-4D97-AF65-F5344CB8AC3E}">
        <p14:creationId xmlns:p14="http://schemas.microsoft.com/office/powerpoint/2010/main" val="3282907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6FD43750-AD73-4377-8E8F-AB6E51BF8E10}" type="slidenum">
              <a:rPr lang="en-US" altLang="en-US"/>
              <a:pPr/>
              <a:t>‹#›</a:t>
            </a:fld>
            <a:endParaRPr lang="en-US" altLang="en-US"/>
          </a:p>
        </p:txBody>
      </p:sp>
    </p:spTree>
    <p:extLst>
      <p:ext uri="{BB962C8B-B14F-4D97-AF65-F5344CB8AC3E}">
        <p14:creationId xmlns:p14="http://schemas.microsoft.com/office/powerpoint/2010/main" val="34061934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F8BA8941-D8D3-412E-AC9F-71450462A4A4}" type="slidenum">
              <a:rPr lang="en-US" altLang="en-US"/>
              <a:pPr/>
              <a:t>‹#›</a:t>
            </a:fld>
            <a:endParaRPr lang="en-US" altLang="en-US"/>
          </a:p>
        </p:txBody>
      </p:sp>
    </p:spTree>
    <p:extLst>
      <p:ext uri="{BB962C8B-B14F-4D97-AF65-F5344CB8AC3E}">
        <p14:creationId xmlns:p14="http://schemas.microsoft.com/office/powerpoint/2010/main" val="3519340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D15F04D3-2059-49F8-A211-DD84ED75278F}" type="slidenum">
              <a:rPr lang="en-US" altLang="en-US"/>
              <a:pPr/>
              <a:t>‹#›</a:t>
            </a:fld>
            <a:endParaRPr lang="en-US" altLang="en-US"/>
          </a:p>
        </p:txBody>
      </p:sp>
    </p:spTree>
    <p:extLst>
      <p:ext uri="{BB962C8B-B14F-4D97-AF65-F5344CB8AC3E}">
        <p14:creationId xmlns:p14="http://schemas.microsoft.com/office/powerpoint/2010/main" val="63892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CEB9408-FD89-40AB-906E-F9E843D37C73}" type="slidenum">
              <a:rPr lang="en-US" altLang="en-US"/>
              <a:pPr/>
              <a:t>‹#›</a:t>
            </a:fld>
            <a:endParaRPr lang="en-US" altLang="en-US"/>
          </a:p>
        </p:txBody>
      </p:sp>
    </p:spTree>
    <p:extLst>
      <p:ext uri="{BB962C8B-B14F-4D97-AF65-F5344CB8AC3E}">
        <p14:creationId xmlns:p14="http://schemas.microsoft.com/office/powerpoint/2010/main" val="15132943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62B94E1-ADE0-4AFA-8D0E-0727E405EBF1}" type="slidenum">
              <a:rPr lang="en-US" altLang="en-US"/>
              <a:pPr/>
              <a:t>‹#›</a:t>
            </a:fld>
            <a:endParaRPr lang="en-US" altLang="en-US"/>
          </a:p>
        </p:txBody>
      </p:sp>
    </p:spTree>
    <p:extLst>
      <p:ext uri="{BB962C8B-B14F-4D97-AF65-F5344CB8AC3E}">
        <p14:creationId xmlns:p14="http://schemas.microsoft.com/office/powerpoint/2010/main" val="1403785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3C904A0-BA51-4524-819A-C9EE93420146}" type="slidenum">
              <a:rPr lang="en-US" altLang="en-US"/>
              <a:pPr/>
              <a:t>‹#›</a:t>
            </a:fld>
            <a:endParaRPr lang="en-US" altLang="en-US"/>
          </a:p>
        </p:txBody>
      </p:sp>
    </p:spTree>
    <p:extLst>
      <p:ext uri="{BB962C8B-B14F-4D97-AF65-F5344CB8AC3E}">
        <p14:creationId xmlns:p14="http://schemas.microsoft.com/office/powerpoint/2010/main" val="4300720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3D6A9BD-9E34-44AB-9DE5-011D1207341F}" type="slidenum">
              <a:rPr lang="en-US" altLang="en-US"/>
              <a:pPr/>
              <a:t>‹#›</a:t>
            </a:fld>
            <a:endParaRPr lang="en-US" altLang="en-US"/>
          </a:p>
        </p:txBody>
      </p:sp>
    </p:spTree>
    <p:extLst>
      <p:ext uri="{BB962C8B-B14F-4D97-AF65-F5344CB8AC3E}">
        <p14:creationId xmlns:p14="http://schemas.microsoft.com/office/powerpoint/2010/main" val="23593559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E41867E-3A13-4AA2-B3C1-E872A7BB464F}" type="slidenum">
              <a:rPr lang="en-US" altLang="en-US"/>
              <a:pPr/>
              <a:t>‹#›</a:t>
            </a:fld>
            <a:endParaRPr lang="en-US" altLang="en-US"/>
          </a:p>
        </p:txBody>
      </p:sp>
    </p:spTree>
    <p:extLst>
      <p:ext uri="{BB962C8B-B14F-4D97-AF65-F5344CB8AC3E}">
        <p14:creationId xmlns:p14="http://schemas.microsoft.com/office/powerpoint/2010/main" val="31765654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4916FFEA-AD07-4F20-B6CE-C82530D8884C}" type="slidenum">
              <a:rPr lang="en-US" altLang="en-US"/>
              <a:pPr/>
              <a:t>‹#›</a:t>
            </a:fld>
            <a:endParaRPr lang="en-US" altLang="en-US"/>
          </a:p>
        </p:txBody>
      </p:sp>
    </p:spTree>
    <p:extLst>
      <p:ext uri="{BB962C8B-B14F-4D97-AF65-F5344CB8AC3E}">
        <p14:creationId xmlns:p14="http://schemas.microsoft.com/office/powerpoint/2010/main" val="32415593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664618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00128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957822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17600" y="1981200"/>
            <a:ext cx="3378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378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36585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853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0E6C058B-E8D6-498A-923B-1997B310FD8E}" type="slidenum">
              <a:rPr lang="en-US" altLang="en-US"/>
              <a:pPr/>
              <a:t>‹#›</a:t>
            </a:fld>
            <a:endParaRPr lang="en-US" altLang="en-US"/>
          </a:p>
        </p:txBody>
      </p:sp>
    </p:spTree>
    <p:extLst>
      <p:ext uri="{BB962C8B-B14F-4D97-AF65-F5344CB8AC3E}">
        <p14:creationId xmlns:p14="http://schemas.microsoft.com/office/powerpoint/2010/main" val="12610570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905330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46959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106805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208263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9132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9200" y="609600"/>
            <a:ext cx="17272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17600" y="609600"/>
            <a:ext cx="502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4396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2AC8469-C7F2-4244-991B-9E5F86CF3D29}" type="slidenum">
              <a:rPr lang="en-US" altLang="en-US"/>
              <a:pPr/>
              <a:t>‹#›</a:t>
            </a:fld>
            <a:endParaRPr lang="en-US" altLang="en-US"/>
          </a:p>
        </p:txBody>
      </p:sp>
    </p:spTree>
    <p:extLst>
      <p:ext uri="{BB962C8B-B14F-4D97-AF65-F5344CB8AC3E}">
        <p14:creationId xmlns:p14="http://schemas.microsoft.com/office/powerpoint/2010/main" val="776374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5E1D82F5-AC7F-445D-AE57-A1D0A803F1FF}" type="slidenum">
              <a:rPr lang="en-US" altLang="en-US"/>
              <a:pPr/>
              <a:t>‹#›</a:t>
            </a:fld>
            <a:endParaRPr lang="en-US" altLang="en-US"/>
          </a:p>
        </p:txBody>
      </p:sp>
    </p:spTree>
    <p:extLst>
      <p:ext uri="{BB962C8B-B14F-4D97-AF65-F5344CB8AC3E}">
        <p14:creationId xmlns:p14="http://schemas.microsoft.com/office/powerpoint/2010/main" val="3149711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DF39FE3C-20FC-43CE-93D7-8C192F0EB10A}" type="slidenum">
              <a:rPr lang="en-US" altLang="en-US"/>
              <a:pPr/>
              <a:t>‹#›</a:t>
            </a:fld>
            <a:endParaRPr lang="en-US" altLang="en-US"/>
          </a:p>
        </p:txBody>
      </p:sp>
    </p:spTree>
    <p:extLst>
      <p:ext uri="{BB962C8B-B14F-4D97-AF65-F5344CB8AC3E}">
        <p14:creationId xmlns:p14="http://schemas.microsoft.com/office/powerpoint/2010/main" val="2434793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8AF19FB-3B97-4A08-A7EB-2C2ED5926934}" type="slidenum">
              <a:rPr lang="en-US" altLang="en-US"/>
              <a:pPr/>
              <a:t>‹#›</a:t>
            </a:fld>
            <a:endParaRPr lang="en-US" altLang="en-US"/>
          </a:p>
        </p:txBody>
      </p:sp>
    </p:spTree>
    <p:extLst>
      <p:ext uri="{BB962C8B-B14F-4D97-AF65-F5344CB8AC3E}">
        <p14:creationId xmlns:p14="http://schemas.microsoft.com/office/powerpoint/2010/main" val="2094045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16460F4-9215-43D3-B138-1A63482C3A96}" type="slidenum">
              <a:rPr lang="en-US" altLang="en-US"/>
              <a:pPr/>
              <a:t>‹#›</a:t>
            </a:fld>
            <a:endParaRPr lang="en-US" altLang="en-US"/>
          </a:p>
        </p:txBody>
      </p:sp>
    </p:spTree>
    <p:extLst>
      <p:ext uri="{BB962C8B-B14F-4D97-AF65-F5344CB8AC3E}">
        <p14:creationId xmlns:p14="http://schemas.microsoft.com/office/powerpoint/2010/main" val="1796633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2C0A6CB3-5EF6-4818-BB7B-1138BDAE398A}" type="slidenum">
              <a:rPr lang="en-US" altLang="en-US"/>
              <a:pPr/>
              <a:t>‹#›</a:t>
            </a:fld>
            <a:endParaRPr lang="en-US" altLang="en-US"/>
          </a:p>
        </p:txBody>
      </p:sp>
    </p:spTree>
    <p:extLst>
      <p:ext uri="{BB962C8B-B14F-4D97-AF65-F5344CB8AC3E}">
        <p14:creationId xmlns:p14="http://schemas.microsoft.com/office/powerpoint/2010/main" val="1638466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2" descr="test"/>
          <p:cNvPicPr>
            <a:picLocks noChangeAspect="1" noChangeArrowheads="1"/>
          </p:cNvPicPr>
          <p:nvPr userDrawn="1"/>
        </p:nvPicPr>
        <p:blipFill>
          <a:blip r:embed="rId14">
            <a:extLst>
              <a:ext uri="{28A0092B-C50C-407E-A947-70E740481C1C}">
                <a14:useLocalDpi xmlns:a14="http://schemas.microsoft.com/office/drawing/2010/main"/>
              </a:ext>
            </a:extLst>
          </a:blip>
          <a:srcRect/>
          <a:stretch>
            <a:fillRect/>
          </a:stretch>
        </p:blipFill>
        <p:spPr bwMode="auto">
          <a:xfrm>
            <a:off x="457200" y="5486400"/>
            <a:ext cx="1371600" cy="1016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195" name="Rectangle 3"/>
          <p:cNvSpPr>
            <a:spLocks noChangeArrowheads="1"/>
          </p:cNvSpPr>
          <p:nvPr/>
        </p:nvSpPr>
        <p:spPr bwMode="auto">
          <a:xfrm>
            <a:off x="0" y="6477000"/>
            <a:ext cx="9144000" cy="381000"/>
          </a:xfrm>
          <a:prstGeom prst="rect">
            <a:avLst/>
          </a:prstGeom>
          <a:solidFill>
            <a:srgbClr val="003300">
              <a:alpha val="24001"/>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8196" name="Rectangle 4"/>
          <p:cNvSpPr>
            <a:spLocks noChangeArrowheads="1"/>
          </p:cNvSpPr>
          <p:nvPr/>
        </p:nvSpPr>
        <p:spPr bwMode="auto">
          <a:xfrm>
            <a:off x="0" y="0"/>
            <a:ext cx="457200" cy="6858000"/>
          </a:xfrm>
          <a:prstGeom prst="rect">
            <a:avLst/>
          </a:prstGeom>
          <a:solidFill>
            <a:srgbClr val="003300">
              <a:alpha val="24001"/>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8197" name="Rectangle 5"/>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198" name="Rectangle 6"/>
          <p:cNvSpPr>
            <a:spLocks noGrp="1" noChangeArrowheads="1"/>
          </p:cNvSpPr>
          <p:nvPr>
            <p:ph type="body" idx="1"/>
          </p:nvPr>
        </p:nvSpPr>
        <p:spPr bwMode="auto">
          <a:xfrm>
            <a:off x="457200" y="1600200"/>
            <a:ext cx="82296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199"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208317D-7742-42D7-B575-EEC50199CFAA}" type="slidenum">
              <a:rPr lang="en-US" altLang="en-US"/>
              <a:pPr/>
              <a:t>‹#›</a:t>
            </a:fld>
            <a:endParaRPr lang="en-US" altLang="en-US"/>
          </a:p>
        </p:txBody>
      </p:sp>
      <p:sp>
        <p:nvSpPr>
          <p:cNvPr id="8200" name="Rectangle 8"/>
          <p:cNvSpPr>
            <a:spLocks noChangeArrowheads="1"/>
          </p:cNvSpPr>
          <p:nvPr/>
        </p:nvSpPr>
        <p:spPr bwMode="auto">
          <a:xfrm>
            <a:off x="1295400" y="64770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600" b="1">
                <a:solidFill>
                  <a:srgbClr val="003300"/>
                </a:solidFill>
              </a:rPr>
              <a:t>Forage Resources</a:t>
            </a:r>
          </a:p>
        </p:txBody>
      </p:sp>
      <p:pic>
        <p:nvPicPr>
          <p:cNvPr id="8201" name="Picture 9" descr="oklahomastate"/>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0" y="6024563"/>
            <a:ext cx="1219200" cy="83343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202" name="Rectangle 10"/>
          <p:cNvSpPr>
            <a:spLocks noChangeArrowheads="1"/>
          </p:cNvSpPr>
          <p:nvPr userDrawn="1"/>
        </p:nvSpPr>
        <p:spPr bwMode="auto">
          <a:xfrm>
            <a:off x="0" y="6477000"/>
            <a:ext cx="9144000" cy="381000"/>
          </a:xfrm>
          <a:prstGeom prst="rect">
            <a:avLst/>
          </a:prstGeom>
          <a:solidFill>
            <a:srgbClr val="003300">
              <a:alpha val="24001"/>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8203" name="Rectangle 11"/>
          <p:cNvSpPr>
            <a:spLocks noChangeArrowheads="1"/>
          </p:cNvSpPr>
          <p:nvPr userDrawn="1"/>
        </p:nvSpPr>
        <p:spPr bwMode="auto">
          <a:xfrm>
            <a:off x="0" y="0"/>
            <a:ext cx="457200" cy="6858000"/>
          </a:xfrm>
          <a:prstGeom prst="rect">
            <a:avLst/>
          </a:prstGeom>
          <a:solidFill>
            <a:srgbClr val="003300">
              <a:alpha val="24001"/>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8207" name="Picture 15" descr="uwext"/>
          <p:cNvPicPr>
            <a:picLocks noChangeAspect="1" noChangeArrowheads="1"/>
          </p:cNvPicPr>
          <p:nvPr userDrawn="1"/>
        </p:nvPicPr>
        <p:blipFill>
          <a:blip r:embed="rId16">
            <a:extLst>
              <a:ext uri="{28A0092B-C50C-407E-A947-70E740481C1C}">
                <a14:useLocalDpi xmlns:a14="http://schemas.microsoft.com/office/drawing/2010/main"/>
              </a:ext>
            </a:extLst>
          </a:blip>
          <a:srcRect/>
          <a:stretch>
            <a:fillRect/>
          </a:stretch>
        </p:blipFill>
        <p:spPr bwMode="auto">
          <a:xfrm>
            <a:off x="7239000" y="6307138"/>
            <a:ext cx="1576388" cy="39846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1"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86"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54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547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547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547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8D7D0A6-1263-489B-9F05-34D278B71AA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87"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22996">
                <a:gamma/>
                <a:shade val="46275"/>
                <a:invGamma/>
              </a:srgbClr>
            </a:gs>
            <a:gs pos="100000">
              <a:srgbClr val="022996"/>
            </a:gs>
          </a:gsLst>
          <a:lin ang="5400000" scaled="1"/>
        </a:gradFill>
        <a:effectLst/>
      </p:bgPr>
    </p:bg>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bwMode="auto">
          <a:xfrm>
            <a:off x="1117600" y="609600"/>
            <a:ext cx="6908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452" tIns="43450" rIns="88452" bIns="43450" numCol="1" anchor="ctr" anchorCtr="0" compatLnSpc="1">
            <a:prstTxWarp prst="textNoShape">
              <a:avLst/>
            </a:prstTxWarp>
          </a:bodyPr>
          <a:lstStyle/>
          <a:p>
            <a:pPr lvl="0"/>
            <a:r>
              <a:rPr lang="en-US" altLang="en-US" smtClean="0"/>
              <a:t>Click to edit Master title style</a:t>
            </a:r>
          </a:p>
        </p:txBody>
      </p:sp>
      <p:sp>
        <p:nvSpPr>
          <p:cNvPr id="185347" name="Rectangle 3"/>
          <p:cNvSpPr>
            <a:spLocks noGrp="1" noChangeArrowheads="1"/>
          </p:cNvSpPr>
          <p:nvPr>
            <p:ph type="body" idx="1"/>
          </p:nvPr>
        </p:nvSpPr>
        <p:spPr bwMode="auto">
          <a:xfrm>
            <a:off x="1117600" y="1981200"/>
            <a:ext cx="6908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452" tIns="43450" rIns="88452" bIns="434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893763" rtl="0" fontAlgn="base">
        <a:spcBef>
          <a:spcPct val="0"/>
        </a:spcBef>
        <a:spcAft>
          <a:spcPct val="0"/>
        </a:spcAft>
        <a:defRPr sz="4300">
          <a:solidFill>
            <a:schemeClr val="tx2"/>
          </a:solidFill>
          <a:latin typeface="+mj-lt"/>
          <a:ea typeface="+mj-ea"/>
          <a:cs typeface="+mj-cs"/>
        </a:defRPr>
      </a:lvl1pPr>
      <a:lvl2pPr algn="ctr" defTabSz="893763" rtl="0" fontAlgn="base">
        <a:spcBef>
          <a:spcPct val="0"/>
        </a:spcBef>
        <a:spcAft>
          <a:spcPct val="0"/>
        </a:spcAft>
        <a:defRPr sz="4300">
          <a:solidFill>
            <a:schemeClr val="tx2"/>
          </a:solidFill>
          <a:latin typeface="Times New Roman" pitchFamily="18" charset="0"/>
        </a:defRPr>
      </a:lvl2pPr>
      <a:lvl3pPr algn="ctr" defTabSz="893763" rtl="0" fontAlgn="base">
        <a:spcBef>
          <a:spcPct val="0"/>
        </a:spcBef>
        <a:spcAft>
          <a:spcPct val="0"/>
        </a:spcAft>
        <a:defRPr sz="4300">
          <a:solidFill>
            <a:schemeClr val="tx2"/>
          </a:solidFill>
          <a:latin typeface="Times New Roman" pitchFamily="18" charset="0"/>
        </a:defRPr>
      </a:lvl3pPr>
      <a:lvl4pPr algn="ctr" defTabSz="893763" rtl="0" fontAlgn="base">
        <a:spcBef>
          <a:spcPct val="0"/>
        </a:spcBef>
        <a:spcAft>
          <a:spcPct val="0"/>
        </a:spcAft>
        <a:defRPr sz="4300">
          <a:solidFill>
            <a:schemeClr val="tx2"/>
          </a:solidFill>
          <a:latin typeface="Times New Roman" pitchFamily="18" charset="0"/>
        </a:defRPr>
      </a:lvl4pPr>
      <a:lvl5pPr algn="ctr" defTabSz="893763" rtl="0" fontAlgn="base">
        <a:spcBef>
          <a:spcPct val="0"/>
        </a:spcBef>
        <a:spcAft>
          <a:spcPct val="0"/>
        </a:spcAft>
        <a:defRPr sz="4300">
          <a:solidFill>
            <a:schemeClr val="tx2"/>
          </a:solidFill>
          <a:latin typeface="Times New Roman" pitchFamily="18" charset="0"/>
        </a:defRPr>
      </a:lvl5pPr>
      <a:lvl6pPr marL="457200" algn="ctr" defTabSz="893763" rtl="0" fontAlgn="base">
        <a:spcBef>
          <a:spcPct val="0"/>
        </a:spcBef>
        <a:spcAft>
          <a:spcPct val="0"/>
        </a:spcAft>
        <a:defRPr sz="4300">
          <a:solidFill>
            <a:schemeClr val="tx2"/>
          </a:solidFill>
          <a:latin typeface="Times New Roman" pitchFamily="18" charset="0"/>
        </a:defRPr>
      </a:lvl6pPr>
      <a:lvl7pPr marL="914400" algn="ctr" defTabSz="893763" rtl="0" fontAlgn="base">
        <a:spcBef>
          <a:spcPct val="0"/>
        </a:spcBef>
        <a:spcAft>
          <a:spcPct val="0"/>
        </a:spcAft>
        <a:defRPr sz="4300">
          <a:solidFill>
            <a:schemeClr val="tx2"/>
          </a:solidFill>
          <a:latin typeface="Times New Roman" pitchFamily="18" charset="0"/>
        </a:defRPr>
      </a:lvl7pPr>
      <a:lvl8pPr marL="1371600" algn="ctr" defTabSz="893763" rtl="0" fontAlgn="base">
        <a:spcBef>
          <a:spcPct val="0"/>
        </a:spcBef>
        <a:spcAft>
          <a:spcPct val="0"/>
        </a:spcAft>
        <a:defRPr sz="4300">
          <a:solidFill>
            <a:schemeClr val="tx2"/>
          </a:solidFill>
          <a:latin typeface="Times New Roman" pitchFamily="18" charset="0"/>
        </a:defRPr>
      </a:lvl8pPr>
      <a:lvl9pPr marL="1828800" algn="ctr" defTabSz="893763" rtl="0" fontAlgn="base">
        <a:spcBef>
          <a:spcPct val="0"/>
        </a:spcBef>
        <a:spcAft>
          <a:spcPct val="0"/>
        </a:spcAft>
        <a:defRPr sz="4300">
          <a:solidFill>
            <a:schemeClr val="tx2"/>
          </a:solidFill>
          <a:latin typeface="Times New Roman" pitchFamily="18" charset="0"/>
        </a:defRPr>
      </a:lvl9pPr>
    </p:titleStyle>
    <p:bodyStyle>
      <a:lvl1pPr marL="334963" indent="-334963" algn="l" defTabSz="893763" rtl="0" fontAlgn="base">
        <a:spcBef>
          <a:spcPct val="20000"/>
        </a:spcBef>
        <a:spcAft>
          <a:spcPct val="0"/>
        </a:spcAft>
        <a:buSzPct val="100000"/>
        <a:buChar char="•"/>
        <a:defRPr sz="3100">
          <a:solidFill>
            <a:schemeClr val="tx1"/>
          </a:solidFill>
          <a:latin typeface="+mn-lt"/>
          <a:ea typeface="+mn-ea"/>
          <a:cs typeface="+mn-cs"/>
        </a:defRPr>
      </a:lvl1pPr>
      <a:lvl2pPr marL="725488" indent="-277813" algn="l" defTabSz="893763" rtl="0" fontAlgn="base">
        <a:spcBef>
          <a:spcPct val="20000"/>
        </a:spcBef>
        <a:spcAft>
          <a:spcPct val="0"/>
        </a:spcAft>
        <a:buSzPct val="100000"/>
        <a:buChar char="–"/>
        <a:defRPr sz="2700">
          <a:solidFill>
            <a:schemeClr val="tx1"/>
          </a:solidFill>
          <a:latin typeface="+mn-lt"/>
        </a:defRPr>
      </a:lvl2pPr>
      <a:lvl3pPr marL="1117600" indent="-223838" algn="l" defTabSz="893763" rtl="0" fontAlgn="base">
        <a:spcBef>
          <a:spcPct val="20000"/>
        </a:spcBef>
        <a:spcAft>
          <a:spcPct val="0"/>
        </a:spcAft>
        <a:buSzPct val="100000"/>
        <a:buChar char="•"/>
        <a:defRPr sz="2300">
          <a:solidFill>
            <a:schemeClr val="tx1"/>
          </a:solidFill>
          <a:latin typeface="+mn-lt"/>
        </a:defRPr>
      </a:lvl3pPr>
      <a:lvl4pPr marL="1563688" indent="-222250" algn="l" defTabSz="893763" rtl="0" fontAlgn="base">
        <a:spcBef>
          <a:spcPct val="20000"/>
        </a:spcBef>
        <a:spcAft>
          <a:spcPct val="0"/>
        </a:spcAft>
        <a:buSzPct val="100000"/>
        <a:buChar char="–"/>
        <a:defRPr sz="2000">
          <a:solidFill>
            <a:schemeClr val="tx1"/>
          </a:solidFill>
          <a:latin typeface="+mn-lt"/>
        </a:defRPr>
      </a:lvl4pPr>
      <a:lvl5pPr marL="2011363" indent="-223838" algn="l" defTabSz="893763" rtl="0" fontAlgn="base">
        <a:spcBef>
          <a:spcPct val="20000"/>
        </a:spcBef>
        <a:spcAft>
          <a:spcPct val="0"/>
        </a:spcAft>
        <a:buSzPct val="100000"/>
        <a:buChar char="•"/>
        <a:defRPr sz="2000">
          <a:solidFill>
            <a:schemeClr val="tx1"/>
          </a:solidFill>
          <a:latin typeface="+mn-lt"/>
        </a:defRPr>
      </a:lvl5pPr>
      <a:lvl6pPr marL="2468563" indent="-223838" algn="l" defTabSz="893763" rtl="0" fontAlgn="base">
        <a:spcBef>
          <a:spcPct val="20000"/>
        </a:spcBef>
        <a:spcAft>
          <a:spcPct val="0"/>
        </a:spcAft>
        <a:buSzPct val="100000"/>
        <a:buChar char="•"/>
        <a:defRPr sz="2000">
          <a:solidFill>
            <a:schemeClr val="tx1"/>
          </a:solidFill>
          <a:latin typeface="+mn-lt"/>
        </a:defRPr>
      </a:lvl6pPr>
      <a:lvl7pPr marL="2925763" indent="-223838" algn="l" defTabSz="893763" rtl="0" fontAlgn="base">
        <a:spcBef>
          <a:spcPct val="20000"/>
        </a:spcBef>
        <a:spcAft>
          <a:spcPct val="0"/>
        </a:spcAft>
        <a:buSzPct val="100000"/>
        <a:buChar char="•"/>
        <a:defRPr sz="2000">
          <a:solidFill>
            <a:schemeClr val="tx1"/>
          </a:solidFill>
          <a:latin typeface="+mn-lt"/>
        </a:defRPr>
      </a:lvl7pPr>
      <a:lvl8pPr marL="3382963" indent="-223838" algn="l" defTabSz="893763" rtl="0" fontAlgn="base">
        <a:spcBef>
          <a:spcPct val="20000"/>
        </a:spcBef>
        <a:spcAft>
          <a:spcPct val="0"/>
        </a:spcAft>
        <a:buSzPct val="100000"/>
        <a:buChar char="•"/>
        <a:defRPr sz="2000">
          <a:solidFill>
            <a:schemeClr val="tx1"/>
          </a:solidFill>
          <a:latin typeface="+mn-lt"/>
        </a:defRPr>
      </a:lvl8pPr>
      <a:lvl9pPr marL="3840163" indent="-223838" algn="l" defTabSz="893763" rtl="0" fontAlgn="base">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9.e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0.emf"/><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19.xml"/><Relationship Id="rId5" Type="http://schemas.openxmlformats.org/officeDocument/2006/relationships/image" Target="../media/image24.jpeg"/><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4.xml"/><Relationship Id="rId1" Type="http://schemas.openxmlformats.org/officeDocument/2006/relationships/vmlDrawing" Target="../drawings/vmlDrawing4.vml"/><Relationship Id="rId5" Type="http://schemas.openxmlformats.org/officeDocument/2006/relationships/image" Target="../media/image25.emf"/><Relationship Id="rId4"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4.xml"/><Relationship Id="rId1" Type="http://schemas.openxmlformats.org/officeDocument/2006/relationships/vmlDrawing" Target="../drawings/vmlDrawing5.vml"/><Relationship Id="rId5" Type="http://schemas.openxmlformats.org/officeDocument/2006/relationships/image" Target="../media/image26.emf"/><Relationship Id="rId4" Type="http://schemas.openxmlformats.org/officeDocument/2006/relationships/oleObject" Target="../embeddings/oleObject6.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5.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4.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en-US"/>
              <a:t>Potato Leafhopper</a:t>
            </a:r>
          </a:p>
        </p:txBody>
      </p:sp>
      <p:sp>
        <p:nvSpPr>
          <p:cNvPr id="2051" name="Rectangle 3"/>
          <p:cNvSpPr>
            <a:spLocks noGrp="1" noChangeArrowheads="1"/>
          </p:cNvSpPr>
          <p:nvPr>
            <p:ph type="subTitle" idx="1"/>
          </p:nvPr>
        </p:nvSpPr>
        <p:spPr/>
        <p:txBody>
          <a:bodyPr/>
          <a:lstStyle/>
          <a:p>
            <a:r>
              <a:rPr lang="en-US" altLang="en-US"/>
              <a:t>Presentation by:</a:t>
            </a:r>
          </a:p>
        </p:txBody>
      </p:sp>
      <p:pic>
        <p:nvPicPr>
          <p:cNvPr id="2052" name="Picture 4" descr="uwex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239000" y="6307138"/>
            <a:ext cx="1576388" cy="3984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3505200" y="207963"/>
            <a:ext cx="291623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4400" b="1">
                <a:latin typeface="Times New Roman" pitchFamily="18" charset="0"/>
              </a:rPr>
              <a:t>Monitoring</a:t>
            </a:r>
          </a:p>
        </p:txBody>
      </p:sp>
      <p:sp>
        <p:nvSpPr>
          <p:cNvPr id="29699" name="Text Box 3"/>
          <p:cNvSpPr txBox="1">
            <a:spLocks noChangeArrowheads="1"/>
          </p:cNvSpPr>
          <p:nvPr/>
        </p:nvSpPr>
        <p:spPr bwMode="auto">
          <a:xfrm>
            <a:off x="1066800" y="1066800"/>
            <a:ext cx="5334000" cy="470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76313" indent="-976313">
              <a:defRPr>
                <a:solidFill>
                  <a:schemeClr val="tx1"/>
                </a:solidFill>
                <a:latin typeface="Arial" charset="0"/>
              </a:defRPr>
            </a:lvl1pPr>
            <a:lvl2pPr marL="1136650">
              <a:defRPr>
                <a:solidFill>
                  <a:schemeClr val="tx1"/>
                </a:solidFill>
                <a:latin typeface="Arial" charset="0"/>
              </a:defRPr>
            </a:lvl2pPr>
            <a:lvl3pPr marL="1250950">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Aft>
                <a:spcPct val="60000"/>
              </a:spcAft>
            </a:pPr>
            <a:r>
              <a:rPr lang="en-US" altLang="en-US" sz="2800"/>
              <a:t>When: </a:t>
            </a:r>
            <a:r>
              <a:rPr lang="en-US" altLang="en-US" sz="2800">
                <a:solidFill>
                  <a:schemeClr val="accent2"/>
                </a:solidFill>
              </a:rPr>
              <a:t>Mid-June until end of season</a:t>
            </a:r>
          </a:p>
          <a:p>
            <a:pPr eaLnBrk="0" hangingPunct="0">
              <a:spcAft>
                <a:spcPct val="60000"/>
              </a:spcAft>
            </a:pPr>
            <a:r>
              <a:rPr lang="en-US" altLang="en-US" sz="2800"/>
              <a:t>Detection: </a:t>
            </a:r>
            <a:r>
              <a:rPr lang="en-US" altLang="en-US" sz="2800">
                <a:solidFill>
                  <a:schemeClr val="accent2"/>
                </a:solidFill>
              </a:rPr>
              <a:t>Sweep net</a:t>
            </a:r>
          </a:p>
          <a:p>
            <a:pPr eaLnBrk="0" hangingPunct="0">
              <a:spcAft>
                <a:spcPct val="60000"/>
              </a:spcAft>
            </a:pPr>
            <a:r>
              <a:rPr lang="en-US" altLang="en-US" sz="2800"/>
              <a:t>Sampling: </a:t>
            </a:r>
            <a:r>
              <a:rPr lang="en-US" altLang="en-US" sz="2800">
                <a:solidFill>
                  <a:schemeClr val="accent2"/>
                </a:solidFill>
              </a:rPr>
              <a:t>Groups of 20 sweeps at 5 different locations, count potato leafhoppers per sweep</a:t>
            </a:r>
            <a:endParaRPr lang="en-US" altLang="en-US" sz="2800"/>
          </a:p>
          <a:p>
            <a:pPr eaLnBrk="0" hangingPunct="0">
              <a:spcAft>
                <a:spcPct val="60000"/>
              </a:spcAft>
            </a:pPr>
            <a:r>
              <a:rPr lang="en-US" altLang="en-US" sz="2800"/>
              <a:t>Threshold: </a:t>
            </a:r>
            <a:r>
              <a:rPr lang="en-US" altLang="en-US" sz="2800">
                <a:solidFill>
                  <a:schemeClr val="accent2"/>
                </a:solidFill>
              </a:rPr>
              <a:t>Varies with plant height</a:t>
            </a:r>
            <a:endParaRPr lang="en-US" altLang="en-US" sz="2800"/>
          </a:p>
        </p:txBody>
      </p:sp>
      <p:grpSp>
        <p:nvGrpSpPr>
          <p:cNvPr id="29702" name="Group 6"/>
          <p:cNvGrpSpPr>
            <a:grpSpLocks/>
          </p:cNvGrpSpPr>
          <p:nvPr/>
        </p:nvGrpSpPr>
        <p:grpSpPr bwMode="auto">
          <a:xfrm>
            <a:off x="2438400" y="1524000"/>
            <a:ext cx="6400800" cy="3657600"/>
            <a:chOff x="1488" y="1200"/>
            <a:chExt cx="4032" cy="2304"/>
          </a:xfrm>
        </p:grpSpPr>
        <p:pic>
          <p:nvPicPr>
            <p:cNvPr id="29703" name="Picture 7" descr="PLHsweep"/>
            <p:cNvPicPr>
              <a:picLocks noChangeAspect="1" noChangeArrowheads="1"/>
            </p:cNvPicPr>
            <p:nvPr/>
          </p:nvPicPr>
          <p:blipFill>
            <a:blip r:embed="rId3">
              <a:extLst>
                <a:ext uri="{28A0092B-C50C-407E-A947-70E740481C1C}">
                  <a14:useLocalDpi xmlns:a14="http://schemas.microsoft.com/office/drawing/2010/main" val="0"/>
                </a:ext>
              </a:extLst>
            </a:blip>
            <a:srcRect t="7692" r="18881"/>
            <a:stretch>
              <a:fillRect/>
            </a:stretch>
          </p:blipFill>
          <p:spPr bwMode="auto">
            <a:xfrm>
              <a:off x="4128" y="1200"/>
              <a:ext cx="1392" cy="2304"/>
            </a:xfrm>
            <a:prstGeom prst="rect">
              <a:avLst/>
            </a:prstGeom>
            <a:noFill/>
            <a:extLst>
              <a:ext uri="{909E8E84-426E-40DD-AFC4-6F175D3DCCD1}">
                <a14:hiddenFill xmlns:a14="http://schemas.microsoft.com/office/drawing/2010/main">
                  <a:solidFill>
                    <a:srgbClr val="FFFFFF"/>
                  </a:solidFill>
                </a14:hiddenFill>
              </a:ext>
            </a:extLst>
          </p:spPr>
        </p:pic>
        <p:sp>
          <p:nvSpPr>
            <p:cNvPr id="29704" name="Rectangle 8"/>
            <p:cNvSpPr>
              <a:spLocks noChangeArrowheads="1"/>
            </p:cNvSpPr>
            <p:nvPr/>
          </p:nvSpPr>
          <p:spPr bwMode="auto">
            <a:xfrm>
              <a:off x="1488" y="2256"/>
              <a:ext cx="11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en-US" altLang="en-US" sz="3200" b="1">
                <a:solidFill>
                  <a:schemeClr val="accent2"/>
                </a:solidFill>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97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latin typeface="Times New Roman" pitchFamily="18" charset="0"/>
              </a:rPr>
              <a:t>Potato leafhopper scouting and economic thresholds</a:t>
            </a:r>
          </a:p>
        </p:txBody>
      </p:sp>
      <p:sp>
        <p:nvSpPr>
          <p:cNvPr id="30723" name="Rectangle 3"/>
          <p:cNvSpPr>
            <a:spLocks noGrp="1" noChangeArrowheads="1"/>
          </p:cNvSpPr>
          <p:nvPr>
            <p:ph type="body" sz="half" idx="1"/>
          </p:nvPr>
        </p:nvSpPr>
        <p:spPr>
          <a:xfrm>
            <a:off x="457200" y="1600200"/>
            <a:ext cx="4033838" cy="3962400"/>
          </a:xfrm>
        </p:spPr>
        <p:txBody>
          <a:bodyPr/>
          <a:lstStyle/>
          <a:p>
            <a:pPr lvl="3"/>
            <a:endParaRPr lang="en-US" altLang="en-US" sz="1800"/>
          </a:p>
          <a:p>
            <a:pPr lvl="3"/>
            <a:endParaRPr lang="en-US" altLang="en-US" sz="1800"/>
          </a:p>
          <a:p>
            <a:pPr lvl="3"/>
            <a:endParaRPr lang="en-US" altLang="en-US" sz="1800"/>
          </a:p>
        </p:txBody>
      </p:sp>
      <p:pic>
        <p:nvPicPr>
          <p:cNvPr id="30724" name="Picture 4"/>
          <p:cNvPicPr>
            <a:picLocks noChangeArrowheads="1"/>
          </p:cNvPicPr>
          <p:nvPr>
            <p:ph type="clipArt" sz="half" idx="2"/>
          </p:nvPr>
        </p:nvPicPr>
        <p:blipFill>
          <a:blip r:embed="rId3">
            <a:extLst>
              <a:ext uri="{28A0092B-C50C-407E-A947-70E740481C1C}">
                <a14:useLocalDpi xmlns:a14="http://schemas.microsoft.com/office/drawing/2010/main" val="0"/>
              </a:ext>
            </a:extLst>
          </a:blip>
          <a:srcRect b="24409"/>
          <a:stretch>
            <a:fillRect/>
          </a:stretch>
        </p:blipFill>
        <p:spPr>
          <a:xfrm>
            <a:off x="5410200" y="2209800"/>
            <a:ext cx="3154363" cy="2995613"/>
          </a:xfrm>
          <a:noFill/>
          <a:ln/>
        </p:spPr>
      </p:pic>
      <p:sp>
        <p:nvSpPr>
          <p:cNvPr id="30725" name="Text Box 5"/>
          <p:cNvSpPr txBox="1">
            <a:spLocks noChangeArrowheads="1"/>
          </p:cNvSpPr>
          <p:nvPr/>
        </p:nvSpPr>
        <p:spPr bwMode="auto">
          <a:xfrm>
            <a:off x="762000" y="1905000"/>
            <a:ext cx="47244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400"/>
              <a:t>Alfalfa		Leafhoppers</a:t>
            </a:r>
          </a:p>
          <a:p>
            <a:pPr eaLnBrk="0" hangingPunct="0"/>
            <a:r>
              <a:rPr lang="en-US" altLang="en-US" sz="2400" u="sng"/>
              <a:t>Height</a:t>
            </a:r>
            <a:r>
              <a:rPr lang="en-US" altLang="en-US" sz="2400"/>
              <a:t>		</a:t>
            </a:r>
            <a:r>
              <a:rPr lang="en-US" altLang="en-US" sz="2400" u="sng"/>
              <a:t>per sweep</a:t>
            </a:r>
            <a:endParaRPr lang="en-US" altLang="en-US" sz="2400"/>
          </a:p>
          <a:p>
            <a:pPr eaLnBrk="0" hangingPunct="0"/>
            <a:r>
              <a:rPr lang="en-US" altLang="en-US" sz="2400"/>
              <a:t>(inches)</a:t>
            </a:r>
          </a:p>
          <a:p>
            <a:pPr eaLnBrk="0" hangingPunct="0">
              <a:spcBef>
                <a:spcPct val="50000"/>
              </a:spcBef>
            </a:pPr>
            <a:r>
              <a:rPr lang="en-US" altLang="en-US" sz="2400"/>
              <a:t>Under 3	0.2 adults</a:t>
            </a:r>
          </a:p>
          <a:p>
            <a:pPr eaLnBrk="0" hangingPunct="0">
              <a:spcBef>
                <a:spcPct val="50000"/>
              </a:spcBef>
            </a:pPr>
            <a:r>
              <a:rPr lang="en-US" altLang="en-US" sz="2400"/>
              <a:t>4 to 6		0.5 adults</a:t>
            </a:r>
          </a:p>
          <a:p>
            <a:pPr eaLnBrk="0" hangingPunct="0">
              <a:spcBef>
                <a:spcPct val="50000"/>
              </a:spcBef>
            </a:pPr>
            <a:r>
              <a:rPr lang="en-US" altLang="en-US" sz="2400"/>
              <a:t>8 to 11	1.0 adults/nymphs</a:t>
            </a:r>
          </a:p>
          <a:p>
            <a:pPr eaLnBrk="0" hangingPunct="0">
              <a:spcBef>
                <a:spcPct val="50000"/>
              </a:spcBef>
            </a:pPr>
            <a:r>
              <a:rPr lang="en-US" altLang="en-US" sz="2400"/>
              <a:t>12 to 14	2.0 adults/nymphs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latin typeface="Times New Roman" pitchFamily="18" charset="0"/>
              </a:rPr>
              <a:t>Potato leafhopper scouting and economic thresholds</a:t>
            </a:r>
          </a:p>
        </p:txBody>
      </p:sp>
      <p:sp>
        <p:nvSpPr>
          <p:cNvPr id="32771" name="Rectangle 3"/>
          <p:cNvSpPr>
            <a:spLocks noGrp="1" noChangeArrowheads="1"/>
          </p:cNvSpPr>
          <p:nvPr>
            <p:ph type="body" sz="half" idx="1"/>
          </p:nvPr>
        </p:nvSpPr>
        <p:spPr>
          <a:xfrm>
            <a:off x="457200" y="1600200"/>
            <a:ext cx="4033838" cy="3962400"/>
          </a:xfrm>
        </p:spPr>
        <p:txBody>
          <a:bodyPr/>
          <a:lstStyle/>
          <a:p>
            <a:pPr lvl="3"/>
            <a:endParaRPr lang="en-US" altLang="en-US" sz="1800"/>
          </a:p>
          <a:p>
            <a:pPr lvl="3"/>
            <a:endParaRPr lang="en-US" altLang="en-US" sz="1800"/>
          </a:p>
          <a:p>
            <a:pPr lvl="3"/>
            <a:endParaRPr lang="en-US" altLang="en-US" sz="1800"/>
          </a:p>
        </p:txBody>
      </p:sp>
      <p:pic>
        <p:nvPicPr>
          <p:cNvPr id="32772" name="Picture 4"/>
          <p:cNvPicPr>
            <a:picLocks noChangeArrowheads="1"/>
          </p:cNvPicPr>
          <p:nvPr>
            <p:ph type="clipArt" sz="half" idx="2"/>
          </p:nvPr>
        </p:nvPicPr>
        <p:blipFill>
          <a:blip r:embed="rId3">
            <a:extLst>
              <a:ext uri="{28A0092B-C50C-407E-A947-70E740481C1C}">
                <a14:useLocalDpi xmlns:a14="http://schemas.microsoft.com/office/drawing/2010/main" val="0"/>
              </a:ext>
            </a:extLst>
          </a:blip>
          <a:srcRect b="24409"/>
          <a:stretch>
            <a:fillRect/>
          </a:stretch>
        </p:blipFill>
        <p:spPr>
          <a:xfrm>
            <a:off x="5181600" y="2057400"/>
            <a:ext cx="3154363" cy="2995613"/>
          </a:xfrm>
          <a:noFill/>
          <a:ln/>
        </p:spPr>
      </p:pic>
      <p:sp>
        <p:nvSpPr>
          <p:cNvPr id="32773" name="Text Box 5"/>
          <p:cNvSpPr txBox="1">
            <a:spLocks noChangeArrowheads="1"/>
          </p:cNvSpPr>
          <p:nvPr/>
        </p:nvSpPr>
        <p:spPr bwMode="auto">
          <a:xfrm>
            <a:off x="762000" y="2895600"/>
            <a:ext cx="3810000" cy="173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a:latin typeface="Times New Roman" pitchFamily="18" charset="0"/>
              </a:rPr>
              <a:t>If the average potato leafhopper count exceeds the height of alfalfa in inches</a:t>
            </a:r>
          </a:p>
          <a:p>
            <a:pPr eaLnBrk="0" hangingPunct="0">
              <a:spcBef>
                <a:spcPct val="50000"/>
              </a:spcBef>
            </a:pPr>
            <a:r>
              <a:rPr lang="en-US" altLang="en-US" sz="2400">
                <a:solidFill>
                  <a:srgbClr val="FF3300"/>
                </a:solidFill>
                <a:latin typeface="Times New Roman" pitchFamily="18" charset="0"/>
              </a:rPr>
              <a:t> - treat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sz="4000">
                <a:latin typeface="Times New Roman" pitchFamily="18" charset="0"/>
              </a:rPr>
              <a:t>Potato Leafhopper Economic Thresholds</a:t>
            </a:r>
          </a:p>
        </p:txBody>
      </p:sp>
      <p:sp>
        <p:nvSpPr>
          <p:cNvPr id="34819" name="Rectangle 3"/>
          <p:cNvSpPr>
            <a:spLocks noGrp="1" noChangeArrowheads="1"/>
          </p:cNvSpPr>
          <p:nvPr>
            <p:ph type="body" idx="1"/>
          </p:nvPr>
        </p:nvSpPr>
        <p:spPr/>
        <p:txBody>
          <a:bodyPr/>
          <a:lstStyle/>
          <a:p>
            <a:r>
              <a:rPr lang="en-US" altLang="en-US"/>
              <a:t>The previous economic thresholds are a starting point.  </a:t>
            </a:r>
            <a:r>
              <a:rPr lang="en-US" altLang="en-US">
                <a:solidFill>
                  <a:schemeClr val="accent2"/>
                </a:solidFill>
              </a:rPr>
              <a:t>To fine tune a treatment decision, spray cost and economic value of crop should be considered.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a:latin typeface="Times New Roman" pitchFamily="18" charset="0"/>
              </a:rPr>
              <a:t>Glandular-haired alfalfa and normal alfalfa</a:t>
            </a:r>
          </a:p>
        </p:txBody>
      </p:sp>
      <p:pic>
        <p:nvPicPr>
          <p:cNvPr id="35843" name="Picture 3"/>
          <p:cNvPicPr>
            <a:picLocks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92125" y="1600200"/>
            <a:ext cx="8159750" cy="3962400"/>
          </a:xfrm>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5"/>
          <p:cNvSpPr>
            <a:spLocks noGrp="1" noChangeArrowheads="1"/>
          </p:cNvSpPr>
          <p:nvPr>
            <p:ph type="title"/>
          </p:nvPr>
        </p:nvSpPr>
        <p:spPr>
          <a:xfrm>
            <a:off x="304800" y="274638"/>
            <a:ext cx="8839200" cy="1143000"/>
          </a:xfrm>
        </p:spPr>
        <p:txBody>
          <a:bodyPr/>
          <a:lstStyle/>
          <a:p>
            <a:r>
              <a:rPr lang="en-US" altLang="en-US" sz="3200">
                <a:latin typeface="Times New Roman" pitchFamily="18" charset="0"/>
              </a:rPr>
              <a:t>Economic thresholds for spraying potato leafhopper in alfalfa (leafhoppers/10 sweeps),</a:t>
            </a:r>
            <a:r>
              <a:rPr lang="en-US" altLang="en-US" sz="3200"/>
              <a:t> </a:t>
            </a:r>
            <a:br>
              <a:rPr lang="en-US" altLang="en-US" sz="3200"/>
            </a:br>
            <a:r>
              <a:rPr lang="en-US" altLang="en-US" sz="3200">
                <a:latin typeface="Tahoma" charset="0"/>
              </a:rPr>
              <a:t>less than 50% resistance</a:t>
            </a:r>
          </a:p>
        </p:txBody>
      </p:sp>
      <p:graphicFrame>
        <p:nvGraphicFramePr>
          <p:cNvPr id="40249" name="Object 313"/>
          <p:cNvGraphicFramePr>
            <a:graphicFrameLocks noChangeAspect="1"/>
          </p:cNvGraphicFramePr>
          <p:nvPr>
            <p:ph idx="1"/>
          </p:nvPr>
        </p:nvGraphicFramePr>
        <p:xfrm>
          <a:off x="2438400" y="1905000"/>
          <a:ext cx="4294188" cy="3962400"/>
        </p:xfrm>
        <a:graphic>
          <a:graphicData uri="http://schemas.openxmlformats.org/presentationml/2006/ole">
            <mc:AlternateContent xmlns:mc="http://schemas.openxmlformats.org/markup-compatibility/2006">
              <mc:Choice xmlns:v="urn:schemas-microsoft-com:vml" Requires="v">
                <p:oleObj spid="_x0000_s40251" name="Worksheet" r:id="rId4" imgW="3950208" imgH="3645369" progId="Excel.Sheet.8">
                  <p:embed/>
                </p:oleObj>
              </mc:Choice>
              <mc:Fallback>
                <p:oleObj name="Worksheet" r:id="rId4" imgW="3950208" imgH="3645369" progId="Excel.Sheet.8">
                  <p:embed/>
                  <p:pic>
                    <p:nvPicPr>
                      <p:cNvPr id="0" name="Object 3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905000"/>
                        <a:ext cx="4294188" cy="3962400"/>
                      </a:xfrm>
                      <a:prstGeom prst="rect">
                        <a:avLst/>
                      </a:prstGeom>
                    </p:spPr>
                  </p:pic>
                </p:oleObj>
              </mc:Fallback>
            </mc:AlternateContent>
          </a:graphicData>
        </a:graphic>
      </p:graphicFrame>
      <p:sp>
        <p:nvSpPr>
          <p:cNvPr id="40250" name="Text Box 314"/>
          <p:cNvSpPr txBox="1">
            <a:spLocks noChangeArrowheads="1"/>
          </p:cNvSpPr>
          <p:nvPr/>
        </p:nvSpPr>
        <p:spPr bwMode="auto">
          <a:xfrm>
            <a:off x="6324600" y="6019800"/>
            <a:ext cx="2590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t>Source: Rice and Lefco, IA State.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8686800" cy="1143000"/>
          </a:xfrm>
        </p:spPr>
        <p:txBody>
          <a:bodyPr/>
          <a:lstStyle/>
          <a:p>
            <a:r>
              <a:rPr lang="en-US" altLang="en-US" sz="3200">
                <a:latin typeface="Times New Roman" pitchFamily="18" charset="0"/>
              </a:rPr>
              <a:t>Economic thresholds for spraying potato leafhopper in alfalfa (leafhoppers/10 sweeps),</a:t>
            </a:r>
            <a:r>
              <a:rPr lang="en-US" altLang="en-US" sz="3200"/>
              <a:t> </a:t>
            </a:r>
            <a:br>
              <a:rPr lang="en-US" altLang="en-US" sz="3200"/>
            </a:br>
            <a:r>
              <a:rPr lang="en-US" altLang="en-US" sz="3200">
                <a:latin typeface="Tahoma" charset="0"/>
              </a:rPr>
              <a:t>greater than 50% resistance</a:t>
            </a:r>
          </a:p>
        </p:txBody>
      </p:sp>
      <p:graphicFrame>
        <p:nvGraphicFramePr>
          <p:cNvPr id="42604" name="Object 620"/>
          <p:cNvGraphicFramePr>
            <a:graphicFrameLocks noChangeAspect="1"/>
          </p:cNvGraphicFramePr>
          <p:nvPr>
            <p:ph idx="1"/>
          </p:nvPr>
        </p:nvGraphicFramePr>
        <p:xfrm>
          <a:off x="2514600" y="1905000"/>
          <a:ext cx="4294188" cy="3962400"/>
        </p:xfrm>
        <a:graphic>
          <a:graphicData uri="http://schemas.openxmlformats.org/presentationml/2006/ole">
            <mc:AlternateContent xmlns:mc="http://schemas.openxmlformats.org/markup-compatibility/2006">
              <mc:Choice xmlns:v="urn:schemas-microsoft-com:vml" Requires="v">
                <p:oleObj spid="_x0000_s42606" name="Worksheet" r:id="rId4" imgW="3950208" imgH="3645369" progId="Excel.Sheet.8">
                  <p:embed/>
                </p:oleObj>
              </mc:Choice>
              <mc:Fallback>
                <p:oleObj name="Worksheet" r:id="rId4" imgW="3950208" imgH="3645369" progId="Excel.Sheet.8">
                  <p:embed/>
                  <p:pic>
                    <p:nvPicPr>
                      <p:cNvPr id="0" name="Object 6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1905000"/>
                        <a:ext cx="4294188" cy="3962400"/>
                      </a:xfrm>
                      <a:prstGeom prst="rect">
                        <a:avLst/>
                      </a:prstGeom>
                    </p:spPr>
                  </p:pic>
                </p:oleObj>
              </mc:Fallback>
            </mc:AlternateContent>
          </a:graphicData>
        </a:graphic>
      </p:graphicFrame>
      <p:sp>
        <p:nvSpPr>
          <p:cNvPr id="42605" name="Text Box 621"/>
          <p:cNvSpPr txBox="1">
            <a:spLocks noChangeArrowheads="1"/>
          </p:cNvSpPr>
          <p:nvPr/>
        </p:nvSpPr>
        <p:spPr bwMode="auto">
          <a:xfrm>
            <a:off x="6324600" y="5943600"/>
            <a:ext cx="2590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a:t>Source: Rice and Lefco, IA State.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Text Box 2"/>
          <p:cNvSpPr txBox="1">
            <a:spLocks noChangeArrowheads="1"/>
          </p:cNvSpPr>
          <p:nvPr/>
        </p:nvSpPr>
        <p:spPr bwMode="auto">
          <a:xfrm>
            <a:off x="762000" y="2971800"/>
            <a:ext cx="7634288" cy="2589213"/>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latin typeface="Trebuchet MS" pitchFamily="34" charset="0"/>
              </a:rPr>
              <a:t>HR</a:t>
            </a:r>
            <a:r>
              <a:rPr lang="en-US" altLang="en-US" sz="3200" baseline="30000">
                <a:solidFill>
                  <a:srgbClr val="800000"/>
                </a:solidFill>
                <a:latin typeface="Trebuchet MS" pitchFamily="34" charset="0"/>
              </a:rPr>
              <a:t>*</a:t>
            </a:r>
            <a:r>
              <a:rPr lang="en-US" altLang="en-US" sz="3200">
                <a:solidFill>
                  <a:schemeClr val="accent2"/>
                </a:solidFill>
                <a:latin typeface="Trebuchet MS" pitchFamily="34" charset="0"/>
              </a:rPr>
              <a:t> </a:t>
            </a:r>
            <a:r>
              <a:rPr lang="en-US" altLang="en-US" sz="3200">
                <a:latin typeface="Trebuchet MS" pitchFamily="34" charset="0"/>
              </a:rPr>
              <a:t>= Highly Resistant</a:t>
            </a:r>
            <a:r>
              <a:rPr lang="en-US" altLang="en-US" sz="3200">
                <a:solidFill>
                  <a:srgbClr val="FFFF00"/>
                </a:solidFill>
                <a:latin typeface="Trebuchet MS" pitchFamily="34" charset="0"/>
              </a:rPr>
              <a:t>  </a:t>
            </a:r>
            <a:r>
              <a:rPr lang="en-US" altLang="en-US" sz="3200">
                <a:solidFill>
                  <a:srgbClr val="800000"/>
                </a:solidFill>
                <a:latin typeface="Trebuchet MS" pitchFamily="34" charset="0"/>
              </a:rPr>
              <a:t>(&gt;50%)</a:t>
            </a:r>
          </a:p>
          <a:p>
            <a:endParaRPr lang="en-US" altLang="en-US" sz="1200">
              <a:solidFill>
                <a:srgbClr val="800000"/>
              </a:solidFill>
              <a:latin typeface="Trebuchet MS" pitchFamily="34" charset="0"/>
            </a:endParaRPr>
          </a:p>
          <a:p>
            <a:r>
              <a:rPr lang="en-US" altLang="en-US" sz="3200">
                <a:latin typeface="Trebuchet MS" pitchFamily="34" charset="0"/>
              </a:rPr>
              <a:t>R = Resistant</a:t>
            </a:r>
            <a:r>
              <a:rPr lang="en-US" altLang="en-US" sz="3200">
                <a:solidFill>
                  <a:srgbClr val="FFFF00"/>
                </a:solidFill>
                <a:latin typeface="Trebuchet MS" pitchFamily="34" charset="0"/>
              </a:rPr>
              <a:t> </a:t>
            </a:r>
            <a:r>
              <a:rPr lang="en-US" altLang="en-US" sz="3200">
                <a:solidFill>
                  <a:srgbClr val="003366"/>
                </a:solidFill>
                <a:latin typeface="Trebuchet MS" pitchFamily="34" charset="0"/>
              </a:rPr>
              <a:t>(31% to 50%)</a:t>
            </a:r>
          </a:p>
          <a:p>
            <a:endParaRPr lang="en-US" altLang="en-US" sz="1200">
              <a:solidFill>
                <a:srgbClr val="003366"/>
              </a:solidFill>
              <a:latin typeface="Trebuchet MS" pitchFamily="34" charset="0"/>
            </a:endParaRPr>
          </a:p>
          <a:p>
            <a:r>
              <a:rPr lang="en-US" altLang="en-US" sz="3200">
                <a:latin typeface="Trebuchet MS" pitchFamily="34" charset="0"/>
              </a:rPr>
              <a:t>MR = Moderately Resistance</a:t>
            </a:r>
            <a:r>
              <a:rPr lang="en-US" altLang="en-US" sz="3200">
                <a:solidFill>
                  <a:srgbClr val="FFFF00"/>
                </a:solidFill>
                <a:latin typeface="Trebuchet MS" pitchFamily="34" charset="0"/>
              </a:rPr>
              <a:t> </a:t>
            </a:r>
            <a:r>
              <a:rPr lang="en-US" altLang="en-US" sz="3200">
                <a:solidFill>
                  <a:srgbClr val="003366"/>
                </a:solidFill>
                <a:latin typeface="Trebuchet MS" pitchFamily="34" charset="0"/>
              </a:rPr>
              <a:t>(15% to 30%)</a:t>
            </a:r>
          </a:p>
          <a:p>
            <a:endParaRPr lang="en-US" altLang="en-US" sz="1200">
              <a:solidFill>
                <a:schemeClr val="accent2"/>
              </a:solidFill>
              <a:latin typeface="Trebuchet MS" pitchFamily="34" charset="0"/>
            </a:endParaRPr>
          </a:p>
          <a:p>
            <a:r>
              <a:rPr lang="en-US" altLang="en-US" sz="3200">
                <a:latin typeface="Trebuchet MS" pitchFamily="34" charset="0"/>
              </a:rPr>
              <a:t>LR = Low Resistance</a:t>
            </a:r>
            <a:r>
              <a:rPr lang="en-US" altLang="en-US" sz="3200">
                <a:solidFill>
                  <a:srgbClr val="FFFF00"/>
                </a:solidFill>
                <a:latin typeface="Trebuchet MS" pitchFamily="34" charset="0"/>
              </a:rPr>
              <a:t> </a:t>
            </a:r>
            <a:r>
              <a:rPr lang="en-US" altLang="en-US" sz="3200">
                <a:solidFill>
                  <a:srgbClr val="003366"/>
                </a:solidFill>
                <a:latin typeface="Trebuchet MS" pitchFamily="34" charset="0"/>
              </a:rPr>
              <a:t>(6% to 14%)</a:t>
            </a:r>
          </a:p>
        </p:txBody>
      </p:sp>
      <p:sp>
        <p:nvSpPr>
          <p:cNvPr id="136195" name="Text Box 3"/>
          <p:cNvSpPr txBox="1">
            <a:spLocks noChangeArrowheads="1"/>
          </p:cNvSpPr>
          <p:nvPr/>
        </p:nvSpPr>
        <p:spPr bwMode="auto">
          <a:xfrm>
            <a:off x="755650" y="304800"/>
            <a:ext cx="7604125" cy="234950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3600">
                <a:latin typeface="Trebuchet MS" pitchFamily="34" charset="0"/>
              </a:rPr>
              <a:t>PLH Resistance Level Categories</a:t>
            </a:r>
          </a:p>
          <a:p>
            <a:pPr algn="ctr"/>
            <a:r>
              <a:rPr lang="en-US" altLang="en-US" sz="2800" b="1">
                <a:solidFill>
                  <a:srgbClr val="800000"/>
                </a:solidFill>
                <a:latin typeface="Trebuchet MS" pitchFamily="34" charset="0"/>
              </a:rPr>
              <a:t>Only a percentage of plants within a variety </a:t>
            </a:r>
          </a:p>
          <a:p>
            <a:pPr algn="ctr"/>
            <a:r>
              <a:rPr lang="en-US" altLang="en-US" sz="2800" b="1">
                <a:solidFill>
                  <a:srgbClr val="800000"/>
                </a:solidFill>
                <a:latin typeface="Trebuchet MS" pitchFamily="34" charset="0"/>
              </a:rPr>
              <a:t>have resistance to PLH</a:t>
            </a:r>
          </a:p>
          <a:p>
            <a:pPr algn="ctr"/>
            <a:r>
              <a:rPr lang="en-US" altLang="en-US" sz="2800">
                <a:solidFill>
                  <a:srgbClr val="003366"/>
                </a:solidFill>
                <a:latin typeface="Trebuchet MS" pitchFamily="34" charset="0"/>
              </a:rPr>
              <a:t>‘Early generation’ glandular haired alfalfa </a:t>
            </a:r>
          </a:p>
          <a:p>
            <a:pPr algn="ctr"/>
            <a:r>
              <a:rPr lang="en-US" altLang="en-US" sz="2800">
                <a:solidFill>
                  <a:srgbClr val="003366"/>
                </a:solidFill>
                <a:latin typeface="Trebuchet MS" pitchFamily="34" charset="0"/>
              </a:rPr>
              <a:t>varieties were Resistant (</a:t>
            </a:r>
            <a:r>
              <a:rPr lang="en-US" altLang="en-US" sz="2800" u="sng">
                <a:solidFill>
                  <a:srgbClr val="003366"/>
                </a:solidFill>
                <a:latin typeface="Trebuchet MS" pitchFamily="34" charset="0"/>
              </a:rPr>
              <a:t>Less than</a:t>
            </a:r>
            <a:r>
              <a:rPr lang="en-US" altLang="en-US" sz="2800">
                <a:solidFill>
                  <a:srgbClr val="003366"/>
                </a:solidFill>
                <a:latin typeface="Trebuchet MS" pitchFamily="34" charset="0"/>
              </a:rPr>
              <a:t> 50% level)</a:t>
            </a:r>
          </a:p>
        </p:txBody>
      </p:sp>
      <p:sp>
        <p:nvSpPr>
          <p:cNvPr id="136196" name="Text Box 4"/>
          <p:cNvSpPr txBox="1">
            <a:spLocks noChangeArrowheads="1"/>
          </p:cNvSpPr>
          <p:nvPr/>
        </p:nvSpPr>
        <p:spPr bwMode="auto">
          <a:xfrm>
            <a:off x="365125" y="5761038"/>
            <a:ext cx="8043863" cy="822325"/>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aseline="30000">
                <a:solidFill>
                  <a:srgbClr val="800000"/>
                </a:solidFill>
                <a:latin typeface="Comic Sans MS" pitchFamily="66" charset="0"/>
              </a:rPr>
              <a:t>*</a:t>
            </a:r>
            <a:r>
              <a:rPr lang="en-US" altLang="en-US" sz="2400">
                <a:solidFill>
                  <a:srgbClr val="800000"/>
                </a:solidFill>
                <a:latin typeface="Comic Sans MS" pitchFamily="66" charset="0"/>
              </a:rPr>
              <a:t>Late generation glandular-haired alfalfa varieties have</a:t>
            </a:r>
          </a:p>
          <a:p>
            <a:r>
              <a:rPr lang="en-US" altLang="en-US" sz="2400">
                <a:solidFill>
                  <a:srgbClr val="800000"/>
                </a:solidFill>
                <a:latin typeface="Comic Sans MS" pitchFamily="66" charset="0"/>
              </a:rPr>
              <a:t> over 50% resistance (Highly Resistant = HR).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ext Box 2"/>
          <p:cNvSpPr txBox="1">
            <a:spLocks noChangeArrowheads="1"/>
          </p:cNvSpPr>
          <p:nvPr/>
        </p:nvSpPr>
        <p:spPr bwMode="auto">
          <a:xfrm>
            <a:off x="533400" y="228600"/>
            <a:ext cx="8110538"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400" b="1">
                <a:solidFill>
                  <a:srgbClr val="990000"/>
                </a:solidFill>
                <a:latin typeface="Trebuchet MS" pitchFamily="34" charset="0"/>
              </a:rPr>
              <a:t>Glandular-Haired Alfalfa Variety PLH Resistance Ratings</a:t>
            </a:r>
          </a:p>
          <a:p>
            <a:pPr algn="ctr"/>
            <a:r>
              <a:rPr lang="en-US" altLang="en-US" sz="2400" b="1">
                <a:solidFill>
                  <a:srgbClr val="003366"/>
                </a:solidFill>
                <a:latin typeface="Trebuchet MS" pitchFamily="34" charset="0"/>
              </a:rPr>
              <a:t>www.uwex.edu/ces/forage</a:t>
            </a:r>
          </a:p>
          <a:p>
            <a:pPr algn="ctr"/>
            <a:r>
              <a:rPr lang="en-US" altLang="en-US" sz="2000">
                <a:latin typeface="Trebuchet MS" pitchFamily="34" charset="0"/>
              </a:rPr>
              <a:t>Under “select forage varieties” go to the “marketers …” and then </a:t>
            </a:r>
          </a:p>
          <a:p>
            <a:pPr algn="ctr"/>
            <a:r>
              <a:rPr lang="en-US" altLang="en-US" sz="2000">
                <a:latin typeface="Trebuchet MS" pitchFamily="34" charset="0"/>
              </a:rPr>
              <a:t>click on the green “</a:t>
            </a:r>
            <a:r>
              <a:rPr lang="en-US" altLang="en-US" sz="2000">
                <a:solidFill>
                  <a:srgbClr val="246E24"/>
                </a:solidFill>
                <a:latin typeface="Trebuchet MS" pitchFamily="34" charset="0"/>
              </a:rPr>
              <a:t>Alfalfa</a:t>
            </a:r>
            <a:r>
              <a:rPr lang="en-US" altLang="en-US" sz="2000">
                <a:latin typeface="Trebuchet MS" pitchFamily="34" charset="0"/>
              </a:rPr>
              <a:t>”</a:t>
            </a:r>
          </a:p>
        </p:txBody>
      </p:sp>
      <p:pic>
        <p:nvPicPr>
          <p:cNvPr id="150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730375"/>
            <a:ext cx="5659438" cy="497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8418" name="Rectangle 2"/>
          <p:cNvSpPr>
            <a:spLocks noGrp="1" noChangeArrowheads="1"/>
          </p:cNvSpPr>
          <p:nvPr>
            <p:ph type="ctrTitle"/>
          </p:nvPr>
        </p:nvSpPr>
        <p:spPr>
          <a:xfrm>
            <a:off x="609600" y="381000"/>
            <a:ext cx="7758113" cy="1169988"/>
          </a:xfrm>
          <a:noFill/>
          <a:extLst>
            <a:ext uri="{909E8E84-426E-40DD-AFC4-6F175D3DCCD1}">
              <a14:hiddenFill xmlns:a14="http://schemas.microsoft.com/office/drawing/2010/main">
                <a:solidFill>
                  <a:srgbClr val="000000"/>
                </a:solidFill>
              </a14:hiddenFill>
            </a:ext>
          </a:extLst>
        </p:spPr>
        <p:txBody>
          <a:bodyPr/>
          <a:lstStyle/>
          <a:p>
            <a:r>
              <a:rPr lang="en-US" altLang="en-US" b="1">
                <a:solidFill>
                  <a:srgbClr val="000000"/>
                </a:solidFill>
              </a:rPr>
              <a:t>Glandular Haired Alfalfa</a:t>
            </a:r>
            <a:endParaRPr lang="en-US" altLang="en-US">
              <a:solidFill>
                <a:srgbClr val="000000"/>
              </a:solidFill>
            </a:endParaRPr>
          </a:p>
        </p:txBody>
      </p:sp>
      <p:sp>
        <p:nvSpPr>
          <p:cNvPr id="188419" name="Rectangle 3"/>
          <p:cNvSpPr>
            <a:spLocks noGrp="1" noChangeArrowheads="1"/>
          </p:cNvSpPr>
          <p:nvPr>
            <p:ph type="subTitle" idx="1"/>
          </p:nvPr>
        </p:nvSpPr>
        <p:spPr>
          <a:xfrm>
            <a:off x="1385888" y="2182813"/>
            <a:ext cx="6372225" cy="3430587"/>
          </a:xfrm>
        </p:spPr>
        <p:txBody>
          <a:bodyPr/>
          <a:lstStyle/>
          <a:p>
            <a:pPr algn="l">
              <a:buClr>
                <a:srgbClr val="000000"/>
              </a:buClr>
              <a:buFontTx/>
              <a:buChar char="•"/>
            </a:pPr>
            <a:r>
              <a:rPr lang="en-US" altLang="en-US"/>
              <a:t>  </a:t>
            </a:r>
            <a:r>
              <a:rPr lang="en-US" altLang="en-US">
                <a:solidFill>
                  <a:srgbClr val="000000"/>
                </a:solidFill>
              </a:rPr>
              <a:t>History</a:t>
            </a:r>
          </a:p>
          <a:p>
            <a:pPr marL="447675" lvl="1" algn="l">
              <a:buFontTx/>
              <a:buChar char="–"/>
            </a:pPr>
            <a:r>
              <a:rPr lang="en-US" altLang="en-US">
                <a:solidFill>
                  <a:srgbClr val="000000"/>
                </a:solidFill>
              </a:rPr>
              <a:t>  early development in public sector</a:t>
            </a:r>
          </a:p>
          <a:p>
            <a:pPr marL="447675" lvl="1" algn="l">
              <a:buFontTx/>
              <a:buChar char="–"/>
            </a:pPr>
            <a:r>
              <a:rPr lang="en-US" altLang="en-US">
                <a:solidFill>
                  <a:srgbClr val="000000"/>
                </a:solidFill>
              </a:rPr>
              <a:t>  commercial development &amp; ultimate 	release (1997)</a:t>
            </a:r>
          </a:p>
          <a:p>
            <a:pPr marL="447675" lvl="1" algn="l">
              <a:buFontTx/>
              <a:buChar char="–"/>
            </a:pPr>
            <a:r>
              <a:rPr lang="en-US" altLang="en-US">
                <a:solidFill>
                  <a:srgbClr val="000000"/>
                </a:solidFill>
              </a:rPr>
              <a:t>  trait from “exotic” </a:t>
            </a:r>
            <a:r>
              <a:rPr lang="en-US" altLang="en-US" i="1">
                <a:solidFill>
                  <a:srgbClr val="000000"/>
                </a:solidFill>
              </a:rPr>
              <a:t>Medicago</a:t>
            </a:r>
            <a:r>
              <a:rPr lang="en-US" altLang="en-US">
                <a:solidFill>
                  <a:srgbClr val="000000"/>
                </a:solidFill>
              </a:rPr>
              <a:t>, but not GMO</a:t>
            </a:r>
          </a:p>
          <a:p>
            <a:pPr algn="l">
              <a:buFontTx/>
              <a:buChar char="•"/>
            </a:pPr>
            <a:r>
              <a:rPr lang="en-US" altLang="en-US">
                <a:solidFill>
                  <a:srgbClr val="000000"/>
                </a:solidFill>
              </a:rPr>
              <a:t>  Mechanism of resistance?</a:t>
            </a:r>
          </a:p>
        </p:txBody>
      </p:sp>
      <p:sp>
        <p:nvSpPr>
          <p:cNvPr id="188420" name="Line 4"/>
          <p:cNvSpPr>
            <a:spLocks noChangeShapeType="1"/>
          </p:cNvSpPr>
          <p:nvPr/>
        </p:nvSpPr>
        <p:spPr bwMode="auto">
          <a:xfrm>
            <a:off x="1108075" y="1716088"/>
            <a:ext cx="7065963"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altLang="en-US">
                <a:latin typeface="Times New Roman" pitchFamily="18" charset="0"/>
              </a:rPr>
              <a:t>Potato Leafhopper</a:t>
            </a:r>
          </a:p>
        </p:txBody>
      </p:sp>
      <p:sp>
        <p:nvSpPr>
          <p:cNvPr id="113667" name="Rectangle 3"/>
          <p:cNvSpPr>
            <a:spLocks noGrp="1" noChangeArrowheads="1"/>
          </p:cNvSpPr>
          <p:nvPr>
            <p:ph type="body" idx="1"/>
          </p:nvPr>
        </p:nvSpPr>
        <p:spPr>
          <a:xfrm>
            <a:off x="1066800" y="1600200"/>
            <a:ext cx="5334000" cy="2868613"/>
          </a:xfrm>
        </p:spPr>
        <p:txBody>
          <a:bodyPr/>
          <a:lstStyle/>
          <a:p>
            <a:r>
              <a:rPr lang="en-US" altLang="en-US"/>
              <a:t>Damage</a:t>
            </a:r>
          </a:p>
          <a:p>
            <a:pPr lvl="1"/>
            <a:r>
              <a:rPr lang="en-US" altLang="en-US"/>
              <a:t>Physical injury to phloem</a:t>
            </a:r>
          </a:p>
          <a:p>
            <a:pPr lvl="1"/>
            <a:r>
              <a:rPr lang="en-US" altLang="en-US"/>
              <a:t>Leaves damaged</a:t>
            </a:r>
          </a:p>
          <a:p>
            <a:pPr lvl="1"/>
            <a:r>
              <a:rPr lang="en-US" altLang="en-US"/>
              <a:t>Growth stunted, delayed</a:t>
            </a:r>
          </a:p>
          <a:p>
            <a:pPr lvl="1"/>
            <a:r>
              <a:rPr lang="en-US" altLang="en-US"/>
              <a:t>Yield loss</a:t>
            </a:r>
          </a:p>
        </p:txBody>
      </p:sp>
      <p:grpSp>
        <p:nvGrpSpPr>
          <p:cNvPr id="113668" name="Group 4"/>
          <p:cNvGrpSpPr>
            <a:grpSpLocks/>
          </p:cNvGrpSpPr>
          <p:nvPr/>
        </p:nvGrpSpPr>
        <p:grpSpPr bwMode="auto">
          <a:xfrm>
            <a:off x="5943600" y="3048000"/>
            <a:ext cx="2590800" cy="1935163"/>
            <a:chOff x="2544" y="1008"/>
            <a:chExt cx="1536" cy="1075"/>
          </a:xfrm>
        </p:grpSpPr>
        <p:pic>
          <p:nvPicPr>
            <p:cNvPr id="113669" name="Picture 5" descr="PLHadul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44" y="1008"/>
              <a:ext cx="1536" cy="1075"/>
            </a:xfrm>
            <a:prstGeom prst="rect">
              <a:avLst/>
            </a:prstGeom>
            <a:noFill/>
            <a:extLst>
              <a:ext uri="{909E8E84-426E-40DD-AFC4-6F175D3DCCD1}">
                <a14:hiddenFill xmlns:a14="http://schemas.microsoft.com/office/drawing/2010/main">
                  <a:solidFill>
                    <a:srgbClr val="FFFFFF"/>
                  </a:solidFill>
                </a14:hiddenFill>
              </a:ext>
            </a:extLst>
          </p:spPr>
        </p:pic>
        <p:sp>
          <p:nvSpPr>
            <p:cNvPr id="113670" name="Text Box 6"/>
            <p:cNvSpPr txBox="1">
              <a:spLocks noChangeArrowheads="1"/>
            </p:cNvSpPr>
            <p:nvPr/>
          </p:nvSpPr>
          <p:spPr bwMode="auto">
            <a:xfrm>
              <a:off x="2544" y="1008"/>
              <a:ext cx="109" cy="3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en-US" altLang="en-US" sz="3600" b="1">
                <a:solidFill>
                  <a:schemeClr val="bg1"/>
                </a:solidFill>
                <a:latin typeface="Times New Roman" pitchFamily="18" charset="0"/>
              </a:endParaRPr>
            </a:p>
          </p:txBody>
        </p:sp>
      </p:grpSp>
      <p:sp>
        <p:nvSpPr>
          <p:cNvPr id="113671" name="Text Box 7"/>
          <p:cNvSpPr txBox="1">
            <a:spLocks noChangeArrowheads="1"/>
          </p:cNvSpPr>
          <p:nvPr/>
        </p:nvSpPr>
        <p:spPr bwMode="auto">
          <a:xfrm>
            <a:off x="1981200" y="4572000"/>
            <a:ext cx="3962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20000"/>
              </a:spcBef>
              <a:buClr>
                <a:schemeClr val="tx1"/>
              </a:buClr>
              <a:buFontTx/>
              <a:buChar char="•"/>
            </a:pPr>
            <a:r>
              <a:rPr lang="en-US" altLang="en-US" sz="2400"/>
              <a:t> Potato leafhoppers cause more damage than any other alfalfa pest in North America.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2166938" y="228600"/>
            <a:ext cx="6977062" cy="1524000"/>
          </a:xfrm>
          <a:noFill/>
          <a:ln/>
          <a:extLst>
            <a:ext uri="{91240B29-F687-4F45-9708-019B960494DF}">
              <a14:hiddenLine xmlns:a14="http://schemas.microsoft.com/office/drawing/2010/main" w="12700">
                <a:solidFill>
                  <a:schemeClr val="tx1"/>
                </a:solidFill>
                <a:miter lim="800000"/>
                <a:headEnd/>
                <a:tailEnd/>
              </a14:hiddenLine>
            </a:ext>
          </a:extLst>
        </p:spPr>
        <p:txBody>
          <a:bodyPr lIns="88452" tIns="43450" rIns="88452" bIns="43450"/>
          <a:lstStyle/>
          <a:p>
            <a:pPr defTabSz="893763"/>
            <a:r>
              <a:rPr lang="en-US" altLang="en-US" sz="4000" b="1">
                <a:solidFill>
                  <a:schemeClr val="tx1"/>
                </a:solidFill>
              </a:rPr>
              <a:t>Mechanisms of Plant Resistance to Insects</a:t>
            </a:r>
            <a:endParaRPr lang="en-US" altLang="en-US" sz="4000">
              <a:solidFill>
                <a:schemeClr val="tx1"/>
              </a:solidFill>
            </a:endParaRPr>
          </a:p>
        </p:txBody>
      </p:sp>
      <p:sp>
        <p:nvSpPr>
          <p:cNvPr id="132099" name="Rectangle 3"/>
          <p:cNvSpPr>
            <a:spLocks noGrp="1" noChangeArrowheads="1"/>
          </p:cNvSpPr>
          <p:nvPr>
            <p:ph type="body" idx="1"/>
          </p:nvPr>
        </p:nvSpPr>
        <p:spPr>
          <a:xfrm>
            <a:off x="762000" y="2514600"/>
            <a:ext cx="7518400" cy="3181350"/>
          </a:xfrm>
          <a:noFill/>
          <a:ln/>
          <a:extLst>
            <a:ext uri="{91240B29-F687-4F45-9708-019B960494DF}">
              <a14:hiddenLine xmlns:a14="http://schemas.microsoft.com/office/drawing/2010/main" w="12700">
                <a:solidFill>
                  <a:schemeClr val="tx1"/>
                </a:solidFill>
                <a:miter lim="800000"/>
                <a:headEnd/>
                <a:tailEnd/>
              </a14:hiddenLine>
            </a:ext>
          </a:extLst>
        </p:spPr>
        <p:txBody>
          <a:bodyPr lIns="88452" tIns="43450" rIns="88452" bIns="43450"/>
          <a:lstStyle/>
          <a:p>
            <a:pPr marL="334963" indent="-334963" defTabSz="893763"/>
            <a:r>
              <a:rPr lang="en-US" altLang="en-US" b="1"/>
              <a:t>ANTIBIOSIS: plants are “toxic”</a:t>
            </a:r>
          </a:p>
          <a:p>
            <a:pPr marL="334963" indent="-334963" defTabSz="893763">
              <a:buFontTx/>
              <a:buNone/>
            </a:pPr>
            <a:endParaRPr lang="en-US" altLang="en-US" sz="1000" b="1"/>
          </a:p>
          <a:p>
            <a:pPr marL="334963" indent="-334963" defTabSz="893763"/>
            <a:r>
              <a:rPr lang="en-US" altLang="en-US" b="1"/>
              <a:t>NON-PREFERENCE:  insect will go elsewhere when given choice</a:t>
            </a:r>
          </a:p>
          <a:p>
            <a:pPr marL="334963" indent="-334963" defTabSz="893763">
              <a:buFontTx/>
              <a:buNone/>
            </a:pPr>
            <a:endParaRPr lang="en-US" altLang="en-US" sz="1000" b="1"/>
          </a:p>
          <a:p>
            <a:pPr marL="334963" indent="-334963" defTabSz="893763"/>
            <a:r>
              <a:rPr lang="en-US" altLang="en-US" b="1"/>
              <a:t>TOLERANCE:  plants can withstand more injury without yield loss</a:t>
            </a:r>
          </a:p>
        </p:txBody>
      </p:sp>
      <p:sp>
        <p:nvSpPr>
          <p:cNvPr id="132100" name="Line 4"/>
          <p:cNvSpPr>
            <a:spLocks noChangeShapeType="1"/>
          </p:cNvSpPr>
          <p:nvPr/>
        </p:nvSpPr>
        <p:spPr bwMode="auto">
          <a:xfrm>
            <a:off x="1108075" y="1905000"/>
            <a:ext cx="7065963" cy="0"/>
          </a:xfrm>
          <a:prstGeom prst="line">
            <a:avLst/>
          </a:prstGeom>
          <a:noFill/>
          <a:ln w="254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32102"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81000"/>
            <a:ext cx="26670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1039813" y="779463"/>
            <a:ext cx="7646987" cy="1524000"/>
          </a:xfrm>
          <a:noFill/>
          <a:ln/>
        </p:spPr>
        <p:txBody>
          <a:bodyPr/>
          <a:lstStyle/>
          <a:p>
            <a:r>
              <a:rPr lang="en-US" altLang="en-US" sz="3600" b="1">
                <a:solidFill>
                  <a:srgbClr val="000000"/>
                </a:solidFill>
              </a:rPr>
              <a:t>Three “Snapshots” from Arlington, Wisconsin, in the Evolution of Glandular Haired Resistance</a:t>
            </a:r>
            <a:endParaRPr lang="en-US" altLang="en-US" sz="3600">
              <a:solidFill>
                <a:srgbClr val="000000"/>
              </a:solidFill>
            </a:endParaRPr>
          </a:p>
        </p:txBody>
      </p:sp>
      <p:sp>
        <p:nvSpPr>
          <p:cNvPr id="192515" name="Rectangle 3"/>
          <p:cNvSpPr>
            <a:spLocks noGrp="1" noChangeArrowheads="1"/>
          </p:cNvSpPr>
          <p:nvPr>
            <p:ph type="body" idx="1"/>
          </p:nvPr>
        </p:nvSpPr>
        <p:spPr>
          <a:xfrm>
            <a:off x="1316038" y="3040063"/>
            <a:ext cx="6910387" cy="2573337"/>
          </a:xfrm>
          <a:noFill/>
          <a:ln/>
        </p:spPr>
        <p:txBody>
          <a:bodyPr/>
          <a:lstStyle/>
          <a:p>
            <a:r>
              <a:rPr lang="en-US" altLang="en-US" b="1">
                <a:solidFill>
                  <a:srgbClr val="000000"/>
                </a:solidFill>
              </a:rPr>
              <a:t>1997, 1</a:t>
            </a:r>
            <a:r>
              <a:rPr lang="en-US" altLang="en-US" b="1" baseline="30000">
                <a:solidFill>
                  <a:srgbClr val="000000"/>
                </a:solidFill>
              </a:rPr>
              <a:t>st</a:t>
            </a:r>
            <a:r>
              <a:rPr lang="en-US" altLang="en-US" b="1">
                <a:solidFill>
                  <a:srgbClr val="000000"/>
                </a:solidFill>
              </a:rPr>
              <a:t> production year (part of 4 state trial) </a:t>
            </a:r>
          </a:p>
          <a:p>
            <a:r>
              <a:rPr lang="en-US" altLang="en-US" b="1">
                <a:solidFill>
                  <a:srgbClr val="000000"/>
                </a:solidFill>
              </a:rPr>
              <a:t>2000, seeding year</a:t>
            </a:r>
          </a:p>
          <a:p>
            <a:r>
              <a:rPr lang="en-US" altLang="en-US" b="1">
                <a:solidFill>
                  <a:srgbClr val="000000"/>
                </a:solidFill>
              </a:rPr>
              <a:t>2003, seeding year</a:t>
            </a:r>
          </a:p>
        </p:txBody>
      </p:sp>
      <p:sp>
        <p:nvSpPr>
          <p:cNvPr id="192516" name="Line 4"/>
          <p:cNvSpPr>
            <a:spLocks noChangeShapeType="1"/>
          </p:cNvSpPr>
          <p:nvPr/>
        </p:nvSpPr>
        <p:spPr bwMode="auto">
          <a:xfrm>
            <a:off x="1108075" y="2573338"/>
            <a:ext cx="7065963"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1066800" y="1143000"/>
            <a:ext cx="6978650" cy="1524000"/>
          </a:xfrm>
          <a:noFill/>
          <a:ln/>
          <a:extLst>
            <a:ext uri="{91240B29-F687-4F45-9708-019B960494DF}">
              <a14:hiddenLine xmlns:a14="http://schemas.microsoft.com/office/drawing/2010/main" w="12700">
                <a:solidFill>
                  <a:schemeClr val="tx1"/>
                </a:solidFill>
                <a:miter lim="800000"/>
                <a:headEnd/>
                <a:tailEnd/>
              </a14:hiddenLine>
            </a:ext>
          </a:extLst>
        </p:spPr>
        <p:txBody>
          <a:bodyPr lIns="88452" tIns="43450" rIns="88452" bIns="43450"/>
          <a:lstStyle/>
          <a:p>
            <a:pPr defTabSz="893763"/>
            <a:r>
              <a:rPr lang="en-US" altLang="en-US" sz="4500" b="1">
                <a:solidFill>
                  <a:schemeClr val="tx1"/>
                </a:solidFill>
              </a:rPr>
              <a:t>Conclusions from 1997</a:t>
            </a:r>
            <a:endParaRPr lang="en-US" altLang="en-US" sz="4500">
              <a:solidFill>
                <a:schemeClr val="tx1"/>
              </a:solidFill>
            </a:endParaRPr>
          </a:p>
        </p:txBody>
      </p:sp>
      <p:sp>
        <p:nvSpPr>
          <p:cNvPr id="140291" name="Rectangle 3"/>
          <p:cNvSpPr>
            <a:spLocks noGrp="1" noChangeArrowheads="1"/>
          </p:cNvSpPr>
          <p:nvPr>
            <p:ph type="body" idx="1"/>
          </p:nvPr>
        </p:nvSpPr>
        <p:spPr>
          <a:xfrm>
            <a:off x="990600" y="2362200"/>
            <a:ext cx="6910388" cy="4038600"/>
          </a:xfrm>
          <a:noFill/>
          <a:ln/>
          <a:extLst>
            <a:ext uri="{91240B29-F687-4F45-9708-019B960494DF}">
              <a14:hiddenLine xmlns:a14="http://schemas.microsoft.com/office/drawing/2010/main" w="12700">
                <a:solidFill>
                  <a:schemeClr val="tx1"/>
                </a:solidFill>
                <a:miter lim="800000"/>
                <a:headEnd/>
                <a:tailEnd/>
              </a14:hiddenLine>
            </a:ext>
          </a:extLst>
        </p:spPr>
        <p:txBody>
          <a:bodyPr lIns="88452" tIns="43450" rIns="88452" bIns="43450"/>
          <a:lstStyle/>
          <a:p>
            <a:pPr marL="334963" indent="-334963" defTabSz="893763">
              <a:lnSpc>
                <a:spcPct val="90000"/>
              </a:lnSpc>
            </a:pPr>
            <a:r>
              <a:rPr lang="en-US" altLang="en-US" sz="2800" b="1"/>
              <a:t>Overall performance of GH varieties in WI was disappointing (variable but “low” levels of resistance)</a:t>
            </a:r>
          </a:p>
          <a:p>
            <a:pPr marL="334963" indent="-334963" defTabSz="893763">
              <a:lnSpc>
                <a:spcPct val="90000"/>
              </a:lnSpc>
              <a:buFontTx/>
              <a:buNone/>
            </a:pPr>
            <a:endParaRPr lang="en-US" altLang="en-US" sz="1000" b="1"/>
          </a:p>
          <a:p>
            <a:pPr marL="334963" indent="-334963" defTabSz="893763">
              <a:lnSpc>
                <a:spcPct val="90000"/>
              </a:lnSpc>
            </a:pPr>
            <a:r>
              <a:rPr lang="en-US" altLang="en-US" sz="2800" b="1"/>
              <a:t>Resistance to hopperburn was apparent, and GH varieties supported fewer PLH, </a:t>
            </a:r>
            <a:r>
              <a:rPr lang="en-US" altLang="en-US" sz="2800" b="1" u="sng"/>
              <a:t>but</a:t>
            </a:r>
            <a:r>
              <a:rPr lang="en-US" altLang="en-US" sz="2800" b="1"/>
              <a:t> this did not translate into a yield advantage</a:t>
            </a:r>
          </a:p>
          <a:p>
            <a:pPr marL="334963" indent="-334963" defTabSz="893763">
              <a:lnSpc>
                <a:spcPct val="90000"/>
              </a:lnSpc>
              <a:buFontTx/>
              <a:buNone/>
            </a:pPr>
            <a:endParaRPr lang="en-US" altLang="en-US" sz="1000" b="1"/>
          </a:p>
          <a:p>
            <a:pPr marL="334963" indent="-334963" defTabSz="893763">
              <a:lnSpc>
                <a:spcPct val="90000"/>
              </a:lnSpc>
            </a:pPr>
            <a:r>
              <a:rPr lang="en-US" altLang="en-US" sz="2800" b="1"/>
              <a:t>GH varieties also showed yield “lag” in absence of PLH</a:t>
            </a:r>
          </a:p>
        </p:txBody>
      </p:sp>
      <p:sp>
        <p:nvSpPr>
          <p:cNvPr id="140292" name="Line 4"/>
          <p:cNvSpPr>
            <a:spLocks noChangeShapeType="1"/>
          </p:cNvSpPr>
          <p:nvPr/>
        </p:nvSpPr>
        <p:spPr bwMode="auto">
          <a:xfrm>
            <a:off x="1143000" y="2209800"/>
            <a:ext cx="7065963" cy="0"/>
          </a:xfrm>
          <a:prstGeom prst="line">
            <a:avLst/>
          </a:prstGeom>
          <a:noFill/>
          <a:ln w="2540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293" name="Text Box 5"/>
          <p:cNvSpPr txBox="1">
            <a:spLocks noChangeArrowheads="1"/>
          </p:cNvSpPr>
          <p:nvPr/>
        </p:nvSpPr>
        <p:spPr bwMode="auto">
          <a:xfrm>
            <a:off x="1143000" y="304800"/>
            <a:ext cx="6945313" cy="106680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solidFill>
                  <a:srgbClr val="800000"/>
                </a:solidFill>
                <a:latin typeface="Trebuchet MS" pitchFamily="34" charset="0"/>
              </a:rPr>
              <a:t>UW Entomology/Agronomy Research</a:t>
            </a:r>
          </a:p>
          <a:p>
            <a:r>
              <a:rPr lang="en-US" altLang="en-US" sz="3200">
                <a:solidFill>
                  <a:srgbClr val="800000"/>
                </a:solidFill>
                <a:latin typeface="Trebuchet MS" pitchFamily="34" charset="0"/>
              </a:rPr>
              <a:t>on Glandular-Haired Alfalfa Varieties</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Pioneer 5454 071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 y="152400"/>
            <a:ext cx="2913063" cy="2184400"/>
          </a:xfrm>
          <a:prstGeom prst="rect">
            <a:avLst/>
          </a:prstGeom>
          <a:noFill/>
          <a:extLst>
            <a:ext uri="{909E8E84-426E-40DD-AFC4-6F175D3DCCD1}">
              <a14:hiddenFill xmlns:a14="http://schemas.microsoft.com/office/drawing/2010/main">
                <a:solidFill>
                  <a:srgbClr val="FFFFFF"/>
                </a:solidFill>
              </a14:hiddenFill>
            </a:ext>
          </a:extLst>
        </p:spPr>
      </p:pic>
      <p:pic>
        <p:nvPicPr>
          <p:cNvPr id="142339" name="Picture 3" descr="DK131HG 0716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2938" y="2286000"/>
            <a:ext cx="2895600" cy="2171700"/>
          </a:xfrm>
          <a:prstGeom prst="rect">
            <a:avLst/>
          </a:prstGeom>
          <a:noFill/>
          <a:extLst>
            <a:ext uri="{909E8E84-426E-40DD-AFC4-6F175D3DCCD1}">
              <a14:hiddenFill xmlns:a14="http://schemas.microsoft.com/office/drawing/2010/main">
                <a:solidFill>
                  <a:srgbClr val="FFFFFF"/>
                </a:solidFill>
              </a14:hiddenFill>
            </a:ext>
          </a:extLst>
        </p:spPr>
      </p:pic>
      <p:pic>
        <p:nvPicPr>
          <p:cNvPr id="142340" name="Picture 4" descr="Evergreen 0716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7738" y="4495800"/>
            <a:ext cx="2895600" cy="2171700"/>
          </a:xfrm>
          <a:prstGeom prst="rect">
            <a:avLst/>
          </a:prstGeom>
          <a:noFill/>
          <a:extLst>
            <a:ext uri="{909E8E84-426E-40DD-AFC4-6F175D3DCCD1}">
              <a14:hiddenFill xmlns:a14="http://schemas.microsoft.com/office/drawing/2010/main">
                <a:solidFill>
                  <a:srgbClr val="FFFFFF"/>
                </a:solidFill>
              </a14:hiddenFill>
            </a:ext>
          </a:extLst>
        </p:spPr>
      </p:pic>
      <p:sp>
        <p:nvSpPr>
          <p:cNvPr id="142341" name="Text Box 5"/>
          <p:cNvSpPr txBox="1">
            <a:spLocks noChangeArrowheads="1"/>
          </p:cNvSpPr>
          <p:nvPr/>
        </p:nvSpPr>
        <p:spPr bwMode="auto">
          <a:xfrm>
            <a:off x="3186113" y="623888"/>
            <a:ext cx="23622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383" tIns="44691" rIns="89383" bIns="44691">
            <a:spAutoFit/>
          </a:bodyPr>
          <a:lstStyle>
            <a:lvl1pPr defTabSz="893763">
              <a:defRPr>
                <a:solidFill>
                  <a:schemeClr val="tx1"/>
                </a:solidFill>
                <a:latin typeface="Arial" charset="0"/>
              </a:defRPr>
            </a:lvl1pPr>
            <a:lvl2pPr marL="447675" defTabSz="893763">
              <a:defRPr>
                <a:solidFill>
                  <a:schemeClr val="tx1"/>
                </a:solidFill>
                <a:latin typeface="Arial" charset="0"/>
              </a:defRPr>
            </a:lvl2pPr>
            <a:lvl3pPr marL="893763" defTabSz="893763">
              <a:defRPr>
                <a:solidFill>
                  <a:schemeClr val="tx1"/>
                </a:solidFill>
                <a:latin typeface="Arial" charset="0"/>
              </a:defRPr>
            </a:lvl3pPr>
            <a:lvl4pPr marL="1341438" defTabSz="893763">
              <a:defRPr>
                <a:solidFill>
                  <a:schemeClr val="tx1"/>
                </a:solidFill>
                <a:latin typeface="Arial" charset="0"/>
              </a:defRPr>
            </a:lvl4pPr>
            <a:lvl5pPr marL="1787525" defTabSz="893763">
              <a:defRPr>
                <a:solidFill>
                  <a:schemeClr val="tx1"/>
                </a:solidFill>
                <a:latin typeface="Arial" charset="0"/>
              </a:defRPr>
            </a:lvl5pPr>
            <a:lvl6pPr marL="2244725" defTabSz="893763" fontAlgn="base">
              <a:spcBef>
                <a:spcPct val="0"/>
              </a:spcBef>
              <a:spcAft>
                <a:spcPct val="0"/>
              </a:spcAft>
              <a:defRPr>
                <a:solidFill>
                  <a:schemeClr val="tx1"/>
                </a:solidFill>
                <a:latin typeface="Arial" charset="0"/>
              </a:defRPr>
            </a:lvl6pPr>
            <a:lvl7pPr marL="2701925" defTabSz="893763" fontAlgn="base">
              <a:spcBef>
                <a:spcPct val="0"/>
              </a:spcBef>
              <a:spcAft>
                <a:spcPct val="0"/>
              </a:spcAft>
              <a:defRPr>
                <a:solidFill>
                  <a:schemeClr val="tx1"/>
                </a:solidFill>
                <a:latin typeface="Arial" charset="0"/>
              </a:defRPr>
            </a:lvl7pPr>
            <a:lvl8pPr marL="3159125" defTabSz="893763" fontAlgn="base">
              <a:spcBef>
                <a:spcPct val="0"/>
              </a:spcBef>
              <a:spcAft>
                <a:spcPct val="0"/>
              </a:spcAft>
              <a:defRPr>
                <a:solidFill>
                  <a:schemeClr val="tx1"/>
                </a:solidFill>
                <a:latin typeface="Arial" charset="0"/>
              </a:defRPr>
            </a:lvl8pPr>
            <a:lvl9pPr marL="3616325" defTabSz="893763" fontAlgn="base">
              <a:spcBef>
                <a:spcPct val="0"/>
              </a:spcBef>
              <a:spcAft>
                <a:spcPct val="0"/>
              </a:spcAft>
              <a:defRPr>
                <a:solidFill>
                  <a:schemeClr val="tx1"/>
                </a:solidFill>
                <a:latin typeface="Arial" charset="0"/>
              </a:defRPr>
            </a:lvl9pPr>
          </a:lstStyle>
          <a:p>
            <a:pPr eaLnBrk="0" hangingPunct="0"/>
            <a:r>
              <a:rPr lang="en-US" altLang="en-US" sz="2800" b="1">
                <a:latin typeface="Times New Roman" pitchFamily="18" charset="0"/>
              </a:rPr>
              <a:t>PIONEER 5454</a:t>
            </a:r>
          </a:p>
          <a:p>
            <a:pPr eaLnBrk="0" hangingPunct="0"/>
            <a:r>
              <a:rPr lang="en-US" altLang="en-US" sz="2800" b="1">
                <a:latin typeface="Times New Roman" pitchFamily="18" charset="0"/>
              </a:rPr>
              <a:t>(no resistance)</a:t>
            </a:r>
            <a:endParaRPr lang="en-US" altLang="en-US" sz="2800">
              <a:latin typeface="Times New Roman" pitchFamily="18" charset="0"/>
            </a:endParaRPr>
          </a:p>
        </p:txBody>
      </p:sp>
      <p:sp>
        <p:nvSpPr>
          <p:cNvPr id="142342" name="Text Box 6"/>
          <p:cNvSpPr txBox="1">
            <a:spLocks noChangeArrowheads="1"/>
          </p:cNvSpPr>
          <p:nvPr/>
        </p:nvSpPr>
        <p:spPr bwMode="auto">
          <a:xfrm>
            <a:off x="692150" y="2884488"/>
            <a:ext cx="2506663"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383" tIns="44691" rIns="89383" bIns="44691">
            <a:spAutoFit/>
          </a:bodyPr>
          <a:lstStyle>
            <a:lvl1pPr defTabSz="893763">
              <a:defRPr>
                <a:solidFill>
                  <a:schemeClr val="tx1"/>
                </a:solidFill>
                <a:latin typeface="Arial" charset="0"/>
              </a:defRPr>
            </a:lvl1pPr>
            <a:lvl2pPr marL="447675" defTabSz="893763">
              <a:defRPr>
                <a:solidFill>
                  <a:schemeClr val="tx1"/>
                </a:solidFill>
                <a:latin typeface="Arial" charset="0"/>
              </a:defRPr>
            </a:lvl2pPr>
            <a:lvl3pPr marL="893763" defTabSz="893763">
              <a:defRPr>
                <a:solidFill>
                  <a:schemeClr val="tx1"/>
                </a:solidFill>
                <a:latin typeface="Arial" charset="0"/>
              </a:defRPr>
            </a:lvl3pPr>
            <a:lvl4pPr marL="1341438" defTabSz="893763">
              <a:defRPr>
                <a:solidFill>
                  <a:schemeClr val="tx1"/>
                </a:solidFill>
                <a:latin typeface="Arial" charset="0"/>
              </a:defRPr>
            </a:lvl4pPr>
            <a:lvl5pPr marL="1787525" defTabSz="893763">
              <a:defRPr>
                <a:solidFill>
                  <a:schemeClr val="tx1"/>
                </a:solidFill>
                <a:latin typeface="Arial" charset="0"/>
              </a:defRPr>
            </a:lvl5pPr>
            <a:lvl6pPr marL="2244725" defTabSz="893763" fontAlgn="base">
              <a:spcBef>
                <a:spcPct val="0"/>
              </a:spcBef>
              <a:spcAft>
                <a:spcPct val="0"/>
              </a:spcAft>
              <a:defRPr>
                <a:solidFill>
                  <a:schemeClr val="tx1"/>
                </a:solidFill>
                <a:latin typeface="Arial" charset="0"/>
              </a:defRPr>
            </a:lvl6pPr>
            <a:lvl7pPr marL="2701925" defTabSz="893763" fontAlgn="base">
              <a:spcBef>
                <a:spcPct val="0"/>
              </a:spcBef>
              <a:spcAft>
                <a:spcPct val="0"/>
              </a:spcAft>
              <a:defRPr>
                <a:solidFill>
                  <a:schemeClr val="tx1"/>
                </a:solidFill>
                <a:latin typeface="Arial" charset="0"/>
              </a:defRPr>
            </a:lvl7pPr>
            <a:lvl8pPr marL="3159125" defTabSz="893763" fontAlgn="base">
              <a:spcBef>
                <a:spcPct val="0"/>
              </a:spcBef>
              <a:spcAft>
                <a:spcPct val="0"/>
              </a:spcAft>
              <a:defRPr>
                <a:solidFill>
                  <a:schemeClr val="tx1"/>
                </a:solidFill>
                <a:latin typeface="Arial" charset="0"/>
              </a:defRPr>
            </a:lvl8pPr>
            <a:lvl9pPr marL="3616325" defTabSz="893763" fontAlgn="base">
              <a:spcBef>
                <a:spcPct val="0"/>
              </a:spcBef>
              <a:spcAft>
                <a:spcPct val="0"/>
              </a:spcAft>
              <a:defRPr>
                <a:solidFill>
                  <a:schemeClr val="tx1"/>
                </a:solidFill>
                <a:latin typeface="Arial" charset="0"/>
              </a:defRPr>
            </a:lvl9pPr>
          </a:lstStyle>
          <a:p>
            <a:pPr algn="ctr" eaLnBrk="0" hangingPunct="0">
              <a:spcBef>
                <a:spcPct val="50000"/>
              </a:spcBef>
            </a:pPr>
            <a:r>
              <a:rPr lang="en-US" altLang="en-US" sz="2800" b="1">
                <a:latin typeface="Times New Roman" pitchFamily="18" charset="0"/>
              </a:rPr>
              <a:t>DK 131 HG (53% resistance)</a:t>
            </a:r>
            <a:endParaRPr lang="en-US" altLang="en-US" sz="2800">
              <a:latin typeface="Times New Roman" pitchFamily="18" charset="0"/>
            </a:endParaRPr>
          </a:p>
        </p:txBody>
      </p:sp>
      <p:sp>
        <p:nvSpPr>
          <p:cNvPr id="142343" name="Text Box 7"/>
          <p:cNvSpPr txBox="1">
            <a:spLocks noChangeArrowheads="1"/>
          </p:cNvSpPr>
          <p:nvPr/>
        </p:nvSpPr>
        <p:spPr bwMode="auto">
          <a:xfrm>
            <a:off x="3463925" y="5146675"/>
            <a:ext cx="2628900"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383" tIns="44691" rIns="89383" bIns="44691">
            <a:spAutoFit/>
          </a:bodyPr>
          <a:lstStyle>
            <a:lvl1pPr defTabSz="893763">
              <a:defRPr>
                <a:solidFill>
                  <a:schemeClr val="tx1"/>
                </a:solidFill>
                <a:latin typeface="Arial" charset="0"/>
              </a:defRPr>
            </a:lvl1pPr>
            <a:lvl2pPr marL="447675" defTabSz="893763">
              <a:defRPr>
                <a:solidFill>
                  <a:schemeClr val="tx1"/>
                </a:solidFill>
                <a:latin typeface="Arial" charset="0"/>
              </a:defRPr>
            </a:lvl2pPr>
            <a:lvl3pPr marL="893763" defTabSz="893763">
              <a:defRPr>
                <a:solidFill>
                  <a:schemeClr val="tx1"/>
                </a:solidFill>
                <a:latin typeface="Arial" charset="0"/>
              </a:defRPr>
            </a:lvl3pPr>
            <a:lvl4pPr marL="1341438" defTabSz="893763">
              <a:defRPr>
                <a:solidFill>
                  <a:schemeClr val="tx1"/>
                </a:solidFill>
                <a:latin typeface="Arial" charset="0"/>
              </a:defRPr>
            </a:lvl4pPr>
            <a:lvl5pPr marL="1787525" defTabSz="893763">
              <a:defRPr>
                <a:solidFill>
                  <a:schemeClr val="tx1"/>
                </a:solidFill>
                <a:latin typeface="Arial" charset="0"/>
              </a:defRPr>
            </a:lvl5pPr>
            <a:lvl6pPr marL="2244725" defTabSz="893763" fontAlgn="base">
              <a:spcBef>
                <a:spcPct val="0"/>
              </a:spcBef>
              <a:spcAft>
                <a:spcPct val="0"/>
              </a:spcAft>
              <a:defRPr>
                <a:solidFill>
                  <a:schemeClr val="tx1"/>
                </a:solidFill>
                <a:latin typeface="Arial" charset="0"/>
              </a:defRPr>
            </a:lvl6pPr>
            <a:lvl7pPr marL="2701925" defTabSz="893763" fontAlgn="base">
              <a:spcBef>
                <a:spcPct val="0"/>
              </a:spcBef>
              <a:spcAft>
                <a:spcPct val="0"/>
              </a:spcAft>
              <a:defRPr>
                <a:solidFill>
                  <a:schemeClr val="tx1"/>
                </a:solidFill>
                <a:latin typeface="Arial" charset="0"/>
              </a:defRPr>
            </a:lvl7pPr>
            <a:lvl8pPr marL="3159125" defTabSz="893763" fontAlgn="base">
              <a:spcBef>
                <a:spcPct val="0"/>
              </a:spcBef>
              <a:spcAft>
                <a:spcPct val="0"/>
              </a:spcAft>
              <a:defRPr>
                <a:solidFill>
                  <a:schemeClr val="tx1"/>
                </a:solidFill>
                <a:latin typeface="Arial" charset="0"/>
              </a:defRPr>
            </a:lvl8pPr>
            <a:lvl9pPr marL="3616325" defTabSz="893763" fontAlgn="base">
              <a:spcBef>
                <a:spcPct val="0"/>
              </a:spcBef>
              <a:spcAft>
                <a:spcPct val="0"/>
              </a:spcAft>
              <a:defRPr>
                <a:solidFill>
                  <a:schemeClr val="tx1"/>
                </a:solidFill>
                <a:latin typeface="Arial" charset="0"/>
              </a:defRPr>
            </a:lvl9pPr>
          </a:lstStyle>
          <a:p>
            <a:pPr algn="ctr" eaLnBrk="0" hangingPunct="0">
              <a:spcBef>
                <a:spcPct val="50000"/>
              </a:spcBef>
            </a:pPr>
            <a:r>
              <a:rPr lang="en-US" altLang="en-US" sz="2800" b="1">
                <a:latin typeface="Times New Roman" pitchFamily="18" charset="0"/>
              </a:rPr>
              <a:t>EVERGREEN (79% resistance)</a:t>
            </a:r>
          </a:p>
        </p:txBody>
      </p:sp>
      <p:sp>
        <p:nvSpPr>
          <p:cNvPr id="142344" name="Text Box 8"/>
          <p:cNvSpPr txBox="1">
            <a:spLocks noChangeArrowheads="1"/>
          </p:cNvSpPr>
          <p:nvPr/>
        </p:nvSpPr>
        <p:spPr bwMode="auto">
          <a:xfrm>
            <a:off x="6096000" y="935038"/>
            <a:ext cx="2840038"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4000" b="1">
                <a:solidFill>
                  <a:schemeClr val="accent2"/>
                </a:solidFill>
                <a:latin typeface="Times New Roman" pitchFamily="18" charset="0"/>
              </a:rPr>
              <a:t>Arlington 2000</a:t>
            </a:r>
          </a:p>
        </p:txBody>
      </p:sp>
      <p:sp>
        <p:nvSpPr>
          <p:cNvPr id="142345" name="Rectangle 9"/>
          <p:cNvSpPr>
            <a:spLocks noChangeArrowheads="1"/>
          </p:cNvSpPr>
          <p:nvPr/>
        </p:nvSpPr>
        <p:spPr bwMode="auto">
          <a:xfrm>
            <a:off x="0" y="6564313"/>
            <a:ext cx="41036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David B. Hogg, John L. Wedberg and Dan J. Undersander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676275" y="304800"/>
            <a:ext cx="7773988" cy="1143000"/>
          </a:xfrm>
        </p:spPr>
        <p:txBody>
          <a:bodyPr/>
          <a:lstStyle/>
          <a:p>
            <a:pPr defTabSz="893763"/>
            <a:r>
              <a:rPr lang="en-US" altLang="en-US" b="1">
                <a:solidFill>
                  <a:srgbClr val="003366"/>
                </a:solidFill>
              </a:rPr>
              <a:t>2000 YIELDS (Tons/acre)</a:t>
            </a:r>
            <a:br>
              <a:rPr lang="en-US" altLang="en-US" b="1">
                <a:solidFill>
                  <a:srgbClr val="003366"/>
                </a:solidFill>
              </a:rPr>
            </a:br>
            <a:r>
              <a:rPr lang="en-US" altLang="en-US" b="1">
                <a:solidFill>
                  <a:srgbClr val="003366"/>
                </a:solidFill>
              </a:rPr>
              <a:t> </a:t>
            </a:r>
            <a:r>
              <a:rPr lang="en-US" altLang="en-US" sz="3600" b="1">
                <a:solidFill>
                  <a:srgbClr val="003366"/>
                </a:solidFill>
              </a:rPr>
              <a:t>[Plots cut July 19]</a:t>
            </a:r>
          </a:p>
        </p:txBody>
      </p:sp>
      <p:grpSp>
        <p:nvGrpSpPr>
          <p:cNvPr id="143363" name="Group 3"/>
          <p:cNvGrpSpPr>
            <a:grpSpLocks/>
          </p:cNvGrpSpPr>
          <p:nvPr/>
        </p:nvGrpSpPr>
        <p:grpSpPr bwMode="auto">
          <a:xfrm>
            <a:off x="457200" y="1447800"/>
            <a:ext cx="8534400" cy="4908550"/>
            <a:chOff x="288" y="912"/>
            <a:chExt cx="5376" cy="3092"/>
          </a:xfrm>
        </p:grpSpPr>
        <p:graphicFrame>
          <p:nvGraphicFramePr>
            <p:cNvPr id="143364" name="Object 4"/>
            <p:cNvGraphicFramePr>
              <a:graphicFrameLocks noChangeAspect="1"/>
            </p:cNvGraphicFramePr>
            <p:nvPr/>
          </p:nvGraphicFramePr>
          <p:xfrm>
            <a:off x="288" y="912"/>
            <a:ext cx="5376" cy="2891"/>
          </p:xfrm>
          <a:graphic>
            <a:graphicData uri="http://schemas.openxmlformats.org/presentationml/2006/ole">
              <mc:AlternateContent xmlns:mc="http://schemas.openxmlformats.org/markup-compatibility/2006">
                <mc:Choice xmlns:v="urn:schemas-microsoft-com:vml" Requires="v">
                  <p:oleObj spid="_x0000_s143369" name="Chart" r:id="rId4" imgW="8610600" imgH="4114800" progId="MSGraph.Chart.8">
                    <p:embed followColorScheme="full"/>
                  </p:oleObj>
                </mc:Choice>
                <mc:Fallback>
                  <p:oleObj name="Chart" r:id="rId4" imgW="8610600" imgH="4114800"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 y="912"/>
                          <a:ext cx="5376" cy="2891"/>
                        </a:xfrm>
                        <a:prstGeom prst="rect">
                          <a:avLst/>
                        </a:prstGeom>
                      </p:spPr>
                    </p:pic>
                  </p:oleObj>
                </mc:Fallback>
              </mc:AlternateContent>
            </a:graphicData>
          </a:graphic>
        </p:graphicFrame>
        <p:sp>
          <p:nvSpPr>
            <p:cNvPr id="143365" name="Text Box 5"/>
            <p:cNvSpPr txBox="1">
              <a:spLocks noChangeArrowheads="1"/>
            </p:cNvSpPr>
            <p:nvPr/>
          </p:nvSpPr>
          <p:spPr bwMode="auto">
            <a:xfrm>
              <a:off x="1044" y="3583"/>
              <a:ext cx="835"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3366"/>
                  </a:solidFill>
                  <a:latin typeface="Comic Sans MS" pitchFamily="66" charset="0"/>
                </a:rPr>
                <a:t>No PLH</a:t>
              </a:r>
            </a:p>
            <a:p>
              <a:r>
                <a:rPr lang="en-US" altLang="en-US">
                  <a:solidFill>
                    <a:srgbClr val="003366"/>
                  </a:solidFill>
                  <a:latin typeface="Comic Sans MS" pitchFamily="66" charset="0"/>
                </a:rPr>
                <a:t>Resistance</a:t>
              </a:r>
            </a:p>
          </p:txBody>
        </p:sp>
        <p:sp>
          <p:nvSpPr>
            <p:cNvPr id="143366" name="Text Box 6"/>
            <p:cNvSpPr txBox="1">
              <a:spLocks noChangeArrowheads="1"/>
            </p:cNvSpPr>
            <p:nvPr/>
          </p:nvSpPr>
          <p:spPr bwMode="auto">
            <a:xfrm>
              <a:off x="2064" y="3600"/>
              <a:ext cx="835"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3366"/>
                  </a:solidFill>
                  <a:latin typeface="Comic Sans MS" pitchFamily="66" charset="0"/>
                </a:rPr>
                <a:t>53% </a:t>
              </a:r>
            </a:p>
            <a:p>
              <a:r>
                <a:rPr lang="en-US" altLang="en-US">
                  <a:solidFill>
                    <a:srgbClr val="003366"/>
                  </a:solidFill>
                  <a:latin typeface="Comic Sans MS" pitchFamily="66" charset="0"/>
                </a:rPr>
                <a:t>Resistance</a:t>
              </a:r>
            </a:p>
          </p:txBody>
        </p:sp>
        <p:sp>
          <p:nvSpPr>
            <p:cNvPr id="143367" name="Text Box 7"/>
            <p:cNvSpPr txBox="1">
              <a:spLocks noChangeArrowheads="1"/>
            </p:cNvSpPr>
            <p:nvPr/>
          </p:nvSpPr>
          <p:spPr bwMode="auto">
            <a:xfrm>
              <a:off x="3072" y="3600"/>
              <a:ext cx="835"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3366"/>
                  </a:solidFill>
                  <a:latin typeface="Comic Sans MS" pitchFamily="66" charset="0"/>
                </a:rPr>
                <a:t>79% </a:t>
              </a:r>
            </a:p>
            <a:p>
              <a:r>
                <a:rPr lang="en-US" altLang="en-US">
                  <a:solidFill>
                    <a:srgbClr val="003366"/>
                  </a:solidFill>
                  <a:latin typeface="Comic Sans MS" pitchFamily="66" charset="0"/>
                </a:rPr>
                <a:t>Resistance</a:t>
              </a:r>
            </a:p>
          </p:txBody>
        </p:sp>
      </p:grpSp>
      <p:sp>
        <p:nvSpPr>
          <p:cNvPr id="143368" name="Rectangle 8"/>
          <p:cNvSpPr>
            <a:spLocks noChangeArrowheads="1"/>
          </p:cNvSpPr>
          <p:nvPr/>
        </p:nvSpPr>
        <p:spPr bwMode="auto">
          <a:xfrm>
            <a:off x="4811713" y="6430963"/>
            <a:ext cx="41036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David B. Hogg, John L. Wedberg and Dan J. Undersander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1108075" y="233363"/>
            <a:ext cx="6978650" cy="1524000"/>
          </a:xfrm>
          <a:noFill/>
          <a:ln/>
          <a:extLst>
            <a:ext uri="{91240B29-F687-4F45-9708-019B960494DF}">
              <a14:hiddenLine xmlns:a14="http://schemas.microsoft.com/office/drawing/2010/main" w="12700">
                <a:solidFill>
                  <a:schemeClr val="tx1"/>
                </a:solidFill>
                <a:miter lim="800000"/>
                <a:headEnd/>
                <a:tailEnd/>
              </a14:hiddenLine>
            </a:ext>
          </a:extLst>
        </p:spPr>
        <p:txBody>
          <a:bodyPr lIns="88452" tIns="43450" rIns="88452" bIns="43450"/>
          <a:lstStyle/>
          <a:p>
            <a:pPr defTabSz="893763"/>
            <a:r>
              <a:rPr lang="en-US" altLang="en-US" sz="4500" b="1">
                <a:solidFill>
                  <a:schemeClr val="tx1"/>
                </a:solidFill>
              </a:rPr>
              <a:t>Conclusions from 2000</a:t>
            </a:r>
            <a:endParaRPr lang="en-US" altLang="en-US" sz="4500">
              <a:solidFill>
                <a:schemeClr val="tx1"/>
              </a:solidFill>
            </a:endParaRPr>
          </a:p>
        </p:txBody>
      </p:sp>
      <p:sp>
        <p:nvSpPr>
          <p:cNvPr id="144387" name="Rectangle 3"/>
          <p:cNvSpPr>
            <a:spLocks noGrp="1" noChangeArrowheads="1"/>
          </p:cNvSpPr>
          <p:nvPr>
            <p:ph type="body" idx="1"/>
          </p:nvPr>
        </p:nvSpPr>
        <p:spPr>
          <a:xfrm>
            <a:off x="990600" y="1905000"/>
            <a:ext cx="6910388" cy="3994150"/>
          </a:xfrm>
          <a:noFill/>
          <a:ln/>
          <a:extLst>
            <a:ext uri="{91240B29-F687-4F45-9708-019B960494DF}">
              <a14:hiddenLine xmlns:a14="http://schemas.microsoft.com/office/drawing/2010/main" w="12700">
                <a:solidFill>
                  <a:schemeClr val="tx1"/>
                </a:solidFill>
                <a:miter lim="800000"/>
                <a:headEnd/>
                <a:tailEnd/>
              </a14:hiddenLine>
            </a:ext>
          </a:extLst>
        </p:spPr>
        <p:txBody>
          <a:bodyPr lIns="88452" tIns="43450" rIns="88452" bIns="43450"/>
          <a:lstStyle/>
          <a:p>
            <a:pPr marL="334963" indent="-334963" defTabSz="893763">
              <a:lnSpc>
                <a:spcPct val="90000"/>
              </a:lnSpc>
            </a:pPr>
            <a:r>
              <a:rPr lang="en-US" altLang="en-US" sz="3300" b="1"/>
              <a:t>Performance of GH varieties definitely improved</a:t>
            </a:r>
          </a:p>
          <a:p>
            <a:pPr marL="334963" indent="-334963" defTabSz="893763">
              <a:lnSpc>
                <a:spcPct val="90000"/>
              </a:lnSpc>
              <a:buFontTx/>
              <a:buNone/>
            </a:pPr>
            <a:endParaRPr lang="en-US" altLang="en-US" sz="1000" b="1"/>
          </a:p>
          <a:p>
            <a:pPr marL="334963" indent="-334963" defTabSz="893763">
              <a:lnSpc>
                <a:spcPct val="90000"/>
              </a:lnSpc>
            </a:pPr>
            <a:r>
              <a:rPr lang="en-US" altLang="en-US" sz="3300" b="1"/>
              <a:t>Clear yield advantage of GH varieties in untreated plots, and no yield lag in absence of PLH</a:t>
            </a:r>
          </a:p>
          <a:p>
            <a:pPr marL="334963" indent="-334963" defTabSz="893763">
              <a:lnSpc>
                <a:spcPct val="90000"/>
              </a:lnSpc>
              <a:buFontTx/>
              <a:buNone/>
            </a:pPr>
            <a:endParaRPr lang="en-US" altLang="en-US" sz="1000" b="1"/>
          </a:p>
          <a:p>
            <a:pPr marL="334963" indent="-334963" defTabSz="893763">
              <a:lnSpc>
                <a:spcPct val="90000"/>
              </a:lnSpc>
            </a:pPr>
            <a:r>
              <a:rPr lang="en-US" altLang="en-US" sz="3400" b="1" u="sng"/>
              <a:t>But</a:t>
            </a:r>
            <a:r>
              <a:rPr lang="en-US" altLang="en-US" sz="3400" b="1"/>
              <a:t> GH varieties still lost yield when not protected</a:t>
            </a:r>
          </a:p>
        </p:txBody>
      </p:sp>
      <p:sp>
        <p:nvSpPr>
          <p:cNvPr id="144388" name="Line 4"/>
          <p:cNvSpPr>
            <a:spLocks noChangeShapeType="1"/>
          </p:cNvSpPr>
          <p:nvPr/>
        </p:nvSpPr>
        <p:spPr bwMode="auto">
          <a:xfrm>
            <a:off x="1108075" y="1558925"/>
            <a:ext cx="7065963" cy="0"/>
          </a:xfrm>
          <a:prstGeom prst="line">
            <a:avLst/>
          </a:prstGeom>
          <a:noFill/>
          <a:ln w="2540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389" name="Rectangle 5"/>
          <p:cNvSpPr>
            <a:spLocks noChangeArrowheads="1"/>
          </p:cNvSpPr>
          <p:nvPr/>
        </p:nvSpPr>
        <p:spPr bwMode="auto">
          <a:xfrm>
            <a:off x="4724400" y="6400800"/>
            <a:ext cx="41036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David B. Hogg, John L. Wedberg and Dan J. Undersander</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685800" y="228600"/>
            <a:ext cx="7773988" cy="1141413"/>
          </a:xfrm>
        </p:spPr>
        <p:txBody>
          <a:bodyPr/>
          <a:lstStyle/>
          <a:p>
            <a:pPr defTabSz="893763"/>
            <a:r>
              <a:rPr lang="en-US" altLang="en-US" sz="3200" b="1"/>
              <a:t>2003 YIELDS (Tons/acre)</a:t>
            </a:r>
            <a:br>
              <a:rPr lang="en-US" altLang="en-US" sz="3200" b="1"/>
            </a:br>
            <a:r>
              <a:rPr lang="en-US" altLang="en-US" sz="3200" b="1"/>
              <a:t> [Plots cut July 30]</a:t>
            </a:r>
          </a:p>
        </p:txBody>
      </p:sp>
      <p:sp>
        <p:nvSpPr>
          <p:cNvPr id="146435" name="Text Box 3"/>
          <p:cNvSpPr txBox="1">
            <a:spLocks noChangeArrowheads="1"/>
          </p:cNvSpPr>
          <p:nvPr/>
        </p:nvSpPr>
        <p:spPr bwMode="auto">
          <a:xfrm>
            <a:off x="6580188" y="2260600"/>
            <a:ext cx="1820862"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b="1">
                <a:latin typeface="Times New Roman" pitchFamily="18" charset="0"/>
              </a:rPr>
              <a:t>Thresholds:</a:t>
            </a:r>
          </a:p>
        </p:txBody>
      </p:sp>
      <p:grpSp>
        <p:nvGrpSpPr>
          <p:cNvPr id="146436" name="Group 4"/>
          <p:cNvGrpSpPr>
            <a:grpSpLocks/>
          </p:cNvGrpSpPr>
          <p:nvPr/>
        </p:nvGrpSpPr>
        <p:grpSpPr bwMode="auto">
          <a:xfrm>
            <a:off x="457200" y="1676400"/>
            <a:ext cx="8153400" cy="4572000"/>
            <a:chOff x="48" y="960"/>
            <a:chExt cx="5616" cy="3214"/>
          </a:xfrm>
        </p:grpSpPr>
        <p:graphicFrame>
          <p:nvGraphicFramePr>
            <p:cNvPr id="146437" name="Object 5"/>
            <p:cNvGraphicFramePr>
              <a:graphicFrameLocks noChangeAspect="1"/>
            </p:cNvGraphicFramePr>
            <p:nvPr/>
          </p:nvGraphicFramePr>
          <p:xfrm>
            <a:off x="48" y="960"/>
            <a:ext cx="5616" cy="3214"/>
          </p:xfrm>
          <a:graphic>
            <a:graphicData uri="http://schemas.openxmlformats.org/presentationml/2006/ole">
              <mc:AlternateContent xmlns:mc="http://schemas.openxmlformats.org/markup-compatibility/2006">
                <mc:Choice xmlns:v="urn:schemas-microsoft-com:vml" Requires="v">
                  <p:oleObj spid="_x0000_s146445" name="Chart" r:id="rId4" imgW="9067800" imgH="4610202" progId="MSGraph.Chart.8">
                    <p:embed followColorScheme="full"/>
                  </p:oleObj>
                </mc:Choice>
                <mc:Fallback>
                  <p:oleObj name="Chart" r:id="rId4" imgW="9067800" imgH="4610202"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 y="960"/>
                          <a:ext cx="5616" cy="3214"/>
                        </a:xfrm>
                        <a:prstGeom prst="rect">
                          <a:avLst/>
                        </a:prstGeom>
                      </p:spPr>
                    </p:pic>
                  </p:oleObj>
                </mc:Fallback>
              </mc:AlternateContent>
            </a:graphicData>
          </a:graphic>
        </p:graphicFrame>
        <p:sp>
          <p:nvSpPr>
            <p:cNvPr id="146438" name="Rectangle 6"/>
            <p:cNvSpPr>
              <a:spLocks noChangeArrowheads="1"/>
            </p:cNvSpPr>
            <p:nvPr/>
          </p:nvSpPr>
          <p:spPr bwMode="auto">
            <a:xfrm>
              <a:off x="4368" y="2064"/>
              <a:ext cx="384"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latin typeface="Times New Roman" pitchFamily="18" charset="0"/>
                </a:rPr>
                <a:t>2X</a:t>
              </a:r>
            </a:p>
          </p:txBody>
        </p:sp>
      </p:grpSp>
      <p:sp>
        <p:nvSpPr>
          <p:cNvPr id="146439" name="Rectangle 7"/>
          <p:cNvSpPr>
            <a:spLocks noChangeArrowheads="1"/>
          </p:cNvSpPr>
          <p:nvPr/>
        </p:nvSpPr>
        <p:spPr bwMode="auto">
          <a:xfrm>
            <a:off x="3276600" y="6477000"/>
            <a:ext cx="57102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200"/>
              <a:t>Reid B. Durtschi, David B. Hogg, John L. Wedberg and Dan J. Undersander, 2003</a:t>
            </a:r>
          </a:p>
        </p:txBody>
      </p:sp>
      <p:sp>
        <p:nvSpPr>
          <p:cNvPr id="146440" name="Text Box 8"/>
          <p:cNvSpPr txBox="1">
            <a:spLocks noChangeArrowheads="1"/>
          </p:cNvSpPr>
          <p:nvPr/>
        </p:nvSpPr>
        <p:spPr bwMode="auto">
          <a:xfrm>
            <a:off x="60325" y="-39688"/>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146441" name="Rectangle 9"/>
          <p:cNvSpPr>
            <a:spLocks noChangeArrowheads="1"/>
          </p:cNvSpPr>
          <p:nvPr/>
        </p:nvSpPr>
        <p:spPr bwMode="auto">
          <a:xfrm>
            <a:off x="2438400" y="1524000"/>
            <a:ext cx="11430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b="1">
                <a:solidFill>
                  <a:srgbClr val="990000"/>
                </a:solidFill>
                <a:latin typeface="Comic Sans MS" pitchFamily="66" charset="0"/>
              </a:rPr>
              <a:t>No PLH</a:t>
            </a:r>
          </a:p>
          <a:p>
            <a:r>
              <a:rPr lang="en-US" altLang="en-US" sz="1400" b="1">
                <a:solidFill>
                  <a:srgbClr val="990000"/>
                </a:solidFill>
                <a:latin typeface="Comic Sans MS" pitchFamily="66" charset="0"/>
              </a:rPr>
              <a:t>Resistance</a:t>
            </a:r>
          </a:p>
        </p:txBody>
      </p:sp>
      <p:sp>
        <p:nvSpPr>
          <p:cNvPr id="146442" name="Rectangle 10"/>
          <p:cNvSpPr>
            <a:spLocks noChangeArrowheads="1"/>
          </p:cNvSpPr>
          <p:nvPr/>
        </p:nvSpPr>
        <p:spPr bwMode="auto">
          <a:xfrm>
            <a:off x="3429000" y="1524000"/>
            <a:ext cx="11430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b="1">
                <a:solidFill>
                  <a:srgbClr val="003366"/>
                </a:solidFill>
                <a:latin typeface="Comic Sans MS" pitchFamily="66" charset="0"/>
              </a:rPr>
              <a:t>53% </a:t>
            </a:r>
          </a:p>
          <a:p>
            <a:r>
              <a:rPr lang="en-US" altLang="en-US" sz="1400" b="1">
                <a:solidFill>
                  <a:srgbClr val="003366"/>
                </a:solidFill>
                <a:latin typeface="Comic Sans MS" pitchFamily="66" charset="0"/>
              </a:rPr>
              <a:t>Resistance</a:t>
            </a:r>
          </a:p>
        </p:txBody>
      </p:sp>
      <p:sp>
        <p:nvSpPr>
          <p:cNvPr id="146443" name="Rectangle 11"/>
          <p:cNvSpPr>
            <a:spLocks noChangeArrowheads="1"/>
          </p:cNvSpPr>
          <p:nvPr/>
        </p:nvSpPr>
        <p:spPr bwMode="auto">
          <a:xfrm>
            <a:off x="4495800" y="1447800"/>
            <a:ext cx="2895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b="1">
                <a:solidFill>
                  <a:srgbClr val="246E24"/>
                </a:solidFill>
                <a:latin typeface="Comic Sans MS" pitchFamily="66" charset="0"/>
              </a:rPr>
              <a:t>HR = High Resistance</a:t>
            </a:r>
          </a:p>
          <a:p>
            <a:r>
              <a:rPr lang="en-US" altLang="en-US" sz="1400" b="1">
                <a:solidFill>
                  <a:srgbClr val="246E24"/>
                </a:solidFill>
                <a:latin typeface="Comic Sans MS" pitchFamily="66" charset="0"/>
              </a:rPr>
              <a:t>More than 50% Resistance</a:t>
            </a:r>
          </a:p>
        </p:txBody>
      </p:sp>
      <p:sp>
        <p:nvSpPr>
          <p:cNvPr id="146444" name="Line 12"/>
          <p:cNvSpPr>
            <a:spLocks noChangeShapeType="1"/>
          </p:cNvSpPr>
          <p:nvPr/>
        </p:nvSpPr>
        <p:spPr bwMode="auto">
          <a:xfrm>
            <a:off x="4572000" y="1981200"/>
            <a:ext cx="2362200" cy="0"/>
          </a:xfrm>
          <a:prstGeom prst="line">
            <a:avLst/>
          </a:prstGeom>
          <a:noFill/>
          <a:ln w="38100">
            <a:solidFill>
              <a:srgbClr val="246E2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1108075" y="233363"/>
            <a:ext cx="6978650" cy="1524000"/>
          </a:xfrm>
          <a:noFill/>
          <a:ln/>
          <a:extLst>
            <a:ext uri="{91240B29-F687-4F45-9708-019B960494DF}">
              <a14:hiddenLine xmlns:a14="http://schemas.microsoft.com/office/drawing/2010/main" w="12700">
                <a:solidFill>
                  <a:schemeClr val="tx1"/>
                </a:solidFill>
                <a:miter lim="800000"/>
                <a:headEnd/>
                <a:tailEnd/>
              </a14:hiddenLine>
            </a:ext>
          </a:extLst>
        </p:spPr>
        <p:txBody>
          <a:bodyPr lIns="88452" tIns="43450" rIns="88452" bIns="43450"/>
          <a:lstStyle/>
          <a:p>
            <a:pPr defTabSz="893763"/>
            <a:r>
              <a:rPr lang="en-US" altLang="en-US" sz="4500" b="1">
                <a:solidFill>
                  <a:schemeClr val="tx1"/>
                </a:solidFill>
              </a:rPr>
              <a:t>Conclusions from 2003</a:t>
            </a:r>
            <a:endParaRPr lang="en-US" altLang="en-US" sz="4500">
              <a:solidFill>
                <a:schemeClr val="tx1"/>
              </a:solidFill>
            </a:endParaRPr>
          </a:p>
        </p:txBody>
      </p:sp>
      <p:sp>
        <p:nvSpPr>
          <p:cNvPr id="147459" name="Rectangle 3"/>
          <p:cNvSpPr>
            <a:spLocks noGrp="1" noChangeArrowheads="1"/>
          </p:cNvSpPr>
          <p:nvPr>
            <p:ph type="body" idx="1"/>
          </p:nvPr>
        </p:nvSpPr>
        <p:spPr>
          <a:xfrm>
            <a:off x="1246188" y="1949450"/>
            <a:ext cx="6910387" cy="3994150"/>
          </a:xfrm>
          <a:noFill/>
          <a:ln/>
          <a:extLst>
            <a:ext uri="{91240B29-F687-4F45-9708-019B960494DF}">
              <a14:hiddenLine xmlns:a14="http://schemas.microsoft.com/office/drawing/2010/main" w="12700">
                <a:solidFill>
                  <a:schemeClr val="tx1"/>
                </a:solidFill>
                <a:miter lim="800000"/>
                <a:headEnd/>
                <a:tailEnd/>
              </a14:hiddenLine>
            </a:ext>
          </a:extLst>
        </p:spPr>
        <p:txBody>
          <a:bodyPr lIns="88452" tIns="43450" rIns="88452" bIns="43450"/>
          <a:lstStyle/>
          <a:p>
            <a:pPr marL="334963" indent="-334963" defTabSz="893763">
              <a:lnSpc>
                <a:spcPct val="90000"/>
              </a:lnSpc>
            </a:pPr>
            <a:r>
              <a:rPr lang="en-US" altLang="en-US" sz="2800" b="1"/>
              <a:t>Performance of GH varieties further improved</a:t>
            </a:r>
          </a:p>
          <a:p>
            <a:pPr marL="334963" indent="-334963" defTabSz="893763">
              <a:lnSpc>
                <a:spcPct val="90000"/>
              </a:lnSpc>
              <a:buFontTx/>
              <a:buNone/>
            </a:pPr>
            <a:endParaRPr lang="en-US" altLang="en-US" sz="1000" b="1"/>
          </a:p>
          <a:p>
            <a:pPr marL="334963" indent="-334963" defTabSz="893763">
              <a:lnSpc>
                <a:spcPct val="90000"/>
              </a:lnSpc>
            </a:pPr>
            <a:r>
              <a:rPr lang="en-US" altLang="en-US" sz="2800" b="1"/>
              <a:t>Yield responses similar to 2000, but yield loss gap narrowing in unprotected plots*</a:t>
            </a:r>
          </a:p>
          <a:p>
            <a:pPr marL="334963" indent="-334963" defTabSz="893763">
              <a:lnSpc>
                <a:spcPct val="90000"/>
              </a:lnSpc>
              <a:buFontTx/>
              <a:buNone/>
            </a:pPr>
            <a:endParaRPr lang="en-US" altLang="en-US" sz="2800" b="1"/>
          </a:p>
          <a:p>
            <a:pPr marL="334963" indent="-334963" defTabSz="893763">
              <a:lnSpc>
                <a:spcPct val="90000"/>
              </a:lnSpc>
              <a:buFontTx/>
              <a:buNone/>
            </a:pPr>
            <a:r>
              <a:rPr lang="en-US" altLang="en-US" sz="2800" b="1"/>
              <a:t>    * plus this was under the most extreme conditions – new seeding with heavy PLH pressure </a:t>
            </a:r>
          </a:p>
        </p:txBody>
      </p:sp>
      <p:sp>
        <p:nvSpPr>
          <p:cNvPr id="147460" name="Line 4"/>
          <p:cNvSpPr>
            <a:spLocks noChangeShapeType="1"/>
          </p:cNvSpPr>
          <p:nvPr/>
        </p:nvSpPr>
        <p:spPr bwMode="auto">
          <a:xfrm>
            <a:off x="1108075" y="1558925"/>
            <a:ext cx="7065963" cy="0"/>
          </a:xfrm>
          <a:prstGeom prst="line">
            <a:avLst/>
          </a:prstGeom>
          <a:noFill/>
          <a:ln w="2540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461" name="Rectangle 5"/>
          <p:cNvSpPr>
            <a:spLocks noChangeArrowheads="1"/>
          </p:cNvSpPr>
          <p:nvPr/>
        </p:nvSpPr>
        <p:spPr bwMode="auto">
          <a:xfrm>
            <a:off x="3276600" y="6400800"/>
            <a:ext cx="57102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200"/>
              <a:t>Reid B. Durtschi, David B. Hogg, John L. Wedberg and Dan J. Undersander, 2003</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415925" y="152400"/>
            <a:ext cx="8312150" cy="1143000"/>
          </a:xfrm>
        </p:spPr>
        <p:txBody>
          <a:bodyPr/>
          <a:lstStyle/>
          <a:p>
            <a:pPr defTabSz="893763"/>
            <a:r>
              <a:rPr lang="en-US" altLang="en-US" b="1">
                <a:solidFill>
                  <a:schemeClr val="tx1"/>
                </a:solidFill>
              </a:rPr>
              <a:t>Summary</a:t>
            </a:r>
            <a:endParaRPr lang="en-US" altLang="en-US">
              <a:solidFill>
                <a:schemeClr val="tx1"/>
              </a:solidFill>
            </a:endParaRPr>
          </a:p>
        </p:txBody>
      </p:sp>
      <p:sp>
        <p:nvSpPr>
          <p:cNvPr id="149507" name="Rectangle 3"/>
          <p:cNvSpPr>
            <a:spLocks noGrp="1" noChangeArrowheads="1"/>
          </p:cNvSpPr>
          <p:nvPr>
            <p:ph type="body" idx="1"/>
          </p:nvPr>
        </p:nvSpPr>
        <p:spPr>
          <a:xfrm>
            <a:off x="762000" y="1295400"/>
            <a:ext cx="8153400" cy="5257800"/>
          </a:xfrm>
        </p:spPr>
        <p:txBody>
          <a:bodyPr/>
          <a:lstStyle/>
          <a:p>
            <a:pPr marL="334963" indent="-334963" defTabSz="893763">
              <a:lnSpc>
                <a:spcPct val="90000"/>
              </a:lnSpc>
            </a:pPr>
            <a:r>
              <a:rPr lang="en-US" altLang="en-US" sz="2800" b="1"/>
              <a:t>GH-based PLH resistance has improved substantially since its (premature?) commercial release in 1997</a:t>
            </a:r>
          </a:p>
          <a:p>
            <a:pPr marL="725488" lvl="1" indent="-277813" defTabSz="893763">
              <a:lnSpc>
                <a:spcPct val="90000"/>
              </a:lnSpc>
            </a:pPr>
            <a:r>
              <a:rPr lang="en-US" altLang="en-US" b="1"/>
              <a:t>% resistance has increased from 30’s to &gt; 80</a:t>
            </a:r>
          </a:p>
          <a:p>
            <a:pPr marL="725488" lvl="1" indent="-277813" defTabSz="893763">
              <a:lnSpc>
                <a:spcPct val="90000"/>
              </a:lnSpc>
            </a:pPr>
            <a:r>
              <a:rPr lang="en-US" altLang="en-US" b="1"/>
              <a:t>agronomic traits, disease resistance also improved</a:t>
            </a:r>
            <a:endParaRPr lang="en-US" altLang="en-US" sz="2400" b="1"/>
          </a:p>
          <a:p>
            <a:pPr marL="334963" indent="-334963" defTabSz="893763">
              <a:lnSpc>
                <a:spcPct val="90000"/>
              </a:lnSpc>
            </a:pPr>
            <a:r>
              <a:rPr lang="en-US" altLang="en-US" sz="2800" b="1"/>
              <a:t>Monitoring still needed for PLH in new seedings</a:t>
            </a:r>
          </a:p>
          <a:p>
            <a:pPr marL="725488" lvl="1" indent="-277813" defTabSz="893763">
              <a:lnSpc>
                <a:spcPct val="90000"/>
              </a:lnSpc>
            </a:pPr>
            <a:r>
              <a:rPr lang="en-US" altLang="en-US" b="1"/>
              <a:t> Evidence from ’03 suggests using 2X threshold</a:t>
            </a:r>
          </a:p>
          <a:p>
            <a:pPr marL="725488" lvl="1" indent="-277813" defTabSz="893763">
              <a:lnSpc>
                <a:spcPct val="90000"/>
              </a:lnSpc>
            </a:pPr>
            <a:r>
              <a:rPr lang="en-US" altLang="en-US" b="1"/>
              <a:t> </a:t>
            </a:r>
            <a:r>
              <a:rPr lang="en-US" altLang="en-US" b="1" u="sng"/>
              <a:t>timing</a:t>
            </a:r>
            <a:r>
              <a:rPr lang="en-US" altLang="en-US" b="1"/>
              <a:t> might be the more important issue</a:t>
            </a:r>
          </a:p>
        </p:txBody>
      </p:sp>
      <p:sp>
        <p:nvSpPr>
          <p:cNvPr id="149508" name="Line 4"/>
          <p:cNvSpPr>
            <a:spLocks noChangeShapeType="1"/>
          </p:cNvSpPr>
          <p:nvPr/>
        </p:nvSpPr>
        <p:spPr bwMode="auto">
          <a:xfrm>
            <a:off x="831850" y="1143000"/>
            <a:ext cx="7065963" cy="0"/>
          </a:xfrm>
          <a:prstGeom prst="line">
            <a:avLst/>
          </a:prstGeom>
          <a:noFill/>
          <a:ln w="2540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altLang="en-US">
                <a:latin typeface="Times New Roman" pitchFamily="18" charset="0"/>
              </a:rPr>
              <a:t>Potato Leafhopper Resistance</a:t>
            </a:r>
          </a:p>
        </p:txBody>
      </p:sp>
      <p:sp>
        <p:nvSpPr>
          <p:cNvPr id="138243" name="Rectangle 3"/>
          <p:cNvSpPr>
            <a:spLocks noGrp="1" noChangeArrowheads="1"/>
          </p:cNvSpPr>
          <p:nvPr>
            <p:ph type="body" idx="1"/>
          </p:nvPr>
        </p:nvSpPr>
        <p:spPr>
          <a:xfrm>
            <a:off x="990600" y="1600200"/>
            <a:ext cx="7696200" cy="3962400"/>
          </a:xfrm>
        </p:spPr>
        <p:txBody>
          <a:bodyPr/>
          <a:lstStyle/>
          <a:p>
            <a:r>
              <a:rPr lang="en-US" altLang="en-US"/>
              <a:t>New seedings should be sprayed at same threshold as non-resistant varieties</a:t>
            </a:r>
          </a:p>
          <a:p>
            <a:r>
              <a:rPr lang="en-US" altLang="en-US"/>
              <a:t>With potato leafhopper resistance greater than 50% thresholds can be increased up to 2 times before spraying is necessary.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latin typeface="Times New Roman" pitchFamily="18" charset="0"/>
              </a:rPr>
              <a:t>Potato Leafhopper</a:t>
            </a:r>
          </a:p>
        </p:txBody>
      </p:sp>
      <p:pic>
        <p:nvPicPr>
          <p:cNvPr id="19459" name="Picture 3"/>
          <p:cNvPicPr>
            <a:picLocks noChangeArrowheads="1"/>
          </p:cNvPicPr>
          <p:nvPr>
            <p:ph type="body" idx="1"/>
          </p:nvPr>
        </p:nvPicPr>
        <p:blipFill>
          <a:blip r:embed="rId3" cstate="screen">
            <a:extLst>
              <a:ext uri="{28A0092B-C50C-407E-A947-70E740481C1C}">
                <a14:useLocalDpi xmlns:a14="http://schemas.microsoft.com/office/drawing/2010/main"/>
              </a:ext>
            </a:extLst>
          </a:blip>
          <a:srcRect/>
          <a:stretch>
            <a:fillRect/>
          </a:stretch>
        </p:blipFill>
        <p:spPr>
          <a:xfrm>
            <a:off x="1284288" y="1600200"/>
            <a:ext cx="6573837" cy="3962400"/>
          </a:xfrm>
          <a:noFill/>
          <a:ln/>
        </p:spPr>
      </p:pic>
      <p:sp>
        <p:nvSpPr>
          <p:cNvPr id="19460" name="Line 4"/>
          <p:cNvSpPr>
            <a:spLocks noChangeShapeType="1"/>
          </p:cNvSpPr>
          <p:nvPr/>
        </p:nvSpPr>
        <p:spPr bwMode="auto">
          <a:xfrm flipV="1">
            <a:off x="4953000" y="3962400"/>
            <a:ext cx="838200" cy="152400"/>
          </a:xfrm>
          <a:prstGeom prst="line">
            <a:avLst/>
          </a:prstGeom>
          <a:noFill/>
          <a:ln w="666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1" name="Text Box 5"/>
          <p:cNvSpPr txBox="1">
            <a:spLocks noChangeArrowheads="1"/>
          </p:cNvSpPr>
          <p:nvPr/>
        </p:nvSpPr>
        <p:spPr bwMode="auto">
          <a:xfrm>
            <a:off x="3657600" y="4114800"/>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chemeClr val="bg1"/>
                </a:solidFill>
              </a:rPr>
              <a:t>Proboscis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ctrTitle"/>
          </p:nvPr>
        </p:nvSpPr>
        <p:spPr>
          <a:xfrm>
            <a:off x="3200400" y="152400"/>
            <a:ext cx="5562600" cy="1470025"/>
          </a:xfrm>
        </p:spPr>
        <p:txBody>
          <a:bodyPr/>
          <a:lstStyle/>
          <a:p>
            <a:pPr algn="l"/>
            <a:r>
              <a:rPr lang="en-US" altLang="en-US"/>
              <a:t>Credits:</a:t>
            </a:r>
          </a:p>
        </p:txBody>
      </p:sp>
      <p:sp>
        <p:nvSpPr>
          <p:cNvPr id="5125" name="Rectangle 5"/>
          <p:cNvSpPr>
            <a:spLocks noGrp="1" noChangeArrowheads="1"/>
          </p:cNvSpPr>
          <p:nvPr>
            <p:ph type="subTitle" idx="1"/>
          </p:nvPr>
        </p:nvSpPr>
        <p:spPr>
          <a:xfrm>
            <a:off x="3200400" y="1295400"/>
            <a:ext cx="5715000" cy="4724400"/>
          </a:xfrm>
        </p:spPr>
        <p:txBody>
          <a:bodyPr/>
          <a:lstStyle/>
          <a:p>
            <a:pPr algn="l">
              <a:lnSpc>
                <a:spcPct val="80000"/>
              </a:lnSpc>
            </a:pPr>
            <a:r>
              <a:rPr lang="en-US" altLang="en-US" sz="2400"/>
              <a:t>This presentation was created from a collaboration among the following individuals:</a:t>
            </a:r>
          </a:p>
          <a:p>
            <a:pPr algn="l">
              <a:lnSpc>
                <a:spcPct val="80000"/>
              </a:lnSpc>
            </a:pPr>
            <a:r>
              <a:rPr lang="en-US" altLang="en-US" sz="2400" b="1"/>
              <a:t>Dan Undersander</a:t>
            </a:r>
          </a:p>
          <a:p>
            <a:pPr algn="l">
              <a:lnSpc>
                <a:spcPct val="80000"/>
              </a:lnSpc>
            </a:pPr>
            <a:r>
              <a:rPr lang="en-US" altLang="en-US" sz="2400" b="1"/>
              <a:t>David Hogg</a:t>
            </a:r>
          </a:p>
          <a:p>
            <a:pPr algn="l">
              <a:lnSpc>
                <a:spcPct val="80000"/>
              </a:lnSpc>
            </a:pPr>
            <a:r>
              <a:rPr lang="en-US" altLang="en-US" sz="2400" b="1"/>
              <a:t>Bryan Jensen</a:t>
            </a:r>
          </a:p>
          <a:p>
            <a:pPr algn="l">
              <a:lnSpc>
                <a:spcPct val="80000"/>
              </a:lnSpc>
            </a:pPr>
            <a:r>
              <a:rPr lang="en-US" altLang="en-US" sz="2400" b="1"/>
              <a:t>Eileen Cullen</a:t>
            </a:r>
          </a:p>
          <a:p>
            <a:pPr algn="l">
              <a:lnSpc>
                <a:spcPct val="80000"/>
              </a:lnSpc>
            </a:pPr>
            <a:r>
              <a:rPr lang="en-US" altLang="en-US" sz="2400"/>
              <a:t>University of Wisconsin</a:t>
            </a:r>
          </a:p>
          <a:p>
            <a:pPr algn="l">
              <a:lnSpc>
                <a:spcPct val="80000"/>
              </a:lnSpc>
            </a:pPr>
            <a:endParaRPr lang="en-US" altLang="en-US" sz="2400"/>
          </a:p>
          <a:p>
            <a:pPr algn="l">
              <a:lnSpc>
                <a:spcPct val="80000"/>
              </a:lnSpc>
            </a:pPr>
            <a:r>
              <a:rPr lang="en-US" altLang="en-US" sz="2400" b="1"/>
              <a:t>Richard Leep</a:t>
            </a:r>
          </a:p>
          <a:p>
            <a:pPr algn="l">
              <a:lnSpc>
                <a:spcPct val="80000"/>
              </a:lnSpc>
            </a:pPr>
            <a:r>
              <a:rPr lang="en-US" altLang="en-US" sz="2400"/>
              <a:t>Michigan State University</a:t>
            </a:r>
          </a:p>
          <a:p>
            <a:pPr algn="l">
              <a:lnSpc>
                <a:spcPct val="80000"/>
              </a:lnSpc>
            </a:pPr>
            <a:endParaRPr lang="en-US" altLang="en-US" sz="2400" b="1"/>
          </a:p>
          <a:p>
            <a:pPr algn="l">
              <a:lnSpc>
                <a:spcPct val="80000"/>
              </a:lnSpc>
            </a:pPr>
            <a:r>
              <a:rPr lang="en-US" altLang="en-US" sz="2400" b="1"/>
              <a:t>Paul Peterson</a:t>
            </a:r>
          </a:p>
          <a:p>
            <a:pPr algn="l">
              <a:lnSpc>
                <a:spcPct val="80000"/>
              </a:lnSpc>
            </a:pPr>
            <a:r>
              <a:rPr lang="en-US" altLang="en-US" sz="2400"/>
              <a:t>University of Minnesota</a:t>
            </a:r>
          </a:p>
          <a:p>
            <a:pPr algn="l">
              <a:lnSpc>
                <a:spcPct val="80000"/>
              </a:lnSpc>
            </a:pPr>
            <a:endParaRPr lang="en-US" altLang="en-US" sz="2400"/>
          </a:p>
          <a:p>
            <a:pPr algn="l">
              <a:lnSpc>
                <a:spcPct val="80000"/>
              </a:lnSpc>
            </a:pPr>
            <a:endParaRPr lang="en-US" altLang="en-US" sz="2400"/>
          </a:p>
        </p:txBody>
      </p:sp>
      <p:pic>
        <p:nvPicPr>
          <p:cNvPr id="5126" name="Picture 6" descr="msue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191000"/>
            <a:ext cx="1962150" cy="819150"/>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uwex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2743200"/>
            <a:ext cx="2371725" cy="60007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ESlogo3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5334000"/>
            <a:ext cx="2209800" cy="9128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latin typeface="Times New Roman" pitchFamily="18" charset="0"/>
              </a:rPr>
              <a:t>Potato leafhopper migrates from Louisiana each spring</a:t>
            </a:r>
          </a:p>
        </p:txBody>
      </p:sp>
      <p:pic>
        <p:nvPicPr>
          <p:cNvPr id="20483" name="Picture 3"/>
          <p:cNvPicPr>
            <a:picLocks noChangeArrowheads="1"/>
          </p:cNvPicPr>
          <p:nvPr>
            <p:ph type="body" idx="1"/>
          </p:nvPr>
        </p:nvPicPr>
        <p:blipFill>
          <a:blip r:embed="rId3" cstate="screen">
            <a:extLst>
              <a:ext uri="{28A0092B-C50C-407E-A947-70E740481C1C}">
                <a14:useLocalDpi xmlns:a14="http://schemas.microsoft.com/office/drawing/2010/main"/>
              </a:ext>
            </a:extLst>
          </a:blip>
          <a:srcRect/>
          <a:stretch>
            <a:fillRect/>
          </a:stretch>
        </p:blipFill>
        <p:spPr>
          <a:xfrm>
            <a:off x="1241425" y="1600200"/>
            <a:ext cx="6657975" cy="3962400"/>
          </a:xfrm>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endParaRPr lang="en-US" altLang="en-US"/>
          </a:p>
        </p:txBody>
      </p:sp>
      <p:pic>
        <p:nvPicPr>
          <p:cNvPr id="22531" name="Picture 3"/>
          <p:cNvPicPr>
            <a:picLocks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066800" y="609600"/>
            <a:ext cx="7239000" cy="5181600"/>
          </a:xfrm>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838200" y="304800"/>
            <a:ext cx="7550150" cy="1143000"/>
          </a:xfrm>
        </p:spPr>
        <p:txBody>
          <a:bodyPr/>
          <a:lstStyle/>
          <a:p>
            <a:pPr defTabSz="893763"/>
            <a:r>
              <a:rPr lang="en-US" altLang="en-US" b="1">
                <a:solidFill>
                  <a:schemeClr val="tx1"/>
                </a:solidFill>
              </a:rPr>
              <a:t>PLH Life History Characteristics</a:t>
            </a:r>
          </a:p>
        </p:txBody>
      </p:sp>
      <p:sp>
        <p:nvSpPr>
          <p:cNvPr id="110595" name="Rectangle 3"/>
          <p:cNvSpPr>
            <a:spLocks noGrp="1" noChangeArrowheads="1"/>
          </p:cNvSpPr>
          <p:nvPr>
            <p:ph type="body" idx="1"/>
          </p:nvPr>
        </p:nvSpPr>
        <p:spPr>
          <a:xfrm>
            <a:off x="533400" y="1600200"/>
            <a:ext cx="8229600" cy="5029200"/>
          </a:xfrm>
        </p:spPr>
        <p:txBody>
          <a:bodyPr/>
          <a:lstStyle/>
          <a:p>
            <a:pPr marL="334963" indent="-334963" defTabSz="893763">
              <a:buFontTx/>
              <a:buNone/>
            </a:pPr>
            <a:r>
              <a:rPr lang="en-US" altLang="en-US" b="1"/>
              <a:t>1.  Long range migration/locally   dispersive</a:t>
            </a:r>
          </a:p>
          <a:p>
            <a:pPr marL="334963" indent="-334963" defTabSz="893763">
              <a:buFontTx/>
              <a:buNone/>
            </a:pPr>
            <a:r>
              <a:rPr lang="en-US" altLang="en-US" b="1"/>
              <a:t>2.  Wide range of host plants </a:t>
            </a:r>
          </a:p>
          <a:p>
            <a:pPr marL="334963" indent="-334963" defTabSz="893763">
              <a:buFontTx/>
              <a:buNone/>
            </a:pPr>
            <a:r>
              <a:rPr lang="en-US" altLang="en-US" b="1"/>
              <a:t>3.  Explosive growth potential</a:t>
            </a:r>
          </a:p>
          <a:p>
            <a:pPr marL="334963" indent="-334963" defTabSz="893763">
              <a:buFontTx/>
              <a:buNone/>
            </a:pPr>
            <a:endParaRPr lang="en-US" altLang="en-US" sz="1800" b="1"/>
          </a:p>
          <a:p>
            <a:pPr marL="334963" indent="-334963" defTabSz="893763">
              <a:buFontTx/>
              <a:buNone/>
            </a:pPr>
            <a:r>
              <a:rPr lang="en-US" altLang="en-US" b="1"/>
              <a:t>Management Implications for Alfalfa:</a:t>
            </a:r>
          </a:p>
          <a:p>
            <a:pPr marL="334963" indent="-334963" defTabSz="893763"/>
            <a:r>
              <a:rPr lang="en-US" altLang="en-US" b="1"/>
              <a:t>At the mercy of “regional” population</a:t>
            </a:r>
          </a:p>
          <a:p>
            <a:pPr marL="334963" indent="-334963" defTabSz="893763"/>
            <a:r>
              <a:rPr lang="en-US" altLang="en-US" b="1"/>
              <a:t>Must monitor and spray when necessary</a:t>
            </a:r>
          </a:p>
        </p:txBody>
      </p:sp>
      <p:sp>
        <p:nvSpPr>
          <p:cNvPr id="110596" name="Line 4"/>
          <p:cNvSpPr>
            <a:spLocks noChangeShapeType="1"/>
          </p:cNvSpPr>
          <p:nvPr/>
        </p:nvSpPr>
        <p:spPr bwMode="auto">
          <a:xfrm flipV="1">
            <a:off x="533400" y="1600200"/>
            <a:ext cx="7696200" cy="0"/>
          </a:xfrm>
          <a:prstGeom prst="line">
            <a:avLst/>
          </a:prstGeom>
          <a:noFill/>
          <a:ln w="3810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a:latin typeface="Times New Roman" pitchFamily="18" charset="0"/>
              </a:rPr>
              <a:t>Potato leaf hopper and damage</a:t>
            </a:r>
          </a:p>
        </p:txBody>
      </p:sp>
      <p:pic>
        <p:nvPicPr>
          <p:cNvPr id="24579" name="Picture 3"/>
          <p:cNvPicPr>
            <a:picLocks noChangeArrowheads="1"/>
          </p:cNvPicPr>
          <p:nvPr>
            <p:ph type="body" idx="4294967295"/>
          </p:nvPr>
        </p:nvPicPr>
        <p:blipFill>
          <a:blip r:embed="rId3">
            <a:extLst>
              <a:ext uri="{28A0092B-C50C-407E-A947-70E740481C1C}">
                <a14:useLocalDpi xmlns:a14="http://schemas.microsoft.com/office/drawing/2010/main" val="0"/>
              </a:ext>
            </a:extLst>
          </a:blip>
          <a:srcRect l="2600" t="4543" r="64989" b="13629"/>
          <a:stretch>
            <a:fillRect/>
          </a:stretch>
        </p:blipFill>
        <p:spPr>
          <a:xfrm>
            <a:off x="1112838" y="1712913"/>
            <a:ext cx="2466975" cy="3241675"/>
          </a:xfrm>
          <a:noFill/>
          <a:ln/>
        </p:spPr>
      </p:pic>
      <p:pic>
        <p:nvPicPr>
          <p:cNvPr id="24580" name="Picture 4" descr="alfalfa  potato leaf hopper damage"/>
          <p:cNvPicPr>
            <a:picLocks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4038600" y="1866900"/>
            <a:ext cx="4413250" cy="2554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1" name="Text Box 5"/>
          <p:cNvSpPr txBox="1">
            <a:spLocks noChangeArrowheads="1"/>
          </p:cNvSpPr>
          <p:nvPr/>
        </p:nvSpPr>
        <p:spPr bwMode="auto">
          <a:xfrm>
            <a:off x="4648200" y="5105400"/>
            <a:ext cx="3124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V-shaped damage on leaf</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a:ln/>
        </p:spPr>
        <p:txBody>
          <a:bodyPr lIns="92075" tIns="46038" rIns="92075" bIns="46038"/>
          <a:lstStyle/>
          <a:p>
            <a:pPr eaLnBrk="0" hangingPunct="0"/>
            <a:r>
              <a:rPr lang="en-US" altLang="en-US" sz="4800">
                <a:solidFill>
                  <a:schemeClr val="tx1"/>
                </a:solidFill>
                <a:latin typeface="Times New Roman" pitchFamily="18" charset="0"/>
              </a:rPr>
              <a:t>Potato Leafhopper Damage</a:t>
            </a:r>
          </a:p>
        </p:txBody>
      </p:sp>
      <p:graphicFrame>
        <p:nvGraphicFramePr>
          <p:cNvPr id="26628" name="Object 4"/>
          <p:cNvGraphicFramePr>
            <a:graphicFrameLocks/>
          </p:cNvGraphicFramePr>
          <p:nvPr/>
        </p:nvGraphicFramePr>
        <p:xfrm>
          <a:off x="2667000" y="1371600"/>
          <a:ext cx="5715000" cy="2114550"/>
        </p:xfrm>
        <a:graphic>
          <a:graphicData uri="http://schemas.openxmlformats.org/presentationml/2006/ole">
            <mc:AlternateContent xmlns:mc="http://schemas.openxmlformats.org/markup-compatibility/2006">
              <mc:Choice xmlns:v="urn:schemas-microsoft-com:vml" Requires="v">
                <p:oleObj spid="_x0000_s26634" name="Worksheet" r:id="rId4" imgW="4876800" imgH="1628851" progId="Excel.Sheet.8">
                  <p:embed/>
                </p:oleObj>
              </mc:Choice>
              <mc:Fallback>
                <p:oleObj name="Worksheet" r:id="rId4" imgW="4876800" imgH="1628851" progId="Excel.Sheet.8">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1371600"/>
                        <a:ext cx="5715000"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29" name="Object 5"/>
          <p:cNvGraphicFramePr>
            <a:graphicFrameLocks/>
          </p:cNvGraphicFramePr>
          <p:nvPr/>
        </p:nvGraphicFramePr>
        <p:xfrm>
          <a:off x="2667000" y="3733800"/>
          <a:ext cx="5803900" cy="2190750"/>
        </p:xfrm>
        <a:graphic>
          <a:graphicData uri="http://schemas.openxmlformats.org/presentationml/2006/ole">
            <mc:AlternateContent xmlns:mc="http://schemas.openxmlformats.org/markup-compatibility/2006">
              <mc:Choice xmlns:v="urn:schemas-microsoft-com:vml" Requires="v">
                <p:oleObj spid="_x0000_s26635" name="Worksheet" r:id="rId6" imgW="4810049" imgH="1714500" progId="Excel.Sheet.8">
                  <p:embed/>
                </p:oleObj>
              </mc:Choice>
              <mc:Fallback>
                <p:oleObj name="Worksheet" r:id="rId6" imgW="4810049" imgH="1714500" progId="Excel.Sheet.8">
                  <p:embed/>
                  <p:pic>
                    <p:nvPicPr>
                      <p:cNvPr id="0" name="Object 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0" y="3733800"/>
                        <a:ext cx="5803900"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30" name="Rectangle 6"/>
          <p:cNvSpPr>
            <a:spLocks noChangeArrowheads="1"/>
          </p:cNvSpPr>
          <p:nvPr/>
        </p:nvSpPr>
        <p:spPr bwMode="auto">
          <a:xfrm>
            <a:off x="8763000" y="609600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endParaRPr lang="en-US" altLang="en-US" sz="2400">
              <a:latin typeface="Times New Roman" pitchFamily="18" charset="0"/>
            </a:endParaRPr>
          </a:p>
        </p:txBody>
      </p:sp>
      <p:sp>
        <p:nvSpPr>
          <p:cNvPr id="26631" name="Rectangle 7"/>
          <p:cNvSpPr>
            <a:spLocks noChangeArrowheads="1"/>
          </p:cNvSpPr>
          <p:nvPr/>
        </p:nvSpPr>
        <p:spPr bwMode="auto">
          <a:xfrm>
            <a:off x="5029200" y="5943600"/>
            <a:ext cx="37830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400">
                <a:solidFill>
                  <a:schemeClr val="bg2"/>
                </a:solidFill>
                <a:latin typeface="Times New Roman" pitchFamily="18" charset="0"/>
              </a:rPr>
              <a:t>Source: Improving Alfalfa Forage Quality,  CASC</a:t>
            </a:r>
          </a:p>
        </p:txBody>
      </p:sp>
      <p:sp>
        <p:nvSpPr>
          <p:cNvPr id="26632" name="Text Box 8"/>
          <p:cNvSpPr txBox="1">
            <a:spLocks noChangeArrowheads="1"/>
          </p:cNvSpPr>
          <p:nvPr/>
        </p:nvSpPr>
        <p:spPr bwMode="auto">
          <a:xfrm>
            <a:off x="685800" y="1676400"/>
            <a:ext cx="16764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chemeClr val="accent2"/>
                </a:solidFill>
                <a:latin typeface="Comic Sans MS" pitchFamily="66" charset="0"/>
              </a:rPr>
              <a:t>Yield is reduced with plant stunting</a:t>
            </a:r>
          </a:p>
        </p:txBody>
      </p:sp>
      <p:sp>
        <p:nvSpPr>
          <p:cNvPr id="26633" name="Text Box 9"/>
          <p:cNvSpPr txBox="1">
            <a:spLocks noChangeArrowheads="1"/>
          </p:cNvSpPr>
          <p:nvPr/>
        </p:nvSpPr>
        <p:spPr bwMode="auto">
          <a:xfrm>
            <a:off x="685800" y="3733800"/>
            <a:ext cx="18288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Forage quality is lowered because crude protein is reduced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latin typeface="Times New Roman" pitchFamily="18" charset="0"/>
              </a:rPr>
              <a:t>Potato Leafhopper Damage</a:t>
            </a:r>
          </a:p>
        </p:txBody>
      </p:sp>
      <p:sp>
        <p:nvSpPr>
          <p:cNvPr id="28675" name="Rectangle 3"/>
          <p:cNvSpPr>
            <a:spLocks noGrp="1" noChangeArrowheads="1"/>
          </p:cNvSpPr>
          <p:nvPr>
            <p:ph type="body" idx="1"/>
          </p:nvPr>
        </p:nvSpPr>
        <p:spPr/>
        <p:txBody>
          <a:bodyPr/>
          <a:lstStyle/>
          <a:p>
            <a:r>
              <a:rPr lang="en-US" altLang="en-US"/>
              <a:t>New seedings of alfalfa are particularly susceptible to potato leafhopper damage</a:t>
            </a:r>
          </a:p>
          <a:p>
            <a:r>
              <a:rPr lang="en-US" altLang="en-US"/>
              <a:t>Failure to control potato leafhopper in the seeding year results </a:t>
            </a:r>
            <a:r>
              <a:rPr lang="en-US" altLang="en-US" b="1">
                <a:solidFill>
                  <a:schemeClr val="accent2"/>
                </a:solidFill>
                <a:latin typeface="Comic Sans MS" pitchFamily="66" charset="0"/>
              </a:rPr>
              <a:t>in yield loss in subsequent years.</a:t>
            </a:r>
          </a:p>
        </p:txBody>
      </p:sp>
    </p:spTree>
  </p:cSld>
  <p:clrMapOvr>
    <a:masterClrMapping/>
  </p:clrMapOvr>
</p:sld>
</file>

<file path=ppt/theme/theme1.xml><?xml version="1.0" encoding="utf-8"?>
<a:theme xmlns:a="http://schemas.openxmlformats.org/drawingml/2006/main" name="Forage Resources Presentation5">
  <a:themeElements>
    <a:clrScheme name="Forage Resources Presentation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orage Resources Presentation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orage Resources Presentation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orage Resources Presentation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orage Resources Presentation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orage Resources Presentation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orage Resources Presentation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orage Resources Presentation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orage Resources Presentation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orage Resources Presentation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orage Resources Presentation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orage Resources Presentation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orage Resources Presentation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orage Resources Presentation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Hogg on 'Ppathn1\User\Ento\Faculty' (H:)">
  <a:themeElements>
    <a:clrScheme name="">
      <a:dk1>
        <a:srgbClr val="919191"/>
      </a:dk1>
      <a:lt1>
        <a:srgbClr val="FFFFFF"/>
      </a:lt1>
      <a:dk2>
        <a:srgbClr val="114FFB"/>
      </a:dk2>
      <a:lt2>
        <a:srgbClr val="FAFD00"/>
      </a:lt2>
      <a:accent1>
        <a:srgbClr val="618FFD"/>
      </a:accent1>
      <a:accent2>
        <a:srgbClr val="00AE00"/>
      </a:accent2>
      <a:accent3>
        <a:srgbClr val="AAB2FD"/>
      </a:accent3>
      <a:accent4>
        <a:srgbClr val="DADADA"/>
      </a:accent4>
      <a:accent5>
        <a:srgbClr val="B7C6FE"/>
      </a:accent5>
      <a:accent6>
        <a:srgbClr val="009D00"/>
      </a:accent6>
      <a:hlink>
        <a:srgbClr val="FC0128"/>
      </a:hlink>
      <a:folHlink>
        <a:srgbClr val="CECECE"/>
      </a:folHlink>
    </a:clrScheme>
    <a:fontScheme name="Hogg on 'Ppathn1\User\Ento\Faculty' (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ogg on 'Ppathn1\User\Ento\Faculty' (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ogg on 'Ppathn1\User\Ento\Faculty' (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ogg on 'Ppathn1\User\Ento\Faculty' (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ogg on 'Ppathn1\User\Ento\Faculty' (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ogg on 'Ppathn1\User\Ento\Faculty' (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ogg on 'Ppathn1\User\Ento\Faculty' (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ogg on 'Ppathn1\User\Ento\Faculty' (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Forage Resources Presentation5</Template>
  <TotalTime>424</TotalTime>
  <Words>2835</Words>
  <Application>Microsoft Office PowerPoint</Application>
  <PresentationFormat>On-screen Show (4:3)</PresentationFormat>
  <Paragraphs>274</Paragraphs>
  <Slides>30</Slides>
  <Notes>30</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2</vt:i4>
      </vt:variant>
      <vt:variant>
        <vt:lpstr>Slide Titles</vt:lpstr>
      </vt:variant>
      <vt:variant>
        <vt:i4>30</vt:i4>
      </vt:variant>
    </vt:vector>
  </HeadingPairs>
  <TitlesOfParts>
    <vt:vector size="40" baseType="lpstr">
      <vt:lpstr>Arial</vt:lpstr>
      <vt:lpstr>Times New Roman</vt:lpstr>
      <vt:lpstr>Comic Sans MS</vt:lpstr>
      <vt:lpstr>Tahoma</vt:lpstr>
      <vt:lpstr>Trebuchet MS</vt:lpstr>
      <vt:lpstr>Forage Resources Presentation5</vt:lpstr>
      <vt:lpstr>1_Default Design</vt:lpstr>
      <vt:lpstr>Hogg on 'Ppathn1\User\Ento\Faculty' (H:)</vt:lpstr>
      <vt:lpstr>Microsoft Excel Worksheet</vt:lpstr>
      <vt:lpstr>Microsoft Graph 2000 Chart</vt:lpstr>
      <vt:lpstr>Potato Leafhopper</vt:lpstr>
      <vt:lpstr>Potato Leafhopper</vt:lpstr>
      <vt:lpstr>Potato Leafhopper</vt:lpstr>
      <vt:lpstr>Potato leafhopper migrates from Louisiana each spring</vt:lpstr>
      <vt:lpstr>PowerPoint Presentation</vt:lpstr>
      <vt:lpstr>PLH Life History Characteristics</vt:lpstr>
      <vt:lpstr>Potato leaf hopper and damage</vt:lpstr>
      <vt:lpstr>Potato Leafhopper Damage</vt:lpstr>
      <vt:lpstr>Potato Leafhopper Damage</vt:lpstr>
      <vt:lpstr>PowerPoint Presentation</vt:lpstr>
      <vt:lpstr>Potato leafhopper scouting and economic thresholds</vt:lpstr>
      <vt:lpstr>Potato leafhopper scouting and economic thresholds</vt:lpstr>
      <vt:lpstr>Potato Leafhopper Economic Thresholds</vt:lpstr>
      <vt:lpstr>Glandular-haired alfalfa and normal alfalfa</vt:lpstr>
      <vt:lpstr>Economic thresholds for spraying potato leafhopper in alfalfa (leafhoppers/10 sweeps),  less than 50% resistance</vt:lpstr>
      <vt:lpstr>Economic thresholds for spraying potato leafhopper in alfalfa (leafhoppers/10 sweeps),  greater than 50% resistance</vt:lpstr>
      <vt:lpstr>PowerPoint Presentation</vt:lpstr>
      <vt:lpstr>PowerPoint Presentation</vt:lpstr>
      <vt:lpstr>Glandular Haired Alfalfa</vt:lpstr>
      <vt:lpstr>Mechanisms of Plant Resistance to Insects</vt:lpstr>
      <vt:lpstr>Three “Snapshots” from Arlington, Wisconsin, in the Evolution of Glandular Haired Resistance</vt:lpstr>
      <vt:lpstr>Conclusions from 1997</vt:lpstr>
      <vt:lpstr>PowerPoint Presentation</vt:lpstr>
      <vt:lpstr>2000 YIELDS (Tons/acre)  [Plots cut July 19]</vt:lpstr>
      <vt:lpstr>Conclusions from 2000</vt:lpstr>
      <vt:lpstr>2003 YIELDS (Tons/acre)  [Plots cut July 30]</vt:lpstr>
      <vt:lpstr>Conclusions from 2003</vt:lpstr>
      <vt:lpstr>Summary</vt:lpstr>
      <vt:lpstr>Potato Leafhopper Resistance</vt:lpstr>
      <vt:lpstr>Credits:</vt:lpstr>
    </vt:vector>
  </TitlesOfParts>
  <Company>U of MN Extension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Karen Matthes</dc:creator>
  <cp:lastModifiedBy>Mike Rankin</cp:lastModifiedBy>
  <cp:revision>86</cp:revision>
  <dcterms:created xsi:type="dcterms:W3CDTF">2003-01-02T17:12:06Z</dcterms:created>
  <dcterms:modified xsi:type="dcterms:W3CDTF">2014-02-28T03:58:23Z</dcterms:modified>
</cp:coreProperties>
</file>