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6"/>
  </p:notesMasterIdLst>
  <p:handoutMasterIdLst>
    <p:handoutMasterId r:id="rId17"/>
  </p:handoutMasterIdLst>
  <p:sldIdLst>
    <p:sldId id="765" r:id="rId2"/>
    <p:sldId id="559" r:id="rId3"/>
    <p:sldId id="506" r:id="rId4"/>
    <p:sldId id="761" r:id="rId5"/>
    <p:sldId id="755" r:id="rId6"/>
    <p:sldId id="762" r:id="rId7"/>
    <p:sldId id="763" r:id="rId8"/>
    <p:sldId id="515" r:id="rId9"/>
    <p:sldId id="516" r:id="rId10"/>
    <p:sldId id="752" r:id="rId11"/>
    <p:sldId id="753" r:id="rId12"/>
    <p:sldId id="760" r:id="rId13"/>
    <p:sldId id="617" r:id="rId14"/>
    <p:sldId id="565" r:id="rId15"/>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6600"/>
    <a:srgbClr val="FF9933"/>
    <a:srgbClr val="CA0202"/>
    <a:srgbClr val="000066"/>
    <a:srgbClr val="FF3399"/>
    <a:srgbClr val="000000"/>
    <a:srgbClr val="B2B2B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5" autoAdjust="0"/>
    <p:restoredTop sz="86599" autoAdjust="0"/>
  </p:normalViewPr>
  <p:slideViewPr>
    <p:cSldViewPr>
      <p:cViewPr varScale="1">
        <p:scale>
          <a:sx n="70" d="100"/>
          <a:sy n="70" d="100"/>
        </p:scale>
        <p:origin x="509" y="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9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41935483870999"/>
          <c:y val="4.9763033175355603E-2"/>
          <c:w val="0.75042869641294796"/>
          <c:h val="0.73696682464455099"/>
        </c:manualLayout>
      </c:layout>
      <c:barChart>
        <c:barDir val="col"/>
        <c:grouping val="clustered"/>
        <c:varyColors val="0"/>
        <c:ser>
          <c:idx val="0"/>
          <c:order val="0"/>
          <c:tx>
            <c:strRef>
              <c:f>Sheet1!$B$1</c:f>
              <c:strCache>
                <c:ptCount val="1"/>
                <c:pt idx="0">
                  <c:v>Series 1</c:v>
                </c:pt>
              </c:strCache>
            </c:strRef>
          </c:tx>
          <c:spPr>
            <a:solidFill>
              <a:srgbClr val="006600"/>
            </a:solidFill>
            <a:ln>
              <a:solidFill>
                <a:schemeClr val="bg1">
                  <a:lumMod val="50000"/>
                </a:schemeClr>
              </a:solidFill>
            </a:ln>
          </c:spPr>
          <c:invertIfNegative val="0"/>
          <c:cat>
            <c:strRef>
              <c:f>Sheet1!$A$2:$A$6</c:f>
              <c:strCache>
                <c:ptCount val="5"/>
                <c:pt idx="0">
                  <c:v>Garst 6426</c:v>
                </c:pt>
                <c:pt idx="1">
                  <c:v>53H92</c:v>
                </c:pt>
                <c:pt idx="2">
                  <c:v>EverGreen3</c:v>
                </c:pt>
                <c:pt idx="3">
                  <c:v>Ameristand 404LH</c:v>
                </c:pt>
                <c:pt idx="4">
                  <c:v>FG45H353*</c:v>
                </c:pt>
              </c:strCache>
            </c:strRef>
          </c:cat>
          <c:val>
            <c:numRef>
              <c:f>Sheet1!$B$2:$B$6</c:f>
              <c:numCache>
                <c:formatCode>General</c:formatCode>
                <c:ptCount val="5"/>
                <c:pt idx="0">
                  <c:v>114.7</c:v>
                </c:pt>
                <c:pt idx="1">
                  <c:v>112.3</c:v>
                </c:pt>
                <c:pt idx="2">
                  <c:v>112</c:v>
                </c:pt>
                <c:pt idx="3">
                  <c:v>108.5</c:v>
                </c:pt>
                <c:pt idx="4">
                  <c:v>122.1</c:v>
                </c:pt>
              </c:numCache>
            </c:numRef>
          </c:val>
          <c:extLst>
            <c:ext xmlns:c16="http://schemas.microsoft.com/office/drawing/2014/chart" uri="{C3380CC4-5D6E-409C-BE32-E72D297353CC}">
              <c16:uniqueId val="{00000000-61C0-4C50-A623-7C74138A0879}"/>
            </c:ext>
          </c:extLst>
        </c:ser>
        <c:dLbls>
          <c:showLegendKey val="0"/>
          <c:showVal val="0"/>
          <c:showCatName val="0"/>
          <c:showSerName val="0"/>
          <c:showPercent val="0"/>
          <c:showBubbleSize val="0"/>
        </c:dLbls>
        <c:gapWidth val="100"/>
        <c:axId val="647194112"/>
        <c:axId val="555260672"/>
      </c:barChart>
      <c:catAx>
        <c:axId val="647194112"/>
        <c:scaling>
          <c:orientation val="minMax"/>
        </c:scaling>
        <c:delete val="0"/>
        <c:axPos val="b"/>
        <c:numFmt formatCode="General" sourceLinked="0"/>
        <c:majorTickMark val="out"/>
        <c:minorTickMark val="none"/>
        <c:tickLblPos val="nextTo"/>
        <c:txPr>
          <a:bodyPr rot="960000"/>
          <a:lstStyle/>
          <a:p>
            <a:pPr>
              <a:defRPr/>
            </a:pPr>
            <a:endParaRPr lang="en-US"/>
          </a:p>
        </c:txPr>
        <c:crossAx val="555260672"/>
        <c:crosses val="autoZero"/>
        <c:auto val="1"/>
        <c:lblAlgn val="ctr"/>
        <c:lblOffset val="100"/>
        <c:noMultiLvlLbl val="0"/>
      </c:catAx>
      <c:valAx>
        <c:axId val="555260672"/>
        <c:scaling>
          <c:orientation val="minMax"/>
          <c:max val="125"/>
          <c:min val="80"/>
        </c:scaling>
        <c:delete val="0"/>
        <c:axPos val="l"/>
        <c:majorGridlines/>
        <c:title>
          <c:tx>
            <c:rich>
              <a:bodyPr/>
              <a:lstStyle/>
              <a:p>
                <a:pPr>
                  <a:defRPr sz="1800" b="1" i="0" u="none" strike="noStrike" baseline="0">
                    <a:solidFill>
                      <a:schemeClr val="tx1"/>
                    </a:solidFill>
                    <a:latin typeface="Arial"/>
                    <a:ea typeface="Arial"/>
                    <a:cs typeface="Arial"/>
                  </a:defRPr>
                </a:pPr>
                <a:r>
                  <a:rPr lang="en-US" dirty="0">
                    <a:solidFill>
                      <a:schemeClr val="tx1"/>
                    </a:solidFill>
                  </a:rPr>
                  <a:t>Yield, % of Susceptible Checks</a:t>
                </a:r>
              </a:p>
            </c:rich>
          </c:tx>
          <c:layout>
            <c:manualLayout>
              <c:xMode val="edge"/>
              <c:yMode val="edge"/>
              <c:x val="3.8034130316997899E-2"/>
              <c:y val="5.8237688509275298E-2"/>
            </c:manualLayout>
          </c:layout>
          <c:overlay val="0"/>
        </c:title>
        <c:numFmt formatCode="General" sourceLinked="1"/>
        <c:majorTickMark val="out"/>
        <c:minorTickMark val="none"/>
        <c:tickLblPos val="nextTo"/>
        <c:crossAx val="647194112"/>
        <c:crosses val="autoZero"/>
        <c:crossBetween val="between"/>
        <c:majorUnit val="10"/>
      </c:valAx>
      <c:spPr>
        <a:noFill/>
        <a:ln w="25398">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17850221993301"/>
          <c:y val="0.17189097036166001"/>
          <c:w val="0.78664262761547299"/>
          <c:h val="0.68259278358943398"/>
        </c:manualLayout>
      </c:layout>
      <c:barChart>
        <c:barDir val="col"/>
        <c:grouping val="clustered"/>
        <c:varyColors val="0"/>
        <c:ser>
          <c:idx val="0"/>
          <c:order val="0"/>
          <c:tx>
            <c:strRef>
              <c:f>Sheet1!$B$1</c:f>
              <c:strCache>
                <c:ptCount val="1"/>
                <c:pt idx="0">
                  <c:v>Untreated</c:v>
                </c:pt>
              </c:strCache>
            </c:strRef>
          </c:tx>
          <c:spPr>
            <a:solidFill>
              <a:srgbClr val="FFCC00"/>
            </a:solidFill>
          </c:spPr>
          <c:invertIfNegative val="0"/>
          <c:dLbls>
            <c:dLbl>
              <c:idx val="0"/>
              <c:layout>
                <c:manualLayout>
                  <c:x val="-4.1154423598284799E-3"/>
                  <c:y val="0.117853397796977"/>
                </c:manualLayout>
              </c:layout>
              <c:tx>
                <c:rich>
                  <a:bodyPr/>
                  <a:lstStyle/>
                  <a:p>
                    <a:pPr>
                      <a:defRPr b="1"/>
                    </a:pPr>
                    <a:r>
                      <a:rPr lang="uk-UA" b="1"/>
                      <a:t>-0.10</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66-4DF6-9E34-996BBDF9BB55}"/>
                </c:ext>
              </c:extLst>
            </c:dLbl>
            <c:dLbl>
              <c:idx val="1"/>
              <c:layout>
                <c:manualLayout>
                  <c:x val="-4.11522633744856E-3"/>
                  <c:y val="0.12346524341123501"/>
                </c:manualLayout>
              </c:layout>
              <c:tx>
                <c:rich>
                  <a:bodyPr/>
                  <a:lstStyle/>
                  <a:p>
                    <a:pPr>
                      <a:defRPr b="1"/>
                    </a:pPr>
                    <a:r>
                      <a:rPr lang="uk-UA" b="1"/>
                      <a:t>-0.33</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66-4DF6-9E34-996BBDF9BB5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Resistant</c:v>
                </c:pt>
                <c:pt idx="1">
                  <c:v>Susceptible</c:v>
                </c:pt>
              </c:strCache>
            </c:strRef>
          </c:cat>
          <c:val>
            <c:numRef>
              <c:f>Sheet1!$B$2:$B$3</c:f>
              <c:numCache>
                <c:formatCode>General</c:formatCode>
                <c:ptCount val="2"/>
                <c:pt idx="0">
                  <c:v>1.17</c:v>
                </c:pt>
                <c:pt idx="1">
                  <c:v>0.9</c:v>
                </c:pt>
              </c:numCache>
            </c:numRef>
          </c:val>
          <c:extLst>
            <c:ext xmlns:c16="http://schemas.microsoft.com/office/drawing/2014/chart" uri="{C3380CC4-5D6E-409C-BE32-E72D297353CC}">
              <c16:uniqueId val="{00000002-4666-4DF6-9E34-996BBDF9BB55}"/>
            </c:ext>
          </c:extLst>
        </c:ser>
        <c:ser>
          <c:idx val="1"/>
          <c:order val="1"/>
          <c:tx>
            <c:strRef>
              <c:f>Sheet1!$C$1</c:f>
              <c:strCache>
                <c:ptCount val="1"/>
                <c:pt idx="0">
                  <c:v>Insecticide</c:v>
                </c:pt>
              </c:strCache>
            </c:strRef>
          </c:tx>
          <c:spPr>
            <a:solidFill>
              <a:srgbClr val="006600"/>
            </a:solidFill>
            <a:ln>
              <a:solidFill>
                <a:schemeClr val="tx1">
                  <a:lumMod val="85000"/>
                </a:schemeClr>
              </a:solidFill>
            </a:ln>
          </c:spPr>
          <c:invertIfNegative val="0"/>
          <c:dPt>
            <c:idx val="0"/>
            <c:invertIfNegative val="0"/>
            <c:bubble3D val="0"/>
            <c:extLst>
              <c:ext xmlns:c16="http://schemas.microsoft.com/office/drawing/2014/chart" uri="{C3380CC4-5D6E-409C-BE32-E72D297353CC}">
                <c16:uniqueId val="{00000003-4666-4DF6-9E34-996BBDF9BB55}"/>
              </c:ext>
            </c:extLst>
          </c:dPt>
          <c:dPt>
            <c:idx val="1"/>
            <c:invertIfNegative val="0"/>
            <c:bubble3D val="0"/>
            <c:extLst>
              <c:ext xmlns:c16="http://schemas.microsoft.com/office/drawing/2014/chart" uri="{C3380CC4-5D6E-409C-BE32-E72D297353CC}">
                <c16:uniqueId val="{00000004-4666-4DF6-9E34-996BBDF9BB55}"/>
              </c:ext>
            </c:extLst>
          </c:dPt>
          <c:cat>
            <c:strRef>
              <c:f>Sheet1!$A$2:$A$3</c:f>
              <c:strCache>
                <c:ptCount val="2"/>
                <c:pt idx="0">
                  <c:v>Resistant</c:v>
                </c:pt>
                <c:pt idx="1">
                  <c:v>Susceptible</c:v>
                </c:pt>
              </c:strCache>
            </c:strRef>
          </c:cat>
          <c:val>
            <c:numRef>
              <c:f>Sheet1!$C$2:$C$3</c:f>
              <c:numCache>
                <c:formatCode>General</c:formatCode>
                <c:ptCount val="2"/>
                <c:pt idx="0">
                  <c:v>1.27</c:v>
                </c:pt>
                <c:pt idx="1">
                  <c:v>1.23</c:v>
                </c:pt>
              </c:numCache>
            </c:numRef>
          </c:val>
          <c:extLst>
            <c:ext xmlns:c16="http://schemas.microsoft.com/office/drawing/2014/chart" uri="{C3380CC4-5D6E-409C-BE32-E72D297353CC}">
              <c16:uniqueId val="{00000005-4666-4DF6-9E34-996BBDF9BB55}"/>
            </c:ext>
          </c:extLst>
        </c:ser>
        <c:dLbls>
          <c:showLegendKey val="0"/>
          <c:showVal val="0"/>
          <c:showCatName val="0"/>
          <c:showSerName val="0"/>
          <c:showPercent val="0"/>
          <c:showBubbleSize val="0"/>
        </c:dLbls>
        <c:gapWidth val="164"/>
        <c:axId val="647570944"/>
        <c:axId val="561890432"/>
      </c:barChart>
      <c:catAx>
        <c:axId val="647570944"/>
        <c:scaling>
          <c:orientation val="minMax"/>
        </c:scaling>
        <c:delete val="0"/>
        <c:axPos val="b"/>
        <c:numFmt formatCode="General" sourceLinked="0"/>
        <c:majorTickMark val="out"/>
        <c:minorTickMark val="none"/>
        <c:tickLblPos val="nextTo"/>
        <c:txPr>
          <a:bodyPr/>
          <a:lstStyle/>
          <a:p>
            <a:pPr>
              <a:defRPr sz="2000"/>
            </a:pPr>
            <a:endParaRPr lang="en-US"/>
          </a:p>
        </c:txPr>
        <c:crossAx val="561890432"/>
        <c:crosses val="autoZero"/>
        <c:auto val="1"/>
        <c:lblAlgn val="ctr"/>
        <c:lblOffset val="100"/>
        <c:noMultiLvlLbl val="0"/>
      </c:catAx>
      <c:valAx>
        <c:axId val="561890432"/>
        <c:scaling>
          <c:orientation val="minMax"/>
        </c:scaling>
        <c:delete val="0"/>
        <c:axPos val="l"/>
        <c:majorGridlines/>
        <c:title>
          <c:tx>
            <c:rich>
              <a:bodyPr rot="-5400000" vert="horz"/>
              <a:lstStyle/>
              <a:p>
                <a:pPr>
                  <a:defRPr sz="2000"/>
                </a:pPr>
                <a:r>
                  <a:rPr lang="en-US" sz="2000" dirty="0"/>
                  <a:t>Yield</a:t>
                </a:r>
                <a:r>
                  <a:rPr lang="en-US" sz="2000" baseline="0" dirty="0"/>
                  <a:t> per cutting (tons/acre)</a:t>
                </a:r>
                <a:endParaRPr lang="en-US" sz="2000" dirty="0"/>
              </a:p>
            </c:rich>
          </c:tx>
          <c:layout>
            <c:manualLayout>
              <c:xMode val="edge"/>
              <c:yMode val="edge"/>
              <c:x val="3.1152647975077898E-3"/>
              <c:y val="0.126994437867574"/>
            </c:manualLayout>
          </c:layout>
          <c:overlay val="0"/>
        </c:title>
        <c:numFmt formatCode="#,##0.0" sourceLinked="0"/>
        <c:majorTickMark val="out"/>
        <c:minorTickMark val="out"/>
        <c:tickLblPos val="nextTo"/>
        <c:crossAx val="647570944"/>
        <c:crosses val="autoZero"/>
        <c:crossBetween val="between"/>
        <c:majorUnit val="0.5"/>
        <c:minorUnit val="0.25"/>
      </c:valAx>
    </c:plotArea>
    <c:legend>
      <c:legendPos val="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75438596491227"/>
          <c:y val="4.7146401985111663E-2"/>
          <c:w val="0.77894736842105261"/>
          <c:h val="0.62779156327543428"/>
        </c:manualLayout>
      </c:layout>
      <c:barChart>
        <c:barDir val="col"/>
        <c:grouping val="clustered"/>
        <c:varyColors val="0"/>
        <c:ser>
          <c:idx val="0"/>
          <c:order val="0"/>
          <c:tx>
            <c:strRef>
              <c:f>Sheet1!$A$2</c:f>
              <c:strCache>
                <c:ptCount val="1"/>
                <c:pt idx="0">
                  <c:v>Early trt</c:v>
                </c:pt>
              </c:strCache>
            </c:strRef>
          </c:tx>
          <c:spPr>
            <a:solidFill>
              <a:srgbClr val="00FF00"/>
            </a:solidFill>
            <a:ln w="13791">
              <a:solidFill>
                <a:srgbClr val="000000"/>
              </a:solidFill>
              <a:prstDash val="solid"/>
            </a:ln>
          </c:spPr>
          <c:invertIfNegative val="0"/>
          <c:dLbls>
            <c:dLbl>
              <c:idx val="0"/>
              <c:layout>
                <c:manualLayout>
                  <c:x val="-6.4149727929007638E-3"/>
                  <c:y val="8.23027177379010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05-495B-9136-083FE2B0E218}"/>
                </c:ext>
              </c:extLst>
            </c:dLbl>
            <c:dLbl>
              <c:idx val="1"/>
              <c:layout>
                <c:manualLayout>
                  <c:x val="-4.6606611267322462E-3"/>
                  <c:y val="8.64289199294185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05-495B-9136-083FE2B0E218}"/>
                </c:ext>
              </c:extLst>
            </c:dLbl>
            <c:spPr>
              <a:noFill/>
              <a:ln w="27583">
                <a:noFill/>
              </a:ln>
            </c:spPr>
            <c:txPr>
              <a:bodyPr/>
              <a:lstStyle/>
              <a:p>
                <a:pPr>
                  <a:defRPr sz="1737"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Resistant</c:v>
                </c:pt>
                <c:pt idx="1">
                  <c:v>Susceptible</c:v>
                </c:pt>
              </c:strCache>
            </c:strRef>
          </c:cat>
          <c:val>
            <c:numRef>
              <c:f>Sheet1!$B$2:$C$2</c:f>
              <c:numCache>
                <c:formatCode>General</c:formatCode>
                <c:ptCount val="2"/>
                <c:pt idx="0">
                  <c:v>3255</c:v>
                </c:pt>
                <c:pt idx="1">
                  <c:v>3195</c:v>
                </c:pt>
              </c:numCache>
            </c:numRef>
          </c:val>
          <c:extLst>
            <c:ext xmlns:c16="http://schemas.microsoft.com/office/drawing/2014/chart" uri="{C3380CC4-5D6E-409C-BE32-E72D297353CC}">
              <c16:uniqueId val="{00000002-6B05-495B-9136-083FE2B0E218}"/>
            </c:ext>
          </c:extLst>
        </c:ser>
        <c:ser>
          <c:idx val="1"/>
          <c:order val="1"/>
          <c:tx>
            <c:strRef>
              <c:f>Sheet1!$A$3</c:f>
              <c:strCache>
                <c:ptCount val="1"/>
                <c:pt idx="0">
                  <c:v>Late trt</c:v>
                </c:pt>
              </c:strCache>
            </c:strRef>
          </c:tx>
          <c:spPr>
            <a:solidFill>
              <a:srgbClr val="FF9900"/>
            </a:solidFill>
            <a:ln w="13791">
              <a:solidFill>
                <a:srgbClr val="000000"/>
              </a:solidFill>
              <a:prstDash val="solid"/>
            </a:ln>
          </c:spPr>
          <c:invertIfNegative val="0"/>
          <c:dLbls>
            <c:dLbl>
              <c:idx val="0"/>
              <c:layout>
                <c:manualLayout>
                  <c:x val="-2.9062421401560568E-3"/>
                  <c:y val="7.87754870600560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05-495B-9136-083FE2B0E218}"/>
                </c:ext>
              </c:extLst>
            </c:dLbl>
            <c:dLbl>
              <c:idx val="1"/>
              <c:layout>
                <c:manualLayout>
                  <c:x val="2.3569983087404767E-3"/>
                  <c:y val="8.00020111910047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05-495B-9136-083FE2B0E218}"/>
                </c:ext>
              </c:extLst>
            </c:dLbl>
            <c:spPr>
              <a:noFill/>
              <a:ln w="27583">
                <a:noFill/>
              </a:ln>
            </c:spPr>
            <c:txPr>
              <a:bodyPr/>
              <a:lstStyle/>
              <a:p>
                <a:pPr>
                  <a:defRPr sz="1737"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Resistant</c:v>
                </c:pt>
                <c:pt idx="1">
                  <c:v>Susceptible</c:v>
                </c:pt>
              </c:strCache>
            </c:strRef>
          </c:cat>
          <c:val>
            <c:numRef>
              <c:f>Sheet1!$B$3:$C$3</c:f>
              <c:numCache>
                <c:formatCode>General</c:formatCode>
                <c:ptCount val="2"/>
                <c:pt idx="0">
                  <c:v>3180</c:v>
                </c:pt>
                <c:pt idx="1">
                  <c:v>3090</c:v>
                </c:pt>
              </c:numCache>
            </c:numRef>
          </c:val>
          <c:extLst>
            <c:ext xmlns:c16="http://schemas.microsoft.com/office/drawing/2014/chart" uri="{C3380CC4-5D6E-409C-BE32-E72D297353CC}">
              <c16:uniqueId val="{00000005-6B05-495B-9136-083FE2B0E218}"/>
            </c:ext>
          </c:extLst>
        </c:ser>
        <c:ser>
          <c:idx val="2"/>
          <c:order val="2"/>
          <c:tx>
            <c:strRef>
              <c:f>Sheet1!$A$4</c:f>
              <c:strCache>
                <c:ptCount val="1"/>
                <c:pt idx="0">
                  <c:v>Untreated</c:v>
                </c:pt>
              </c:strCache>
            </c:strRef>
          </c:tx>
          <c:spPr>
            <a:solidFill>
              <a:srgbClr val="FFFFFF"/>
            </a:solidFill>
            <a:ln w="13791">
              <a:solidFill>
                <a:srgbClr val="000000"/>
              </a:solidFill>
              <a:prstDash val="solid"/>
            </a:ln>
          </c:spPr>
          <c:invertIfNegative val="0"/>
          <c:dLbls>
            <c:dLbl>
              <c:idx val="0"/>
              <c:layout>
                <c:manualLayout>
                  <c:x val="-2.906283417235811E-3"/>
                  <c:y val="7.73399385815734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05-495B-9136-083FE2B0E218}"/>
                </c:ext>
              </c:extLst>
            </c:dLbl>
            <c:dLbl>
              <c:idx val="1"/>
              <c:layout>
                <c:manualLayout>
                  <c:x val="-2.906200863076247E-3"/>
                  <c:y val="8.63438959806195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05-495B-9136-083FE2B0E218}"/>
                </c:ext>
              </c:extLst>
            </c:dLbl>
            <c:spPr>
              <a:noFill/>
              <a:ln w="27583">
                <a:noFill/>
              </a:ln>
            </c:spPr>
            <c:txPr>
              <a:bodyPr/>
              <a:lstStyle/>
              <a:p>
                <a:pPr>
                  <a:defRPr sz="1737"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Resistant</c:v>
                </c:pt>
                <c:pt idx="1">
                  <c:v>Susceptible</c:v>
                </c:pt>
              </c:strCache>
            </c:strRef>
          </c:cat>
          <c:val>
            <c:numRef>
              <c:f>Sheet1!$B$4:$C$4</c:f>
              <c:numCache>
                <c:formatCode>General</c:formatCode>
                <c:ptCount val="2"/>
                <c:pt idx="0">
                  <c:v>3255</c:v>
                </c:pt>
                <c:pt idx="1">
                  <c:v>2655</c:v>
                </c:pt>
              </c:numCache>
            </c:numRef>
          </c:val>
          <c:extLst>
            <c:ext xmlns:c16="http://schemas.microsoft.com/office/drawing/2014/chart" uri="{C3380CC4-5D6E-409C-BE32-E72D297353CC}">
              <c16:uniqueId val="{00000008-6B05-495B-9136-083FE2B0E218}"/>
            </c:ext>
          </c:extLst>
        </c:ser>
        <c:dLbls>
          <c:showLegendKey val="0"/>
          <c:showVal val="1"/>
          <c:showCatName val="0"/>
          <c:showSerName val="0"/>
          <c:showPercent val="0"/>
          <c:showBubbleSize val="0"/>
        </c:dLbls>
        <c:gapWidth val="70"/>
        <c:axId val="640659968"/>
        <c:axId val="561865856"/>
      </c:barChart>
      <c:catAx>
        <c:axId val="640659968"/>
        <c:scaling>
          <c:orientation val="minMax"/>
        </c:scaling>
        <c:delete val="0"/>
        <c:axPos val="b"/>
        <c:numFmt formatCode="General" sourceLinked="1"/>
        <c:majorTickMark val="out"/>
        <c:minorTickMark val="none"/>
        <c:tickLblPos val="nextTo"/>
        <c:spPr>
          <a:ln w="3448">
            <a:solidFill>
              <a:schemeClr val="tx1"/>
            </a:solidFill>
            <a:prstDash val="solid"/>
          </a:ln>
        </c:spPr>
        <c:txPr>
          <a:bodyPr rot="0" vert="horz"/>
          <a:lstStyle/>
          <a:p>
            <a:pPr>
              <a:defRPr sz="1955" b="1" i="0" u="none" strike="noStrike" baseline="0">
                <a:solidFill>
                  <a:schemeClr val="tx1"/>
                </a:solidFill>
                <a:latin typeface="Arial"/>
                <a:ea typeface="Arial"/>
                <a:cs typeface="Arial"/>
              </a:defRPr>
            </a:pPr>
            <a:endParaRPr lang="en-US"/>
          </a:p>
        </c:txPr>
        <c:crossAx val="561865856"/>
        <c:crosses val="autoZero"/>
        <c:auto val="1"/>
        <c:lblAlgn val="ctr"/>
        <c:lblOffset val="100"/>
        <c:tickLblSkip val="1"/>
        <c:tickMarkSkip val="1"/>
        <c:noMultiLvlLbl val="0"/>
      </c:catAx>
      <c:valAx>
        <c:axId val="561865856"/>
        <c:scaling>
          <c:orientation val="minMax"/>
          <c:max val="3500"/>
          <c:min val="0"/>
        </c:scaling>
        <c:delete val="0"/>
        <c:axPos val="l"/>
        <c:majorGridlines>
          <c:spPr>
            <a:ln w="3448">
              <a:solidFill>
                <a:schemeClr val="tx1"/>
              </a:solidFill>
              <a:prstDash val="solid"/>
            </a:ln>
          </c:spPr>
        </c:majorGridlines>
        <c:title>
          <c:tx>
            <c:rich>
              <a:bodyPr/>
              <a:lstStyle/>
              <a:p>
                <a:pPr>
                  <a:defRPr sz="1955" b="1" i="0" u="none" strike="noStrike" baseline="0">
                    <a:solidFill>
                      <a:schemeClr val="tx1"/>
                    </a:solidFill>
                    <a:latin typeface="Arial"/>
                    <a:ea typeface="Arial"/>
                    <a:cs typeface="Arial"/>
                  </a:defRPr>
                </a:pPr>
                <a:r>
                  <a:rPr lang="en-US"/>
                  <a:t>$ per Acre</a:t>
                </a:r>
              </a:p>
            </c:rich>
          </c:tx>
          <c:layout>
            <c:manualLayout>
              <c:xMode val="edge"/>
              <c:yMode val="edge"/>
              <c:x val="1.5789473684210527E-2"/>
              <c:y val="0.20347394540942929"/>
            </c:manualLayout>
          </c:layout>
          <c:overlay val="0"/>
          <c:spPr>
            <a:noFill/>
            <a:ln w="27583">
              <a:noFill/>
            </a:ln>
          </c:spPr>
        </c:title>
        <c:numFmt formatCode="General" sourceLinked="1"/>
        <c:majorTickMark val="out"/>
        <c:minorTickMark val="in"/>
        <c:tickLblPos val="nextTo"/>
        <c:spPr>
          <a:ln w="3448">
            <a:solidFill>
              <a:schemeClr val="tx1"/>
            </a:solidFill>
            <a:prstDash val="solid"/>
          </a:ln>
        </c:spPr>
        <c:txPr>
          <a:bodyPr rot="0" vert="horz"/>
          <a:lstStyle/>
          <a:p>
            <a:pPr>
              <a:defRPr sz="1656" b="1" i="0" u="none" strike="noStrike" baseline="0">
                <a:solidFill>
                  <a:schemeClr val="tx1"/>
                </a:solidFill>
                <a:latin typeface="Arial"/>
                <a:ea typeface="Arial"/>
                <a:cs typeface="Arial"/>
              </a:defRPr>
            </a:pPr>
            <a:endParaRPr lang="en-US"/>
          </a:p>
        </c:txPr>
        <c:crossAx val="640659968"/>
        <c:crosses val="autoZero"/>
        <c:crossBetween val="between"/>
        <c:majorUnit val="1000"/>
        <c:minorUnit val="500"/>
      </c:valAx>
      <c:spPr>
        <a:solidFill>
          <a:srgbClr val="FFFF99"/>
        </a:solidFill>
        <a:ln w="13791">
          <a:solidFill>
            <a:schemeClr val="tx1"/>
          </a:solidFill>
          <a:prstDash val="solid"/>
        </a:ln>
      </c:spPr>
    </c:plotArea>
    <c:legend>
      <c:legendPos val="b"/>
      <c:legendEntry>
        <c:idx val="0"/>
        <c:txPr>
          <a:bodyPr/>
          <a:lstStyle/>
          <a:p>
            <a:pPr>
              <a:defRPr sz="1797" b="0" i="0" u="none" strike="noStrike" baseline="0">
                <a:solidFill>
                  <a:schemeClr val="tx1"/>
                </a:solidFill>
                <a:latin typeface="Arial"/>
                <a:ea typeface="Arial"/>
                <a:cs typeface="Arial"/>
              </a:defRPr>
            </a:pPr>
            <a:endParaRPr lang="en-US"/>
          </a:p>
        </c:txPr>
      </c:legendEntry>
      <c:legendEntry>
        <c:idx val="1"/>
        <c:txPr>
          <a:bodyPr/>
          <a:lstStyle/>
          <a:p>
            <a:pPr>
              <a:defRPr sz="1797" b="0" i="0" u="none" strike="noStrike" baseline="0">
                <a:solidFill>
                  <a:schemeClr val="tx1"/>
                </a:solidFill>
                <a:latin typeface="Arial"/>
                <a:ea typeface="Arial"/>
                <a:cs typeface="Arial"/>
              </a:defRPr>
            </a:pPr>
            <a:endParaRPr lang="en-US"/>
          </a:p>
        </c:txPr>
      </c:legendEntry>
      <c:layout>
        <c:manualLayout>
          <c:xMode val="edge"/>
          <c:yMode val="edge"/>
          <c:x val="0.1368421052631579"/>
          <c:y val="0.82630272952853601"/>
          <c:w val="0.86315789473684212"/>
          <c:h val="0.13895781637717122"/>
        </c:manualLayout>
      </c:layout>
      <c:overlay val="0"/>
      <c:spPr>
        <a:noFill/>
        <a:ln w="3448">
          <a:solidFill>
            <a:schemeClr val="tx1"/>
          </a:solidFill>
          <a:prstDash val="solid"/>
        </a:ln>
      </c:spPr>
      <c:txPr>
        <a:bodyPr/>
        <a:lstStyle/>
        <a:p>
          <a:pPr>
            <a:defRPr sz="2194" b="1" i="0" u="none" strike="noStrike" baseline="0">
              <a:solidFill>
                <a:schemeClr val="tx1"/>
              </a:solidFill>
              <a:latin typeface="Arial"/>
              <a:ea typeface="Arial"/>
              <a:cs typeface="Arial"/>
            </a:defRPr>
          </a:pPr>
          <a:endParaRPr lang="en-US"/>
        </a:p>
      </c:txPr>
    </c:legend>
    <c:plotVisOnly val="1"/>
    <c:dispBlanksAs val="gap"/>
    <c:showDLblsOverMax val="0"/>
  </c:chart>
  <c:spPr>
    <a:solidFill>
      <a:schemeClr val="bg1"/>
    </a:solidFill>
    <a:ln>
      <a:noFill/>
    </a:ln>
  </c:spPr>
  <c:txPr>
    <a:bodyPr/>
    <a:lstStyle/>
    <a:p>
      <a:pPr>
        <a:defRPr sz="1955"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bwMode="auto">
        <a:xfrm xmlns:a="http://schemas.openxmlformats.org/drawingml/2006/main" flipV="1">
          <a:off x="-6858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0.19172</cdr:x>
      <cdr:y>0.46032</cdr:y>
    </cdr:from>
    <cdr:to>
      <cdr:x>0.94663</cdr:x>
      <cdr:y>0.46032</cdr:y>
    </cdr:to>
    <cdr:sp macro="" textlink="">
      <cdr:nvSpPr>
        <cdr:cNvPr id="5" name="Straight Connector 4"/>
        <cdr:cNvSpPr/>
      </cdr:nvSpPr>
      <cdr:spPr bwMode="auto">
        <a:xfrm xmlns:a="http://schemas.openxmlformats.org/drawingml/2006/main">
          <a:off x="1676400" y="2209800"/>
          <a:ext cx="6600895"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C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041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041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041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8F22FFB-3FDD-4593-BDDD-DA865EE8AE0C}" type="slidenum">
              <a:rPr lang="en-US"/>
              <a:pPr>
                <a:defRPr/>
              </a:pPr>
              <a:t>‹#›</a:t>
            </a:fld>
            <a:endParaRPr lang="en-US"/>
          </a:p>
        </p:txBody>
      </p:sp>
    </p:spTree>
    <p:extLst>
      <p:ext uri="{BB962C8B-B14F-4D97-AF65-F5344CB8AC3E}">
        <p14:creationId xmlns:p14="http://schemas.microsoft.com/office/powerpoint/2010/main" val="150909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ABE3C0B-E1BE-4D48-BF46-18350F4D19DC}" type="slidenum">
              <a:rPr lang="en-US"/>
              <a:pPr>
                <a:defRPr/>
              </a:pPr>
              <a:t>‹#›</a:t>
            </a:fld>
            <a:endParaRPr lang="en-US"/>
          </a:p>
        </p:txBody>
      </p:sp>
    </p:spTree>
    <p:extLst>
      <p:ext uri="{BB962C8B-B14F-4D97-AF65-F5344CB8AC3E}">
        <p14:creationId xmlns:p14="http://schemas.microsoft.com/office/powerpoint/2010/main" val="3452436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3CC8DE17-85CE-48F2-BEA9-21A8D692C931}" type="slidenum">
              <a:rPr lang="en-US" sz="1200"/>
              <a:pPr eaLnBrk="1" hangingPunct="1"/>
              <a:t>2</a:t>
            </a:fld>
            <a:endParaRPr 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19739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44419051-6C93-4EA4-A070-89F664A937CD}" type="slidenum">
              <a:rPr lang="en-US" sz="1200"/>
              <a:pPr eaLnBrk="1" hangingPunct="1"/>
              <a:t>14</a:t>
            </a:fld>
            <a:endParaRPr lang="en-US" sz="120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Results with the most recently developed PLH resistant varieties is very promising. Be sure to check performance records of resistant varieties…not all resistant varieties are created equal!!!</a:t>
            </a:r>
          </a:p>
          <a:p>
            <a:pPr eaLnBrk="1" hangingPunct="1"/>
            <a:r>
              <a:rPr lang="en-US"/>
              <a:t>Refer them to our yield trial results. Iowa State also has good yield test results for PLH. Indiana has some as well. But ours and Iowa State’s have the hottest PLH pressure, consistently. We use South Charleston because it always get high PLH pressure.</a:t>
            </a:r>
          </a:p>
          <a:p>
            <a:pPr eaLnBrk="1" hangingPunct="1"/>
            <a:r>
              <a:rPr lang="en-US"/>
              <a:t>As you move north and east, PLH damage is more variable in Ohio, but PLH can still be very damaging anywhere in the state. The consistency of damage is greater in western and southern Ohio.</a:t>
            </a:r>
          </a:p>
        </p:txBody>
      </p:sp>
    </p:spTree>
    <p:extLst>
      <p:ext uri="{BB962C8B-B14F-4D97-AF65-F5344CB8AC3E}">
        <p14:creationId xmlns:p14="http://schemas.microsoft.com/office/powerpoint/2010/main" val="6569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734A6330-C413-445F-AAE6-0B80B5C35FBF}" type="slidenum">
              <a:rPr lang="en-US" sz="1200"/>
              <a:pPr eaLnBrk="1" hangingPunct="1"/>
              <a:t>3</a:t>
            </a:fld>
            <a:endParaRPr 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t>Seeding year, very high PLH pressure.</a:t>
            </a:r>
          </a:p>
          <a:p>
            <a:pPr eaLnBrk="1" hangingPunct="1"/>
            <a:endParaRPr lang="en-US" dirty="0"/>
          </a:p>
          <a:p>
            <a:pPr eaLnBrk="1" hangingPunct="1"/>
            <a:r>
              <a:rPr lang="en-US" b="1" u="sng" dirty="0"/>
              <a:t>NOTE: Varieties are now being released with &gt;70% resistance.</a:t>
            </a:r>
          </a:p>
        </p:txBody>
      </p:sp>
    </p:spTree>
    <p:extLst>
      <p:ext uri="{BB962C8B-B14F-4D97-AF65-F5344CB8AC3E}">
        <p14:creationId xmlns:p14="http://schemas.microsoft.com/office/powerpoint/2010/main" val="58377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E2F665A-FDB9-415D-9617-C74970B97336}" type="slidenum">
              <a:rPr lang="en-US"/>
              <a:pPr/>
              <a:t>4</a:t>
            </a:fld>
            <a:endParaRPr lang="en-US"/>
          </a:p>
        </p:txBody>
      </p:sp>
      <p:sp>
        <p:nvSpPr>
          <p:cNvPr id="59395" name="Rectangle 2"/>
          <p:cNvSpPr>
            <a:spLocks noGrp="1" noRot="1" noChangeAspect="1" noChangeArrowheads="1" noTextEdit="1"/>
          </p:cNvSpPr>
          <p:nvPr>
            <p:ph type="sldImg"/>
          </p:nvPr>
        </p:nvSpPr>
        <p:spPr>
          <a:xfrm>
            <a:off x="1143000" y="685800"/>
            <a:ext cx="4572000" cy="3429000"/>
          </a:xfrm>
          <a:ln/>
        </p:spPr>
      </p:sp>
      <p:sp>
        <p:nvSpPr>
          <p:cNvPr id="59396" name="Rectangle 3"/>
          <p:cNvSpPr>
            <a:spLocks noGrp="1" noChangeArrowheads="1"/>
          </p:cNvSpPr>
          <p:nvPr>
            <p:ph type="body" idx="1"/>
          </p:nvPr>
        </p:nvSpPr>
        <p:spPr>
          <a:noFill/>
          <a:ln/>
        </p:spPr>
        <p:txBody>
          <a:bodyPr/>
          <a:lstStyle/>
          <a:p>
            <a:pPr marL="228580" indent="-228580" eaLnBrk="1" hangingPunct="1"/>
            <a:r>
              <a:rPr lang="en-US" dirty="0">
                <a:latin typeface="Trebuchet MS" pitchFamily="34" charset="0"/>
              </a:rPr>
              <a:t>In 2000, alfalfa breeders were able to produce seed that was more resistant to Potato Leaf Hopper, a higher percentage of plants within the variety have resistance to PLH.</a:t>
            </a:r>
          </a:p>
          <a:p>
            <a:pPr marL="228580" indent="-228580" eaLnBrk="1" hangingPunct="1"/>
            <a:endParaRPr lang="en-US" dirty="0">
              <a:latin typeface="Trebuchet MS" pitchFamily="34" charset="0"/>
            </a:endParaRPr>
          </a:p>
          <a:p>
            <a:pPr marL="228580" indent="-228580" eaLnBrk="1" hangingPunct="1"/>
            <a:r>
              <a:rPr lang="en-US" dirty="0">
                <a:latin typeface="Trebuchet MS" pitchFamily="34" charset="0"/>
              </a:rPr>
              <a:t>By 2000, there were both Resistant (30 to 50% resistance) and Highly Resistant (&gt;50%) GH alfalfa varieties available.</a:t>
            </a:r>
          </a:p>
          <a:p>
            <a:pPr marL="228580" indent="-228580" eaLnBrk="1" hangingPunct="1"/>
            <a:endParaRPr lang="en-US" dirty="0">
              <a:latin typeface="Trebuchet MS" pitchFamily="34" charset="0"/>
            </a:endParaRPr>
          </a:p>
          <a:p>
            <a:pPr marL="228580" indent="-228580" eaLnBrk="1" hangingPunct="1"/>
            <a:r>
              <a:rPr lang="en-US" dirty="0">
                <a:latin typeface="Trebuchet MS" pitchFamily="34" charset="0"/>
              </a:rPr>
              <a:t>Arlington trials compared PLH damage, yield response to insecticide treatment, and Host Plant Resistance as a stand-alone PLH control tactic across three alfalfa varieties.</a:t>
            </a:r>
          </a:p>
          <a:p>
            <a:pPr marL="228580" indent="-228580" eaLnBrk="1" hangingPunct="1"/>
            <a:endParaRPr lang="en-US" dirty="0">
              <a:latin typeface="Trebuchet MS" pitchFamily="34" charset="0"/>
            </a:endParaRPr>
          </a:p>
          <a:p>
            <a:pPr marL="228580" indent="-228580" eaLnBrk="1" hangingPunct="1">
              <a:buFontTx/>
              <a:buAutoNum type="arabicPeriod"/>
            </a:pPr>
            <a:r>
              <a:rPr lang="en-US" dirty="0">
                <a:latin typeface="Trebuchet MS" pitchFamily="34" charset="0"/>
              </a:rPr>
              <a:t>Pioneer 5454 – the susceptible check, no GH resistance to PLH.</a:t>
            </a:r>
          </a:p>
          <a:p>
            <a:pPr marL="228580" indent="-228580" eaLnBrk="1" hangingPunct="1">
              <a:buFontTx/>
              <a:buAutoNum type="arabicPeriod"/>
            </a:pPr>
            <a:r>
              <a:rPr lang="en-US" dirty="0">
                <a:latin typeface="Trebuchet MS" pitchFamily="34" charset="0"/>
              </a:rPr>
              <a:t>DK 131 HG  (53% resistance, the lower end of Highly </a:t>
            </a:r>
            <a:r>
              <a:rPr lang="en-US" dirty="0" err="1">
                <a:latin typeface="Trebuchet MS" pitchFamily="34" charset="0"/>
              </a:rPr>
              <a:t>Resistanct</a:t>
            </a:r>
            <a:r>
              <a:rPr lang="en-US" dirty="0">
                <a:latin typeface="Trebuchet MS" pitchFamily="34" charset="0"/>
              </a:rPr>
              <a:t>, just over 50%)</a:t>
            </a:r>
          </a:p>
          <a:p>
            <a:pPr marL="228580" indent="-228580" eaLnBrk="1" hangingPunct="1">
              <a:buFontTx/>
              <a:buAutoNum type="arabicPeriod"/>
            </a:pPr>
            <a:r>
              <a:rPr lang="en-US" dirty="0">
                <a:latin typeface="Trebuchet MS" pitchFamily="34" charset="0"/>
              </a:rPr>
              <a:t>Evergreen  - at 79% resistance, this is a highly resistant alfalfa variety. GH expression and resistance to PLH significantly higher than the initial varieties released in 1997.</a:t>
            </a:r>
          </a:p>
        </p:txBody>
      </p:sp>
    </p:spTree>
    <p:extLst>
      <p:ext uri="{BB962C8B-B14F-4D97-AF65-F5344CB8AC3E}">
        <p14:creationId xmlns:p14="http://schemas.microsoft.com/office/powerpoint/2010/main" val="171791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75B88-276F-4ADF-8264-6C97B0D0FCFE}" type="slidenum">
              <a:rPr lang="en-US"/>
              <a:pPr/>
              <a:t>5</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953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of insecticide</a:t>
            </a:r>
            <a:r>
              <a:rPr lang="en-US" baseline="0" dirty="0"/>
              <a:t> treatment + application is about $15/acre. Three insecticide applications were made to get these differences, so cost per acre for insecticide is $45 per acre. </a:t>
            </a:r>
          </a:p>
          <a:p>
            <a:r>
              <a:rPr lang="en-US" baseline="0" dirty="0"/>
              <a:t>At $200/ton alfalfa value = </a:t>
            </a:r>
            <a:r>
              <a:rPr lang="en-US" baseline="0" dirty="0" err="1"/>
              <a:t>susceptibles</a:t>
            </a:r>
            <a:r>
              <a:rPr lang="en-US" baseline="0" dirty="0"/>
              <a:t> lost $83/acre (0.33 ton x $200) by not spraying, so it paid to spray them, but resistant only lost $20/acre (0.1 ton x 200), so it did not pay to spray the resistant varieties.</a:t>
            </a:r>
          </a:p>
          <a:p>
            <a:endParaRPr lang="en-US" dirty="0"/>
          </a:p>
        </p:txBody>
      </p:sp>
      <p:sp>
        <p:nvSpPr>
          <p:cNvPr id="4" name="Slide Number Placeholder 3"/>
          <p:cNvSpPr>
            <a:spLocks noGrp="1"/>
          </p:cNvSpPr>
          <p:nvPr>
            <p:ph type="sldNum" sz="quarter" idx="10"/>
          </p:nvPr>
        </p:nvSpPr>
        <p:spPr/>
        <p:txBody>
          <a:bodyPr/>
          <a:lstStyle/>
          <a:p>
            <a:pPr>
              <a:defRPr/>
            </a:pPr>
            <a:fld id="{8ABE3C0B-E1BE-4D48-BF46-18350F4D19DC}" type="slidenum">
              <a:rPr lang="en-US" smtClean="0"/>
              <a:pPr>
                <a:defRPr/>
              </a:pPr>
              <a:t>7</a:t>
            </a:fld>
            <a:endParaRPr lang="en-US"/>
          </a:p>
        </p:txBody>
      </p:sp>
    </p:spTree>
    <p:extLst>
      <p:ext uri="{BB962C8B-B14F-4D97-AF65-F5344CB8AC3E}">
        <p14:creationId xmlns:p14="http://schemas.microsoft.com/office/powerpoint/2010/main" val="296429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258B31F2-8ACD-4B51-BB25-9A040E233AE3}" type="slidenum">
              <a:rPr lang="en-US" sz="1200"/>
              <a:pPr eaLnBrk="1" hangingPunct="1"/>
              <a:t>8</a:t>
            </a:fld>
            <a:endParaRPr lang="en-US" sz="1200"/>
          </a:p>
        </p:txBody>
      </p:sp>
      <p:sp>
        <p:nvSpPr>
          <p:cNvPr id="83971" name="Rectangle 1026"/>
          <p:cNvSpPr>
            <a:spLocks noGrp="1" noRot="1" noChangeAspect="1" noChangeArrowheads="1" noTextEdit="1"/>
          </p:cNvSpPr>
          <p:nvPr>
            <p:ph type="sldImg"/>
          </p:nvPr>
        </p:nvSpPr>
        <p:spPr>
          <a:solidFill>
            <a:srgbClr val="FFFFFF"/>
          </a:solidFill>
          <a:ln/>
        </p:spPr>
      </p:sp>
      <p:sp>
        <p:nvSpPr>
          <p:cNvPr id="83972"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Early spray applied when alfalfa at about 6-7 inches of height. Late spray applied 7 to 10 days later.</a:t>
            </a:r>
          </a:p>
        </p:txBody>
      </p:sp>
    </p:spTree>
    <p:extLst>
      <p:ext uri="{BB962C8B-B14F-4D97-AF65-F5344CB8AC3E}">
        <p14:creationId xmlns:p14="http://schemas.microsoft.com/office/powerpoint/2010/main" val="206685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2CFC82FB-8143-4ED5-B4AE-F62C3C45375D}" type="slidenum">
              <a:rPr lang="en-US" sz="1200"/>
              <a:pPr eaLnBrk="1" hangingPunct="1"/>
              <a:t>9</a:t>
            </a:fld>
            <a:endParaRPr lang="en-US"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Cannot see treatment effects in resistant variety. Same treatments were applied to resistant as to susceptible.</a:t>
            </a:r>
          </a:p>
        </p:txBody>
      </p:sp>
    </p:spTree>
    <p:extLst>
      <p:ext uri="{BB962C8B-B14F-4D97-AF65-F5344CB8AC3E}">
        <p14:creationId xmlns:p14="http://schemas.microsoft.com/office/powerpoint/2010/main" val="211915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EFB5FD60-2CEF-410B-8812-EEBF2ACD5366}" type="slidenum">
              <a:rPr lang="en-US" sz="1200"/>
              <a:pPr eaLnBrk="1" hangingPunct="1"/>
              <a:t>10</a:t>
            </a:fld>
            <a:endParaRPr lang="en-US" sz="1200"/>
          </a:p>
        </p:txBody>
      </p:sp>
      <p:sp>
        <p:nvSpPr>
          <p:cNvPr id="86019" name="Rectangle 2"/>
          <p:cNvSpPr>
            <a:spLocks noGrp="1" noRot="1" noChangeAspect="1" noChangeArrowheads="1" noTextEdit="1"/>
          </p:cNvSpPr>
          <p:nvPr>
            <p:ph type="sldImg"/>
          </p:nvPr>
        </p:nvSpPr>
        <p:spPr>
          <a:xfrm>
            <a:off x="1146175" y="685800"/>
            <a:ext cx="4572000" cy="3429000"/>
          </a:xfrm>
          <a:ln/>
        </p:spPr>
      </p:sp>
      <p:sp>
        <p:nvSpPr>
          <p:cNvPr id="86020" name="Rectangle 3"/>
          <p:cNvSpPr>
            <a:spLocks noGrp="1" noChangeArrowheads="1"/>
          </p:cNvSpPr>
          <p:nvPr>
            <p:ph type="body" idx="1"/>
          </p:nvPr>
        </p:nvSpPr>
        <p:spPr>
          <a:xfrm>
            <a:off x="912813" y="4344988"/>
            <a:ext cx="5032375" cy="4113212"/>
          </a:xfrm>
          <a:noFill/>
        </p:spPr>
        <p:txBody>
          <a:bodyPr lIns="92648" tIns="46324" rIns="92648" bIns="46324"/>
          <a:lstStyle/>
          <a:p>
            <a:pPr eaLnBrk="1" hangingPunct="1"/>
            <a:r>
              <a:rPr lang="en-US"/>
              <a:t>Note yield advantage of resistant vs. susceptible in untreated plots (0.9 tons per acre).</a:t>
            </a:r>
          </a:p>
          <a:p>
            <a:pPr eaLnBrk="1" hangingPunct="1"/>
            <a:r>
              <a:rPr lang="en-US"/>
              <a:t>Note resistant variety slightly outyielded susceptible in treated plots (by 0.1 ton per acre).</a:t>
            </a:r>
          </a:p>
          <a:p>
            <a:pPr eaLnBrk="1" hangingPunct="1"/>
            <a:r>
              <a:rPr lang="en-US"/>
              <a:t>Note untreated resistant was very close to the yield of treated plots (resistant yielded only 0.12 t/acre less than treated susceptible).</a:t>
            </a:r>
          </a:p>
          <a:p>
            <a:pPr eaLnBrk="1" hangingPunct="1"/>
            <a:r>
              <a:rPr lang="en-US"/>
              <a:t>This data is VERY ENCOURAGING!!!!</a:t>
            </a:r>
          </a:p>
        </p:txBody>
      </p:sp>
    </p:spTree>
    <p:extLst>
      <p:ext uri="{BB962C8B-B14F-4D97-AF65-F5344CB8AC3E}">
        <p14:creationId xmlns:p14="http://schemas.microsoft.com/office/powerpoint/2010/main" val="62211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7C53B36A-D314-492E-BE47-DFD10D46F89C}" type="slidenum">
              <a:rPr lang="en-US" sz="1200"/>
              <a:pPr eaLnBrk="1" hangingPunct="1"/>
              <a:t>11</a:t>
            </a:fld>
            <a:endParaRPr lang="en-US" sz="1200"/>
          </a:p>
        </p:txBody>
      </p:sp>
      <p:sp>
        <p:nvSpPr>
          <p:cNvPr id="87043" name="Rectangle 2"/>
          <p:cNvSpPr>
            <a:spLocks noGrp="1" noRot="1" noChangeAspect="1" noChangeArrowheads="1" noTextEdit="1"/>
          </p:cNvSpPr>
          <p:nvPr>
            <p:ph type="sldImg"/>
          </p:nvPr>
        </p:nvSpPr>
        <p:spPr>
          <a:xfrm>
            <a:off x="1146175" y="685800"/>
            <a:ext cx="4572000" cy="3429000"/>
          </a:xfrm>
          <a:ln/>
        </p:spPr>
      </p:sp>
      <p:sp>
        <p:nvSpPr>
          <p:cNvPr id="87044" name="Rectangle 3"/>
          <p:cNvSpPr>
            <a:spLocks noGrp="1" noChangeArrowheads="1"/>
          </p:cNvSpPr>
          <p:nvPr>
            <p:ph type="body" idx="1"/>
          </p:nvPr>
        </p:nvSpPr>
        <p:spPr>
          <a:xfrm>
            <a:off x="912813" y="4344988"/>
            <a:ext cx="5032375" cy="4113212"/>
          </a:xfrm>
          <a:noFill/>
        </p:spPr>
        <p:txBody>
          <a:bodyPr lIns="92648" tIns="46324" rIns="92648" bIns="46324"/>
          <a:lstStyle/>
          <a:p>
            <a:pPr eaLnBrk="1" hangingPunct="1"/>
            <a:r>
              <a:rPr lang="en-US" dirty="0"/>
              <a:t>Results from 2001 are VERY encouraging regarding PLH resistant varieties.  </a:t>
            </a:r>
          </a:p>
          <a:p>
            <a:pPr eaLnBrk="1" hangingPunct="1"/>
            <a:r>
              <a:rPr lang="en-US" dirty="0"/>
              <a:t>Factoring in the alfalfa hay value at a modest $150/ton, and treatment cost at $10/acre per application (3 applications were made, one on each of the 3 cuttings taken), the best value was the untreated resistant variety!</a:t>
            </a:r>
          </a:p>
          <a:p>
            <a:pPr eaLnBrk="1" hangingPunct="1"/>
            <a:r>
              <a:rPr lang="en-US" dirty="0"/>
              <a:t>We will continue this research to see if similar results occur consistently.</a:t>
            </a:r>
          </a:p>
        </p:txBody>
      </p:sp>
    </p:spTree>
    <p:extLst>
      <p:ext uri="{BB962C8B-B14F-4D97-AF65-F5344CB8AC3E}">
        <p14:creationId xmlns:p14="http://schemas.microsoft.com/office/powerpoint/2010/main" val="200091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0825"/>
            <a:ext cx="7772400" cy="1470025"/>
          </a:xfrm>
        </p:spPr>
        <p:txBody>
          <a:bodyPr/>
          <a:lstStyle>
            <a:lvl1pPr>
              <a:defRPr>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371600" y="3365500"/>
            <a:ext cx="6400800" cy="736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9DD455-2F22-4539-9072-77EB80164AC5}" type="slidenum">
              <a:rPr lang="en-US" smtClean="0"/>
              <a:pPr>
                <a:defRPr/>
              </a:pPr>
              <a:t>‹#›</a:t>
            </a:fld>
            <a:endParaRPr lang="en-US"/>
          </a:p>
        </p:txBody>
      </p:sp>
    </p:spTree>
    <p:extLst>
      <p:ext uri="{BB962C8B-B14F-4D97-AF65-F5344CB8AC3E}">
        <p14:creationId xmlns:p14="http://schemas.microsoft.com/office/powerpoint/2010/main" val="242194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17638"/>
            <a:ext cx="4040188" cy="7572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17638"/>
            <a:ext cx="4041775" cy="7572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C8FBF10-EA50-4D2A-8C68-2217CB3C6033}" type="slidenum">
              <a:rPr lang="en-US" smtClean="0"/>
              <a:pPr>
                <a:defRPr/>
              </a:pPr>
              <a:t>‹#›</a:t>
            </a:fld>
            <a:endParaRPr lang="en-US"/>
          </a:p>
        </p:txBody>
      </p:sp>
    </p:spTree>
    <p:extLst>
      <p:ext uri="{BB962C8B-B14F-4D97-AF65-F5344CB8AC3E}">
        <p14:creationId xmlns:p14="http://schemas.microsoft.com/office/powerpoint/2010/main" val="233521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a:cs typeface="Aria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BC712EA-5B0D-46FD-A52B-F6701504225C}" type="slidenum">
              <a:rPr lang="en-US" smtClean="0"/>
              <a:pPr>
                <a:defRPr/>
              </a:pPr>
              <a:t>‹#›</a:t>
            </a:fld>
            <a:endParaRPr lang="en-US"/>
          </a:p>
        </p:txBody>
      </p:sp>
    </p:spTree>
    <p:extLst>
      <p:ext uri="{BB962C8B-B14F-4D97-AF65-F5344CB8AC3E}">
        <p14:creationId xmlns:p14="http://schemas.microsoft.com/office/powerpoint/2010/main" val="274652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1031C19-845B-404A-A8DB-2D4ADC95F516}" type="slidenum">
              <a:rPr lang="en-US" smtClean="0"/>
              <a:pPr>
                <a:defRPr/>
              </a:pPr>
              <a:t>‹#›</a:t>
            </a:fld>
            <a:endParaRPr lang="en-US"/>
          </a:p>
        </p:txBody>
      </p:sp>
    </p:spTree>
    <p:extLst>
      <p:ext uri="{BB962C8B-B14F-4D97-AF65-F5344CB8AC3E}">
        <p14:creationId xmlns:p14="http://schemas.microsoft.com/office/powerpoint/2010/main" val="41964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CF47480-678B-4528-914A-74AA9AEC8109}" type="slidenum">
              <a:rPr lang="en-US" smtClean="0"/>
              <a:pPr>
                <a:defRPr/>
              </a:pPr>
              <a:t>‹#›</a:t>
            </a:fld>
            <a:endParaRPr lang="en-US"/>
          </a:p>
        </p:txBody>
      </p:sp>
    </p:spTree>
    <p:extLst>
      <p:ext uri="{BB962C8B-B14F-4D97-AF65-F5344CB8AC3E}">
        <p14:creationId xmlns:p14="http://schemas.microsoft.com/office/powerpoint/2010/main" val="2878055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CF47480-678B-4528-914A-74AA9AEC8109}" type="slidenum">
              <a:rPr lang="en-US" smtClean="0"/>
              <a:pPr>
                <a:defRPr/>
              </a:pPr>
              <a:t>‹#›</a:t>
            </a:fld>
            <a:endParaRPr lang="en-US"/>
          </a:p>
        </p:txBody>
      </p:sp>
    </p:spTree>
    <p:extLst>
      <p:ext uri="{BB962C8B-B14F-4D97-AF65-F5344CB8AC3E}">
        <p14:creationId xmlns:p14="http://schemas.microsoft.com/office/powerpoint/2010/main" val="298333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003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01800"/>
            <a:ext cx="3008313" cy="4424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D64118-96D1-421B-9936-1DEA92D4155B}" type="slidenum">
              <a:rPr lang="en-US" smtClean="0"/>
              <a:pPr>
                <a:defRPr/>
              </a:pPr>
              <a:t>‹#›</a:t>
            </a:fld>
            <a:endParaRPr lang="en-US"/>
          </a:p>
        </p:txBody>
      </p:sp>
    </p:spTree>
    <p:extLst>
      <p:ext uri="{BB962C8B-B14F-4D97-AF65-F5344CB8AC3E}">
        <p14:creationId xmlns:p14="http://schemas.microsoft.com/office/powerpoint/2010/main" val="1151152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8BBF7DB-3ABB-4D9D-AC0C-29AB73514B33}" type="slidenum">
              <a:rPr lang="en-US"/>
              <a:pPr>
                <a:defRPr/>
              </a:pPr>
              <a:t>‹#›</a:t>
            </a:fld>
            <a:endParaRPr lang="en-US"/>
          </a:p>
        </p:txBody>
      </p:sp>
    </p:spTree>
    <p:extLst>
      <p:ext uri="{BB962C8B-B14F-4D97-AF65-F5344CB8AC3E}">
        <p14:creationId xmlns:p14="http://schemas.microsoft.com/office/powerpoint/2010/main" val="2734263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F012B475-1B87-458E-9188-7B710BC611E0}" type="slidenum">
              <a:rPr lang="en-US"/>
              <a:pPr>
                <a:defRPr/>
              </a:pPr>
              <a:t>‹#›</a:t>
            </a:fld>
            <a:endParaRPr lang="en-US"/>
          </a:p>
        </p:txBody>
      </p:sp>
    </p:spTree>
    <p:extLst>
      <p:ext uri="{BB962C8B-B14F-4D97-AF65-F5344CB8AC3E}">
        <p14:creationId xmlns:p14="http://schemas.microsoft.com/office/powerpoint/2010/main" val="322813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0825"/>
            <a:ext cx="7772400" cy="1470025"/>
          </a:xfrm>
        </p:spPr>
        <p:txBody>
          <a:bodyPr/>
          <a:lstStyle>
            <a:lvl1pPr>
              <a:defRPr>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371600" y="3365500"/>
            <a:ext cx="6400800" cy="736600"/>
          </a:xfrm>
        </p:spPr>
        <p:txBody>
          <a:bodyPr/>
          <a:lstStyle>
            <a:lvl1pPr marL="0" indent="0" algn="ctr">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F47480-678B-4528-914A-74AA9AEC8109}" type="slidenum">
              <a:rPr lang="en-US" smtClean="0"/>
              <a:pPr>
                <a:defRPr/>
              </a:pPr>
              <a:t>‹#›</a:t>
            </a:fld>
            <a:endParaRPr lang="en-US"/>
          </a:p>
        </p:txBody>
      </p:sp>
    </p:spTree>
    <p:extLst>
      <p:ext uri="{BB962C8B-B14F-4D97-AF65-F5344CB8AC3E}">
        <p14:creationId xmlns:p14="http://schemas.microsoft.com/office/powerpoint/2010/main" val="217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42A731-EA0D-4EBF-904E-4BE4BCE949A9}" type="slidenum">
              <a:rPr lang="en-US" smtClean="0"/>
              <a:pPr>
                <a:defRPr/>
              </a:pPr>
              <a:t>‹#›</a:t>
            </a:fld>
            <a:endParaRPr lang="en-US"/>
          </a:p>
        </p:txBody>
      </p:sp>
    </p:spTree>
    <p:extLst>
      <p:ext uri="{BB962C8B-B14F-4D97-AF65-F5344CB8AC3E}">
        <p14:creationId xmlns:p14="http://schemas.microsoft.com/office/powerpoint/2010/main" val="81038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F47480-678B-4528-914A-74AA9AEC8109}" type="slidenum">
              <a:rPr lang="en-US" smtClean="0"/>
              <a:pPr>
                <a:defRPr/>
              </a:pPr>
              <a:t>‹#›</a:t>
            </a:fld>
            <a:endParaRPr lang="en-US"/>
          </a:p>
        </p:txBody>
      </p:sp>
    </p:spTree>
    <p:extLst>
      <p:ext uri="{BB962C8B-B14F-4D97-AF65-F5344CB8AC3E}">
        <p14:creationId xmlns:p14="http://schemas.microsoft.com/office/powerpoint/2010/main" val="115154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latin typeface="Arial"/>
                <a:cs typeface="Arial"/>
              </a:defRPr>
            </a:lvl1pPr>
            <a:lvl2pPr>
              <a:defRPr>
                <a:solidFill>
                  <a:srgbClr val="FFFFFF"/>
                </a:solidFill>
                <a:latin typeface="Arial"/>
                <a:cs typeface="Arial"/>
              </a:defRPr>
            </a:lvl2pPr>
            <a:lvl3pPr>
              <a:defRPr>
                <a:solidFill>
                  <a:srgbClr val="FFFFFF"/>
                </a:solidFill>
                <a:latin typeface="Arial"/>
                <a:cs typeface="Arial"/>
              </a:defRPr>
            </a:lvl3pPr>
            <a:lvl4pPr>
              <a:defRPr>
                <a:solidFill>
                  <a:srgbClr val="FFFFFF"/>
                </a:solidFill>
                <a:latin typeface="Arial"/>
                <a:cs typeface="Arial"/>
              </a:defRPr>
            </a:lvl4pPr>
            <a:lvl5pPr>
              <a:defRPr>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F47480-678B-4528-914A-74AA9AEC8109}" type="slidenum">
              <a:rPr lang="en-US" smtClean="0"/>
              <a:pPr>
                <a:defRPr/>
              </a:pPr>
              <a:t>‹#›</a:t>
            </a:fld>
            <a:endParaRPr lang="en-US"/>
          </a:p>
        </p:txBody>
      </p:sp>
    </p:spTree>
    <p:extLst>
      <p:ext uri="{BB962C8B-B14F-4D97-AF65-F5344CB8AC3E}">
        <p14:creationId xmlns:p14="http://schemas.microsoft.com/office/powerpoint/2010/main" val="344554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latin typeface="Arial"/>
                <a:cs typeface="Arial"/>
              </a:defRPr>
            </a:lvl1pPr>
            <a:lvl2pPr>
              <a:defRPr>
                <a:solidFill>
                  <a:srgbClr val="FFFFFF"/>
                </a:solidFill>
                <a:latin typeface="Arial"/>
                <a:cs typeface="Arial"/>
              </a:defRPr>
            </a:lvl2pPr>
            <a:lvl3pPr>
              <a:defRPr>
                <a:solidFill>
                  <a:srgbClr val="FFFFFF"/>
                </a:solidFill>
                <a:latin typeface="Arial"/>
                <a:cs typeface="Arial"/>
              </a:defRPr>
            </a:lvl3pPr>
            <a:lvl4pPr>
              <a:defRPr>
                <a:solidFill>
                  <a:srgbClr val="FFFFFF"/>
                </a:solidFill>
                <a:latin typeface="Arial"/>
                <a:cs typeface="Arial"/>
              </a:defRPr>
            </a:lvl4pPr>
            <a:lvl5pPr>
              <a:defRPr>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F47480-678B-4528-914A-74AA9AEC8109}" type="slidenum">
              <a:rPr lang="en-US" smtClean="0"/>
              <a:pPr>
                <a:defRPr/>
              </a:pPr>
              <a:t>‹#›</a:t>
            </a:fld>
            <a:endParaRPr lang="en-US"/>
          </a:p>
        </p:txBody>
      </p:sp>
    </p:spTree>
    <p:extLst>
      <p:ext uri="{BB962C8B-B14F-4D97-AF65-F5344CB8AC3E}">
        <p14:creationId xmlns:p14="http://schemas.microsoft.com/office/powerpoint/2010/main" val="49705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83A949-2A51-4F4A-8410-2BB38D50A75E}" type="slidenum">
              <a:rPr lang="en-US" smtClean="0"/>
              <a:pPr>
                <a:defRPr/>
              </a:pPr>
              <a:t>‹#›</a:t>
            </a:fld>
            <a:endParaRPr lang="en-US"/>
          </a:p>
        </p:txBody>
      </p:sp>
    </p:spTree>
    <p:extLst>
      <p:ext uri="{BB962C8B-B14F-4D97-AF65-F5344CB8AC3E}">
        <p14:creationId xmlns:p14="http://schemas.microsoft.com/office/powerpoint/2010/main" val="45910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31E3162-C4AF-40DA-ADC7-1F4D5F6E5993}" type="slidenum">
              <a:rPr lang="en-US" smtClean="0"/>
              <a:pPr>
                <a:defRPr/>
              </a:pPr>
              <a:t>‹#›</a:t>
            </a:fld>
            <a:endParaRPr lang="en-US"/>
          </a:p>
        </p:txBody>
      </p:sp>
    </p:spTree>
    <p:extLst>
      <p:ext uri="{BB962C8B-B14F-4D97-AF65-F5344CB8AC3E}">
        <p14:creationId xmlns:p14="http://schemas.microsoft.com/office/powerpoint/2010/main" val="184150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F47480-678B-4528-914A-74AA9AEC8109}" type="slidenum">
              <a:rPr lang="en-US" smtClean="0"/>
              <a:pPr>
                <a:defRPr/>
              </a:pPr>
              <a:t>‹#›</a:t>
            </a:fld>
            <a:endParaRPr lang="en-US"/>
          </a:p>
        </p:txBody>
      </p:sp>
    </p:spTree>
    <p:extLst>
      <p:ext uri="{BB962C8B-B14F-4D97-AF65-F5344CB8AC3E}">
        <p14:creationId xmlns:p14="http://schemas.microsoft.com/office/powerpoint/2010/main" val="335353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58800"/>
            <a:ext cx="8229600" cy="8588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CF47480-678B-4528-914A-74AA9AEC8109}" type="slidenum">
              <a:rPr lang="en-US" smtClean="0"/>
              <a:pPr>
                <a:defRPr/>
              </a:pPr>
              <a:t>‹#›</a:t>
            </a:fld>
            <a:endParaRPr lang="en-US"/>
          </a:p>
        </p:txBody>
      </p:sp>
      <p:sp>
        <p:nvSpPr>
          <p:cNvPr id="7" name="Rectangle 16"/>
          <p:cNvSpPr>
            <a:spLocks noChangeArrowheads="1"/>
          </p:cNvSpPr>
          <p:nvPr userDrawn="1"/>
        </p:nvSpPr>
        <p:spPr bwMode="auto">
          <a:xfrm>
            <a:off x="474663" y="1384300"/>
            <a:ext cx="8669337" cy="6350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6101868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20" r:id="rId16"/>
    <p:sldLayoutId id="2147483722" r:id="rId17"/>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90600"/>
            <a:ext cx="7772400" cy="1563029"/>
          </a:xfrm>
        </p:spPr>
        <p:txBody>
          <a:bodyPr>
            <a:normAutofit/>
          </a:bodyPr>
          <a:lstStyle/>
          <a:p>
            <a:pPr eaLnBrk="1" hangingPunct="1"/>
            <a:r>
              <a:rPr lang="en-US" altLang="en-US" sz="3600" b="1" dirty="0">
                <a:solidFill>
                  <a:srgbClr val="C00000"/>
                </a:solidFill>
              </a:rPr>
              <a:t>Update on PLH Resistant Alfalfa</a:t>
            </a:r>
          </a:p>
        </p:txBody>
      </p:sp>
      <p:sp>
        <p:nvSpPr>
          <p:cNvPr id="3076" name="Rectangle 5"/>
          <p:cNvSpPr>
            <a:spLocks noChangeArrowheads="1"/>
          </p:cNvSpPr>
          <p:nvPr/>
        </p:nvSpPr>
        <p:spPr bwMode="auto">
          <a:xfrm>
            <a:off x="1066800" y="2553629"/>
            <a:ext cx="495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75000"/>
              <a:buFont typeface="Wingdings" pitchFamily="2" charset="2"/>
              <a:buChar char="n"/>
              <a:defRPr sz="2800">
                <a:solidFill>
                  <a:schemeClr val="tx1"/>
                </a:solidFill>
                <a:latin typeface="Arial" charset="0"/>
                <a:ea typeface="ＭＳ Ｐゴシック" charset="-128"/>
              </a:defRPr>
            </a:lvl1pPr>
            <a:lvl2pPr marL="742950" indent="-285750" algn="l" eaLnBrk="0" hangingPunct="0">
              <a:spcBef>
                <a:spcPct val="20000"/>
              </a:spcBef>
              <a:buClr>
                <a:srgbClr val="77773C"/>
              </a:buClr>
              <a:buSzPct val="70000"/>
              <a:buFont typeface="Wingdings" pitchFamily="2" charset="2"/>
              <a:buChar char="ü"/>
              <a:defRPr sz="2600">
                <a:solidFill>
                  <a:schemeClr val="tx1"/>
                </a:solidFill>
                <a:latin typeface="Arial" charset="0"/>
                <a:ea typeface="ＭＳ Ｐゴシック" charset="-128"/>
              </a:defRPr>
            </a:lvl2pPr>
            <a:lvl3pPr marL="1143000" indent="-228600" algn="l" eaLnBrk="0" hangingPunct="0">
              <a:spcBef>
                <a:spcPct val="20000"/>
              </a:spcBef>
              <a:buClr>
                <a:schemeClr val="folHlink"/>
              </a:buClr>
              <a:buSzPct val="55000"/>
              <a:buFont typeface="Wingdings" pitchFamily="2" charset="2"/>
              <a:buChar char="n"/>
              <a:defRPr sz="2300">
                <a:solidFill>
                  <a:schemeClr val="tx1"/>
                </a:solidFill>
                <a:latin typeface="Arial" charset="0"/>
                <a:ea typeface="ＭＳ Ｐゴシック" charset="-128"/>
              </a:defRPr>
            </a:lvl3pPr>
            <a:lvl4pPr marL="1600200" indent="-228600" algn="l" eaLnBrk="0" hangingPunct="0">
              <a:spcBef>
                <a:spcPct val="20000"/>
              </a:spcBef>
              <a:buClr>
                <a:schemeClr val="accent1"/>
              </a:buClr>
              <a:buFont typeface="Wingdings" pitchFamily="2" charset="2"/>
              <a:buChar char="§"/>
              <a:defRPr sz="2000">
                <a:solidFill>
                  <a:schemeClr val="tx1"/>
                </a:solidFill>
                <a:latin typeface="Arial" charset="0"/>
                <a:ea typeface="ＭＳ Ｐゴシック" charset="-128"/>
              </a:defRPr>
            </a:lvl4pPr>
            <a:lvl5pPr marL="2057400" indent="-228600" algn="l" eaLnBrk="0" hangingPunct="0">
              <a:spcBef>
                <a:spcPct val="20000"/>
              </a:spcBef>
              <a:buClr>
                <a:schemeClr val="accent1"/>
              </a:buClr>
              <a:buFont typeface="Wingdings" pitchFamily="2" charset="2"/>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ＭＳ Ｐゴシック" charset="-128"/>
              </a:defRPr>
            </a:lvl9pPr>
          </a:lstStyle>
          <a:p>
            <a:pPr eaLnBrk="1" hangingPunct="1">
              <a:spcBef>
                <a:spcPct val="0"/>
              </a:spcBef>
              <a:buClrTx/>
              <a:buSzTx/>
              <a:buFontTx/>
              <a:buNone/>
            </a:pPr>
            <a:r>
              <a:rPr lang="en-US" altLang="en-US" sz="2400" i="1" dirty="0"/>
              <a:t>Mark Sulc</a:t>
            </a:r>
          </a:p>
          <a:p>
            <a:pPr eaLnBrk="1" hangingPunct="1">
              <a:spcBef>
                <a:spcPct val="0"/>
              </a:spcBef>
              <a:buClrTx/>
              <a:buSzTx/>
              <a:buFontTx/>
              <a:buNone/>
            </a:pPr>
            <a:r>
              <a:rPr lang="en-US" altLang="en-US" sz="2400" i="1" dirty="0"/>
              <a:t>Extension Forage Specialist</a:t>
            </a:r>
          </a:p>
          <a:p>
            <a:pPr eaLnBrk="1" hangingPunct="1">
              <a:spcBef>
                <a:spcPct val="0"/>
              </a:spcBef>
              <a:buClrTx/>
              <a:buSzTx/>
              <a:buFontTx/>
              <a:buNone/>
            </a:pPr>
            <a:r>
              <a:rPr lang="en-US" altLang="en-US" sz="2400" i="1" dirty="0"/>
              <a:t>Dept. Horticulture &amp; Crop Science</a:t>
            </a:r>
          </a:p>
          <a:p>
            <a:pPr eaLnBrk="1" hangingPunct="1">
              <a:spcBef>
                <a:spcPct val="0"/>
              </a:spcBef>
              <a:buClrTx/>
              <a:buSzTx/>
              <a:buFontTx/>
              <a:buNone/>
            </a:pPr>
            <a:r>
              <a:rPr lang="en-US" altLang="en-US" sz="2400" i="1" dirty="0"/>
              <a:t>sulc.2@osu.edu</a:t>
            </a:r>
          </a:p>
        </p:txBody>
      </p:sp>
    </p:spTree>
    <p:extLst>
      <p:ext uri="{BB962C8B-B14F-4D97-AF65-F5344CB8AC3E}">
        <p14:creationId xmlns:p14="http://schemas.microsoft.com/office/powerpoint/2010/main" val="1046724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0" y="228600"/>
            <a:ext cx="7772400" cy="1371600"/>
          </a:xfrm>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Lst>
        </p:spPr>
        <p:txBody>
          <a:bodyPr/>
          <a:lstStyle/>
          <a:p>
            <a:pPr eaLnBrk="1" hangingPunct="1"/>
            <a:r>
              <a:rPr lang="en-US" sz="3200" b="1" dirty="0"/>
              <a:t>New Resistant vs. Susceptible</a:t>
            </a:r>
            <a:br>
              <a:rPr lang="en-US" sz="3200" b="1" dirty="0"/>
            </a:br>
            <a:r>
              <a:rPr lang="en-US" sz="3200" b="1" dirty="0"/>
              <a:t>2001-2003 Total Yield</a:t>
            </a:r>
          </a:p>
        </p:txBody>
      </p:sp>
      <p:sp>
        <p:nvSpPr>
          <p:cNvPr id="46083" name="Rectangle 3"/>
          <p:cNvSpPr>
            <a:spLocks noChangeArrowheads="1"/>
          </p:cNvSpPr>
          <p:nvPr/>
        </p:nvSpPr>
        <p:spPr bwMode="auto">
          <a:xfrm>
            <a:off x="6019800" y="2362200"/>
            <a:ext cx="2819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 eaLnBrk="0" hangingPunct="0">
              <a:spcBef>
                <a:spcPct val="20000"/>
              </a:spcBef>
            </a:pPr>
            <a:endParaRPr lang="en-US" sz="2400" b="1">
              <a:latin typeface="Arial" charset="0"/>
            </a:endParaRPr>
          </a:p>
        </p:txBody>
      </p:sp>
      <p:sp>
        <p:nvSpPr>
          <p:cNvPr id="46085" name="Text Box 5"/>
          <p:cNvSpPr txBox="1">
            <a:spLocks noChangeArrowheads="1"/>
          </p:cNvSpPr>
          <p:nvPr/>
        </p:nvSpPr>
        <p:spPr bwMode="auto">
          <a:xfrm>
            <a:off x="2819400" y="3505200"/>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800" b="1">
                <a:solidFill>
                  <a:schemeClr val="bg2"/>
                </a:solidFill>
                <a:latin typeface="Arial" charset="0"/>
              </a:rPr>
              <a:t>-1.1</a:t>
            </a:r>
          </a:p>
        </p:txBody>
      </p:sp>
      <p:sp>
        <p:nvSpPr>
          <p:cNvPr id="46086" name="Text Box 6"/>
          <p:cNvSpPr txBox="1">
            <a:spLocks noChangeArrowheads="1"/>
          </p:cNvSpPr>
          <p:nvPr/>
        </p:nvSpPr>
        <p:spPr bwMode="auto">
          <a:xfrm>
            <a:off x="5638800" y="3987800"/>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800" b="1">
                <a:solidFill>
                  <a:schemeClr val="bg2"/>
                </a:solidFill>
                <a:latin typeface="Arial" charset="0"/>
              </a:rPr>
              <a:t>-4.7</a:t>
            </a:r>
          </a:p>
        </p:txBody>
      </p:sp>
      <p:grpSp>
        <p:nvGrpSpPr>
          <p:cNvPr id="46087" name="Group 7"/>
          <p:cNvGrpSpPr>
            <a:grpSpLocks/>
          </p:cNvGrpSpPr>
          <p:nvPr/>
        </p:nvGrpSpPr>
        <p:grpSpPr bwMode="auto">
          <a:xfrm>
            <a:off x="228600" y="1635125"/>
            <a:ext cx="8610600" cy="4959350"/>
            <a:chOff x="192" y="1152"/>
            <a:chExt cx="4416" cy="3124"/>
          </a:xfrm>
        </p:grpSpPr>
        <p:graphicFrame>
          <p:nvGraphicFramePr>
            <p:cNvPr id="46091" name="Object 8"/>
            <p:cNvGraphicFramePr>
              <a:graphicFrameLocks noChangeAspect="1"/>
            </p:cNvGraphicFramePr>
            <p:nvPr>
              <p:extLst>
                <p:ext uri="{D42A27DB-BD31-4B8C-83A1-F6EECF244321}">
                  <p14:modId xmlns:p14="http://schemas.microsoft.com/office/powerpoint/2010/main" val="1684267443"/>
                </p:ext>
              </p:extLst>
            </p:nvPr>
          </p:nvGraphicFramePr>
          <p:xfrm>
            <a:off x="192" y="1152"/>
            <a:ext cx="4416" cy="3124"/>
          </p:xfrm>
          <a:graphic>
            <a:graphicData uri="http://schemas.openxmlformats.org/presentationml/2006/ole">
              <mc:AlternateContent xmlns:mc="http://schemas.openxmlformats.org/markup-compatibility/2006">
                <mc:Choice xmlns:v="urn:schemas-microsoft-com:vml" Requires="v">
                  <p:oleObj spid="_x0000_s46120" name="Chart" r:id="rId4" imgW="5753021" imgH="3952800" progId="MSGraph.Chart.8">
                    <p:embed followColorScheme="full"/>
                  </p:oleObj>
                </mc:Choice>
                <mc:Fallback>
                  <p:oleObj name="Chart" r:id="rId4" imgW="5753021" imgH="3952800" progId="MSGraph.Chart.8">
                    <p:embed followColorScheme="full"/>
                    <p:pic>
                      <p:nvPicPr>
                        <p:cNvPr id="0" name="Object 8"/>
                        <p:cNvPicPr>
                          <a:picLocks noChangeAspect="1" noChangeArrowheads="1"/>
                        </p:cNvPicPr>
                        <p:nvPr/>
                      </p:nvPicPr>
                      <p:blipFill>
                        <a:blip r:embed="rId5"/>
                        <a:srcRect/>
                        <a:stretch>
                          <a:fillRect/>
                        </a:stretch>
                      </p:blipFill>
                      <p:spPr bwMode="auto">
                        <a:xfrm>
                          <a:off x="192" y="1152"/>
                          <a:ext cx="4416" cy="3124"/>
                        </a:xfrm>
                        <a:prstGeom prst="rect">
                          <a:avLst/>
                        </a:prstGeom>
                        <a:solidFill>
                          <a:schemeClr val="bg1"/>
                        </a:solidFill>
                        <a:ln>
                          <a:noFill/>
                        </a:ln>
                        <a:extLst/>
                      </p:spPr>
                    </p:pic>
                  </p:oleObj>
                </mc:Fallback>
              </mc:AlternateContent>
            </a:graphicData>
          </a:graphic>
        </p:graphicFrame>
        <p:sp>
          <p:nvSpPr>
            <p:cNvPr id="46092" name="Text Box 9"/>
            <p:cNvSpPr txBox="1">
              <a:spLocks noChangeArrowheads="1"/>
            </p:cNvSpPr>
            <p:nvPr/>
          </p:nvSpPr>
          <p:spPr bwMode="auto">
            <a:xfrm>
              <a:off x="4179" y="1629"/>
              <a:ext cx="2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600" b="1">
                  <a:latin typeface="Arial" charset="0"/>
                </a:rPr>
                <a:t>1.0</a:t>
              </a:r>
            </a:p>
          </p:txBody>
        </p:sp>
      </p:grpSp>
      <p:grpSp>
        <p:nvGrpSpPr>
          <p:cNvPr id="934922" name="Group 10"/>
          <p:cNvGrpSpPr>
            <a:grpSpLocks/>
          </p:cNvGrpSpPr>
          <p:nvPr/>
        </p:nvGrpSpPr>
        <p:grpSpPr bwMode="auto">
          <a:xfrm>
            <a:off x="3666068" y="4114795"/>
            <a:ext cx="2261657" cy="539750"/>
            <a:chOff x="2256" y="2678"/>
            <a:chExt cx="1354" cy="240"/>
          </a:xfrm>
        </p:grpSpPr>
        <p:sp>
          <p:nvSpPr>
            <p:cNvPr id="46089" name="Line 11"/>
            <p:cNvSpPr>
              <a:spLocks noChangeShapeType="1"/>
            </p:cNvSpPr>
            <p:nvPr/>
          </p:nvSpPr>
          <p:spPr bwMode="auto">
            <a:xfrm>
              <a:off x="2256" y="2918"/>
              <a:ext cx="1354" cy="0"/>
            </a:xfrm>
            <a:prstGeom prst="line">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90" name="Text Box 12"/>
            <p:cNvSpPr txBox="1">
              <a:spLocks noChangeArrowheads="1"/>
            </p:cNvSpPr>
            <p:nvPr/>
          </p:nvSpPr>
          <p:spPr bwMode="auto">
            <a:xfrm>
              <a:off x="2400" y="2678"/>
              <a:ext cx="865"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000" b="1" dirty="0">
                  <a:latin typeface="Arial" charset="0"/>
                </a:rPr>
                <a:t>No difference</a:t>
              </a:r>
            </a:p>
          </p:txBody>
        </p:sp>
      </p:grpSp>
      <p:sp>
        <p:nvSpPr>
          <p:cNvPr id="46084" name="Text Box 4"/>
          <p:cNvSpPr txBox="1">
            <a:spLocks noChangeArrowheads="1"/>
          </p:cNvSpPr>
          <p:nvPr/>
        </p:nvSpPr>
        <p:spPr bwMode="auto">
          <a:xfrm>
            <a:off x="3108325" y="1393825"/>
            <a:ext cx="340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800" b="1" dirty="0">
                <a:latin typeface="Arial" charset="0"/>
              </a:rPr>
              <a:t>High PLH pressure all 3 years</a:t>
            </a:r>
            <a:br>
              <a:rPr lang="en-US" sz="1800" b="1" dirty="0">
                <a:latin typeface="Arial" charset="0"/>
              </a:rPr>
            </a:br>
            <a:r>
              <a:rPr lang="en-US" sz="1800" b="1" dirty="0">
                <a:latin typeface="Arial" charset="0"/>
              </a:rPr>
              <a:t>(total of 17 harvests)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934922"/>
                                        </p:tgtEl>
                                        <p:attrNameLst>
                                          <p:attrName>style.visibility</p:attrName>
                                        </p:attrNameLst>
                                      </p:cBhvr>
                                      <p:to>
                                        <p:strVal val="visible"/>
                                      </p:to>
                                    </p:set>
                                    <p:anim calcmode="lin" valueType="num">
                                      <p:cBhvr>
                                        <p:cTn id="7" dur="500" fill="hold"/>
                                        <p:tgtEl>
                                          <p:spTgt spid="934922"/>
                                        </p:tgtEl>
                                        <p:attrNameLst>
                                          <p:attrName>ppt_w</p:attrName>
                                        </p:attrNameLst>
                                      </p:cBhvr>
                                      <p:tavLst>
                                        <p:tav tm="0">
                                          <p:val>
                                            <p:fltVal val="0"/>
                                          </p:val>
                                        </p:tav>
                                        <p:tav tm="100000">
                                          <p:val>
                                            <p:strVal val="#ppt_w"/>
                                          </p:val>
                                        </p:tav>
                                      </p:tavLst>
                                    </p:anim>
                                    <p:anim calcmode="lin" valueType="num">
                                      <p:cBhvr>
                                        <p:cTn id="8" dur="500" fill="hold"/>
                                        <p:tgtEl>
                                          <p:spTgt spid="9349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338667"/>
            <a:ext cx="7772400" cy="1371600"/>
          </a:xfrm>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Lst>
        </p:spPr>
        <p:txBody>
          <a:bodyPr/>
          <a:lstStyle/>
          <a:p>
            <a:pPr eaLnBrk="1" hangingPunct="1"/>
            <a:r>
              <a:rPr lang="en-US" sz="3200" b="1"/>
              <a:t>Marginal Return For All Harvests</a:t>
            </a:r>
            <a:br>
              <a:rPr lang="en-US" sz="3200" b="1"/>
            </a:br>
            <a:r>
              <a:rPr lang="en-US" sz="2800" b="1"/>
              <a:t>Gross Revenue Less Insecticide Cost</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422014762"/>
              </p:ext>
            </p:extLst>
          </p:nvPr>
        </p:nvGraphicFramePr>
        <p:xfrm>
          <a:off x="2413000" y="2413000"/>
          <a:ext cx="6375400" cy="4170362"/>
        </p:xfrm>
        <a:graphic>
          <a:graphicData uri="http://schemas.openxmlformats.org/drawingml/2006/chart">
            <c:chart xmlns:c="http://schemas.openxmlformats.org/drawingml/2006/chart" xmlns:r="http://schemas.openxmlformats.org/officeDocument/2006/relationships" r:id="rId3"/>
          </a:graphicData>
        </a:graphic>
      </p:graphicFrame>
      <p:sp>
        <p:nvSpPr>
          <p:cNvPr id="47108" name="Rectangle 4"/>
          <p:cNvSpPr>
            <a:spLocks noChangeArrowheads="1"/>
          </p:cNvSpPr>
          <p:nvPr/>
        </p:nvSpPr>
        <p:spPr bwMode="auto">
          <a:xfrm>
            <a:off x="6019800" y="2362200"/>
            <a:ext cx="2819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 eaLnBrk="0" hangingPunct="0">
              <a:spcBef>
                <a:spcPct val="20000"/>
              </a:spcBef>
            </a:pPr>
            <a:endParaRPr lang="en-US" sz="2400" b="1">
              <a:latin typeface="Arial" charset="0"/>
            </a:endParaRPr>
          </a:p>
        </p:txBody>
      </p:sp>
      <p:sp>
        <p:nvSpPr>
          <p:cNvPr id="47109" name="Text Box 5"/>
          <p:cNvSpPr txBox="1">
            <a:spLocks noChangeArrowheads="1"/>
          </p:cNvSpPr>
          <p:nvPr/>
        </p:nvSpPr>
        <p:spPr bwMode="auto">
          <a:xfrm>
            <a:off x="228600" y="4498181"/>
            <a:ext cx="2895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14300" algn="l"/>
              </a:tabLst>
              <a:defRPr sz="2800">
                <a:solidFill>
                  <a:schemeClr val="tx1"/>
                </a:solidFill>
                <a:latin typeface="Times New Roman" pitchFamily="18" charset="0"/>
              </a:defRPr>
            </a:lvl1pPr>
            <a:lvl2pPr marL="742950" indent="-285750" eaLnBrk="0" hangingPunct="0">
              <a:tabLst>
                <a:tab pos="114300" algn="l"/>
              </a:tabLst>
              <a:defRPr sz="2800">
                <a:solidFill>
                  <a:schemeClr val="tx1"/>
                </a:solidFill>
                <a:latin typeface="Times New Roman" pitchFamily="18" charset="0"/>
              </a:defRPr>
            </a:lvl2pPr>
            <a:lvl3pPr marL="1143000" indent="-228600" eaLnBrk="0" hangingPunct="0">
              <a:tabLst>
                <a:tab pos="114300" algn="l"/>
              </a:tabLst>
              <a:defRPr sz="2800">
                <a:solidFill>
                  <a:schemeClr val="tx1"/>
                </a:solidFill>
                <a:latin typeface="Times New Roman" pitchFamily="18" charset="0"/>
              </a:defRPr>
            </a:lvl3pPr>
            <a:lvl4pPr marL="1600200" indent="-228600" eaLnBrk="0" hangingPunct="0">
              <a:tabLst>
                <a:tab pos="114300" algn="l"/>
              </a:tabLst>
              <a:defRPr sz="2800">
                <a:solidFill>
                  <a:schemeClr val="tx1"/>
                </a:solidFill>
                <a:latin typeface="Times New Roman" pitchFamily="18" charset="0"/>
              </a:defRPr>
            </a:lvl4pPr>
            <a:lvl5pPr marL="2057400" indent="-228600" eaLnBrk="0" hangingPunct="0">
              <a:tabLst>
                <a:tab pos="114300"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114300"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114300"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114300"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114300" algn="l"/>
              </a:tabLst>
              <a:defRPr sz="2800">
                <a:solidFill>
                  <a:schemeClr val="tx1"/>
                </a:solidFill>
                <a:latin typeface="Times New Roman" pitchFamily="18" charset="0"/>
              </a:defRPr>
            </a:lvl9pPr>
          </a:lstStyle>
          <a:p>
            <a:pPr>
              <a:spcBef>
                <a:spcPct val="20000"/>
              </a:spcBef>
              <a:buClr>
                <a:srgbClr val="FF0000"/>
              </a:buClr>
              <a:buFont typeface="SPC Markers/Bullets" pitchFamily="2" charset="2"/>
              <a:buNone/>
            </a:pPr>
            <a:r>
              <a:rPr lang="en-US" sz="2000" u="sng" dirty="0">
                <a:latin typeface="Arial" charset="0"/>
              </a:rPr>
              <a:t>Based on</a:t>
            </a:r>
            <a:r>
              <a:rPr lang="en-US" sz="2000" dirty="0">
                <a:latin typeface="Arial" charset="0"/>
              </a:rPr>
              <a:t>:</a:t>
            </a:r>
          </a:p>
          <a:p>
            <a:pPr>
              <a:spcBef>
                <a:spcPct val="20000"/>
              </a:spcBef>
              <a:buClr>
                <a:srgbClr val="FF0000"/>
              </a:buClr>
              <a:buFont typeface="SPC Markers/Bullets" pitchFamily="2" charset="2"/>
              <a:buNone/>
            </a:pPr>
            <a:r>
              <a:rPr lang="en-US" sz="2000" dirty="0">
                <a:latin typeface="Arial" charset="0"/>
              </a:rPr>
              <a:t>$150/ton alfalfa value</a:t>
            </a:r>
          </a:p>
          <a:p>
            <a:pPr>
              <a:spcBef>
                <a:spcPct val="20000"/>
              </a:spcBef>
              <a:buClr>
                <a:srgbClr val="FF0000"/>
              </a:buClr>
              <a:buFont typeface="SPC Markers/Bullets" pitchFamily="2" charset="2"/>
              <a:buNone/>
            </a:pPr>
            <a:r>
              <a:rPr lang="en-US" sz="2000" dirty="0">
                <a:latin typeface="Arial" charset="0"/>
              </a:rPr>
              <a:t>$15/acre per insecticide application</a:t>
            </a:r>
            <a:r>
              <a:rPr lang="en-US" sz="2000" b="1" dirty="0">
                <a:latin typeface="Arial" charset="0"/>
              </a:rPr>
              <a:t>	</a:t>
            </a:r>
            <a:r>
              <a:rPr lang="en-US" sz="2000" dirty="0">
                <a:latin typeface="Arial" charset="0"/>
              </a:rPr>
              <a:t>	</a:t>
            </a:r>
          </a:p>
        </p:txBody>
      </p:sp>
      <p:sp>
        <p:nvSpPr>
          <p:cNvPr id="47110" name="Text Box 6"/>
          <p:cNvSpPr txBox="1">
            <a:spLocks noChangeArrowheads="1"/>
          </p:cNvSpPr>
          <p:nvPr/>
        </p:nvSpPr>
        <p:spPr bwMode="auto">
          <a:xfrm>
            <a:off x="990600" y="1676400"/>
            <a:ext cx="355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2000" b="1">
                <a:latin typeface="Arial" charset="0"/>
              </a:rPr>
              <a:t>High PLH pressure all years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1066800"/>
          </a:xfrm>
        </p:spPr>
        <p:txBody>
          <a:bodyPr>
            <a:normAutofit/>
          </a:bodyPr>
          <a:lstStyle/>
          <a:p>
            <a:pPr algn="ctr"/>
            <a:r>
              <a:rPr lang="en-US" sz="3200" dirty="0">
                <a:effectLst/>
              </a:rPr>
              <a:t>PLH control in </a:t>
            </a:r>
            <a:br>
              <a:rPr lang="en-US" sz="3200" dirty="0">
                <a:effectLst/>
              </a:rPr>
            </a:br>
            <a:r>
              <a:rPr lang="en-US" sz="3200" dirty="0">
                <a:effectLst/>
              </a:rPr>
              <a:t>resistant and  susceptible varieties</a:t>
            </a:r>
          </a:p>
        </p:txBody>
      </p:sp>
      <p:pic>
        <p:nvPicPr>
          <p:cNvPr id="39939" name="Picture 5"/>
          <p:cNvPicPr>
            <a:picLocks noChangeAspect="1" noChangeArrowheads="1"/>
          </p:cNvPicPr>
          <p:nvPr/>
        </p:nvPicPr>
        <p:blipFill>
          <a:blip r:embed="rId2" cstate="print"/>
          <a:srcRect/>
          <a:stretch>
            <a:fillRect/>
          </a:stretch>
        </p:blipFill>
        <p:spPr bwMode="auto">
          <a:xfrm>
            <a:off x="228600" y="914400"/>
            <a:ext cx="5241929" cy="4899845"/>
          </a:xfrm>
          <a:prstGeom prst="rect">
            <a:avLst/>
          </a:prstGeom>
          <a:noFill/>
          <a:ln w="9525">
            <a:noFill/>
            <a:miter lim="800000"/>
            <a:headEnd/>
            <a:tailEnd/>
          </a:ln>
        </p:spPr>
      </p:pic>
      <p:sp>
        <p:nvSpPr>
          <p:cNvPr id="4" name="Text Box 3"/>
          <p:cNvSpPr txBox="1">
            <a:spLocks noChangeArrowheads="1"/>
          </p:cNvSpPr>
          <p:nvPr/>
        </p:nvSpPr>
        <p:spPr bwMode="auto">
          <a:xfrm>
            <a:off x="5638800" y="855133"/>
            <a:ext cx="30480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000" i="1" dirty="0">
                <a:latin typeface="Arial" charset="0"/>
                <a:cs typeface="Times New Roman" pitchFamily="18" charset="0"/>
              </a:rPr>
              <a:t>With Resistant Varieties, thresholds are 3X higher, once alfalfa established.</a:t>
            </a:r>
          </a:p>
          <a:p>
            <a:pPr eaLnBrk="1" hangingPunct="1"/>
            <a:endParaRPr lang="en-US" sz="2000" i="1" dirty="0">
              <a:latin typeface="Arial" charset="0"/>
              <a:cs typeface="Times New Roman" pitchFamily="18" charset="0"/>
            </a:endParaRPr>
          </a:p>
          <a:p>
            <a:pPr eaLnBrk="1" hangingPunct="1"/>
            <a:r>
              <a:rPr lang="en-US" sz="2000" i="1" dirty="0">
                <a:latin typeface="Arial" charset="0"/>
                <a:cs typeface="Times New Roman" pitchFamily="18" charset="0"/>
              </a:rPr>
              <a:t>Apply insecticide if PLH are above threshold and harvest is &gt;7 days away.</a:t>
            </a:r>
          </a:p>
          <a:p>
            <a:pPr eaLnBrk="1" hangingPunct="1"/>
            <a:endParaRPr lang="en-US" sz="2000" i="1" dirty="0">
              <a:latin typeface="Arial" charset="0"/>
              <a:cs typeface="Times New Roman" pitchFamily="18" charset="0"/>
            </a:endParaRPr>
          </a:p>
          <a:p>
            <a:pPr eaLnBrk="1" hangingPunct="1"/>
            <a:r>
              <a:rPr lang="en-US" sz="2000" i="1" dirty="0">
                <a:latin typeface="Arial" charset="0"/>
                <a:cs typeface="Times New Roman" pitchFamily="18" charset="0"/>
              </a:rPr>
              <a:t>Lower the threshold when alfalfa is stressed.</a:t>
            </a:r>
          </a:p>
          <a:p>
            <a:pPr eaLnBrk="1" hangingPunct="1"/>
            <a:endParaRPr lang="en-US" sz="2000" i="1" dirty="0">
              <a:latin typeface="Arial" charset="0"/>
              <a:cs typeface="Times New Roman" pitchFamily="18" charset="0"/>
            </a:endParaRPr>
          </a:p>
          <a:p>
            <a:pPr eaLnBrk="1" hangingPunct="1"/>
            <a:r>
              <a:rPr lang="en-US" sz="2000" i="1" dirty="0">
                <a:latin typeface="Arial" charset="0"/>
                <a:cs typeface="Times New Roman" pitchFamily="18" charset="0"/>
              </a:rPr>
              <a:t>Cut early if normal harvest time is within</a:t>
            </a:r>
            <a:br>
              <a:rPr lang="en-US" sz="2000" i="1" dirty="0">
                <a:latin typeface="Arial" charset="0"/>
                <a:cs typeface="Times New Roman" pitchFamily="18" charset="0"/>
              </a:rPr>
            </a:br>
            <a:r>
              <a:rPr lang="en-US" sz="2000" i="1" dirty="0">
                <a:latin typeface="Arial" charset="0"/>
                <a:cs typeface="Times New Roman" pitchFamily="18" charset="0"/>
              </a:rPr>
              <a:t>7 days, then watch regrowth carefully.</a:t>
            </a:r>
            <a:endParaRPr lang="en-US" sz="2000" i="1" dirty="0">
              <a:latin typeface="Arial" charset="0"/>
            </a:endParaRPr>
          </a:p>
        </p:txBody>
      </p:sp>
    </p:spTree>
    <p:extLst>
      <p:ext uri="{BB962C8B-B14F-4D97-AF65-F5344CB8AC3E}">
        <p14:creationId xmlns:p14="http://schemas.microsoft.com/office/powerpoint/2010/main" val="60286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228600"/>
            <a:ext cx="8001000" cy="1143000"/>
          </a:xfrm>
        </p:spPr>
        <p:txBody>
          <a:bodyPr/>
          <a:lstStyle/>
          <a:p>
            <a:pPr eaLnBrk="1" hangingPunct="1"/>
            <a:r>
              <a:rPr lang="en-US" sz="2800"/>
              <a:t>Yield when PLH were above economic threshold</a:t>
            </a:r>
            <a:br>
              <a:rPr lang="en-US" sz="2800"/>
            </a:br>
            <a:r>
              <a:rPr lang="en-US" sz="2000"/>
              <a:t>Ohio &amp; Iowa 2006-07 (no insecticide applied)</a:t>
            </a:r>
          </a:p>
        </p:txBody>
      </p:sp>
      <p:sp>
        <p:nvSpPr>
          <p:cNvPr id="49155" name="Text Box 3"/>
          <p:cNvSpPr txBox="1">
            <a:spLocks noChangeArrowheads="1"/>
          </p:cNvSpPr>
          <p:nvPr/>
        </p:nvSpPr>
        <p:spPr bwMode="auto">
          <a:xfrm>
            <a:off x="838200" y="4643967"/>
            <a:ext cx="7086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000" dirty="0">
                <a:latin typeface="Arial" charset="0"/>
              </a:rPr>
              <a:t>* Yield significantly greater than susceptible checks</a:t>
            </a:r>
          </a:p>
          <a:p>
            <a:pPr eaLnBrk="1" hangingPunct="1"/>
            <a:r>
              <a:rPr lang="en-US" sz="2000" b="1" baseline="30000" dirty="0">
                <a:latin typeface="Arial" charset="0"/>
              </a:rPr>
              <a:t>1</a:t>
            </a:r>
            <a:r>
              <a:rPr lang="en-US" sz="2000" dirty="0">
                <a:latin typeface="Arial" charset="0"/>
              </a:rPr>
              <a:t> Average yield at 10 harvests when PLH caused injury</a:t>
            </a:r>
          </a:p>
          <a:p>
            <a:pPr eaLnBrk="1" hangingPunct="1"/>
            <a:r>
              <a:rPr lang="en-US" sz="2000" b="1" baseline="30000" dirty="0">
                <a:latin typeface="Arial" charset="0"/>
              </a:rPr>
              <a:t>2</a:t>
            </a:r>
            <a:r>
              <a:rPr lang="en-US" sz="2000" dirty="0">
                <a:latin typeface="Arial" charset="0"/>
              </a:rPr>
              <a:t> % yield improvement over the yield of susceptible checks</a:t>
            </a:r>
          </a:p>
          <a:p>
            <a:pPr eaLnBrk="1" hangingPunct="1"/>
            <a:r>
              <a:rPr lang="en-US" sz="2000" b="1" baseline="30000" dirty="0">
                <a:latin typeface="Arial" charset="0"/>
              </a:rPr>
              <a:t>3</a:t>
            </a:r>
            <a:r>
              <a:rPr lang="en-US" sz="2000" dirty="0">
                <a:latin typeface="Arial" charset="0"/>
              </a:rPr>
              <a:t> Checks = 5454, DK140</a:t>
            </a:r>
          </a:p>
        </p:txBody>
      </p:sp>
      <p:pic>
        <p:nvPicPr>
          <p:cNvPr id="491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09600"/>
            <a:ext cx="7543800" cy="3943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17500" y="471488"/>
            <a:ext cx="8637588" cy="823912"/>
          </a:xfrm>
        </p:spPr>
        <p:txBody>
          <a:bodyPr/>
          <a:lstStyle/>
          <a:p>
            <a:pPr eaLnBrk="1" hangingPunct="1"/>
            <a:r>
              <a:rPr lang="en-US"/>
              <a:t>Questions?</a:t>
            </a:r>
          </a:p>
        </p:txBody>
      </p:sp>
      <p:pic>
        <p:nvPicPr>
          <p:cNvPr id="50179" name="Picture 3" descr="weet01-701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2369"/>
            <a:ext cx="9144000" cy="595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2050"/>
          <p:cNvSpPr txBox="1">
            <a:spLocks noChangeArrowheads="1"/>
          </p:cNvSpPr>
          <p:nvPr/>
        </p:nvSpPr>
        <p:spPr bwMode="auto">
          <a:xfrm>
            <a:off x="152400" y="5197475"/>
            <a:ext cx="54864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ct val="50000"/>
              </a:spcBef>
            </a:pPr>
            <a:r>
              <a:rPr lang="en-US" sz="2400" dirty="0">
                <a:latin typeface="Arial" charset="0"/>
              </a:rPr>
              <a:t>PLH-resistant cultivars were developed using germplasm of </a:t>
            </a:r>
            <a:r>
              <a:rPr lang="en-US" sz="2400" i="1" dirty="0" err="1">
                <a:latin typeface="Arial" charset="0"/>
              </a:rPr>
              <a:t>Medicago</a:t>
            </a:r>
            <a:r>
              <a:rPr lang="en-US" sz="2400" i="1" dirty="0">
                <a:latin typeface="Arial" charset="0"/>
              </a:rPr>
              <a:t> </a:t>
            </a:r>
            <a:r>
              <a:rPr lang="en-US" sz="2400" dirty="0">
                <a:latin typeface="Arial" charset="0"/>
              </a:rPr>
              <a:t>species having glandular hairs.</a:t>
            </a:r>
            <a:br>
              <a:rPr lang="en-US" sz="2400" dirty="0">
                <a:latin typeface="Arial" charset="0"/>
              </a:rPr>
            </a:br>
            <a:endParaRPr lang="en-US" sz="2000" dirty="0">
              <a:latin typeface="Arial" charset="0"/>
            </a:endParaRPr>
          </a:p>
        </p:txBody>
      </p:sp>
      <p:pic>
        <p:nvPicPr>
          <p:cNvPr id="41987" name="Picture 2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059" y="1571625"/>
            <a:ext cx="6516835" cy="349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Rectangle 2052"/>
          <p:cNvSpPr>
            <a:spLocks noGrp="1" noChangeArrowheads="1"/>
          </p:cNvSpPr>
          <p:nvPr>
            <p:ph type="title"/>
          </p:nvPr>
        </p:nvSpPr>
        <p:spPr>
          <a:xfrm>
            <a:off x="317500" y="457200"/>
            <a:ext cx="8637588" cy="1114425"/>
          </a:xfrm>
        </p:spPr>
        <p:txBody>
          <a:bodyPr>
            <a:normAutofit/>
          </a:bodyPr>
          <a:lstStyle/>
          <a:p>
            <a:pPr eaLnBrk="1" hangingPunct="1"/>
            <a:r>
              <a:rPr lang="en-US" sz="3200">
                <a:solidFill>
                  <a:schemeClr val="tx1"/>
                </a:solidFill>
              </a:rPr>
              <a:t>Potato leafhopper resistant alfalfa cultivars were introduced in 1997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5" descr="DSCN007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685800" y="1524000"/>
            <a:ext cx="827964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a:xfrm>
            <a:off x="685800" y="457200"/>
            <a:ext cx="8153400" cy="1066800"/>
          </a:xfrm>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Lst>
        </p:spPr>
        <p:txBody>
          <a:bodyPr>
            <a:normAutofit fontScale="90000"/>
          </a:bodyPr>
          <a:lstStyle/>
          <a:p>
            <a:pPr eaLnBrk="1" hangingPunct="1"/>
            <a:r>
              <a:rPr lang="en-US" sz="3600" b="1"/>
              <a:t>PLH Resistance and Agronomic Performance Have Improved</a:t>
            </a:r>
          </a:p>
        </p:txBody>
      </p:sp>
      <p:sp>
        <p:nvSpPr>
          <p:cNvPr id="43012" name="Rectangle 6"/>
          <p:cNvSpPr>
            <a:spLocks noGrp="1" noChangeArrowheads="1"/>
          </p:cNvSpPr>
          <p:nvPr>
            <p:ph type="body" sz="half" idx="2"/>
          </p:nvPr>
        </p:nvSpPr>
        <p:spPr>
          <a:xfrm>
            <a:off x="685800" y="5715000"/>
            <a:ext cx="7924800" cy="914400"/>
          </a:xfrm>
          <a:noFill/>
        </p:spPr>
        <p:txBody>
          <a:bodyPr/>
          <a:lstStyle/>
          <a:p>
            <a:pPr marL="0" indent="0" algn="ctr" eaLnBrk="1" hangingPunct="1">
              <a:lnSpc>
                <a:spcPct val="90000"/>
              </a:lnSpc>
              <a:buClr>
                <a:schemeClr val="tx1"/>
              </a:buClr>
              <a:buFontTx/>
              <a:buNone/>
            </a:pPr>
            <a:r>
              <a:rPr lang="en-US" sz="2800" b="1">
                <a:solidFill>
                  <a:schemeClr val="bg1"/>
                </a:solidFill>
              </a:rPr>
              <a:t>As levels of PLH resistance have improved, </a:t>
            </a:r>
            <a:br>
              <a:rPr lang="en-US" sz="2800" b="1">
                <a:solidFill>
                  <a:schemeClr val="bg1"/>
                </a:solidFill>
              </a:rPr>
            </a:br>
            <a:r>
              <a:rPr lang="en-US" sz="2800" b="1">
                <a:solidFill>
                  <a:schemeClr val="bg1"/>
                </a:solidFill>
              </a:rPr>
              <a:t>the need for insecticides declines.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Pioneer 5454 071600"/>
          <p:cNvPicPr>
            <a:picLocks noChangeAspect="1" noChangeArrowheads="1"/>
          </p:cNvPicPr>
          <p:nvPr/>
        </p:nvPicPr>
        <p:blipFill>
          <a:blip r:embed="rId3" cstate="print"/>
          <a:srcRect/>
          <a:stretch>
            <a:fillRect/>
          </a:stretch>
        </p:blipFill>
        <p:spPr bwMode="auto">
          <a:xfrm>
            <a:off x="203200" y="152400"/>
            <a:ext cx="2913063" cy="2184400"/>
          </a:xfrm>
          <a:prstGeom prst="rect">
            <a:avLst/>
          </a:prstGeom>
          <a:noFill/>
          <a:ln w="9525">
            <a:noFill/>
            <a:miter lim="800000"/>
            <a:headEnd/>
            <a:tailEnd/>
          </a:ln>
        </p:spPr>
      </p:pic>
      <p:pic>
        <p:nvPicPr>
          <p:cNvPr id="29699" name="Picture 3" descr="DK131HG 071600"/>
          <p:cNvPicPr>
            <a:picLocks noChangeAspect="1" noChangeArrowheads="1"/>
          </p:cNvPicPr>
          <p:nvPr/>
        </p:nvPicPr>
        <p:blipFill>
          <a:blip r:embed="rId4" cstate="print"/>
          <a:srcRect/>
          <a:stretch>
            <a:fillRect/>
          </a:stretch>
        </p:blipFill>
        <p:spPr bwMode="auto">
          <a:xfrm>
            <a:off x="3116263" y="2235994"/>
            <a:ext cx="2962275" cy="2221706"/>
          </a:xfrm>
          <a:prstGeom prst="rect">
            <a:avLst/>
          </a:prstGeom>
          <a:noFill/>
          <a:ln w="9525">
            <a:noFill/>
            <a:miter lim="800000"/>
            <a:headEnd/>
            <a:tailEnd/>
          </a:ln>
        </p:spPr>
      </p:pic>
      <p:pic>
        <p:nvPicPr>
          <p:cNvPr id="29700" name="Picture 4" descr="Evergreen 071600"/>
          <p:cNvPicPr>
            <a:picLocks noChangeAspect="1" noChangeArrowheads="1"/>
          </p:cNvPicPr>
          <p:nvPr/>
        </p:nvPicPr>
        <p:blipFill>
          <a:blip r:embed="rId5" cstate="print"/>
          <a:srcRect/>
          <a:stretch>
            <a:fillRect/>
          </a:stretch>
        </p:blipFill>
        <p:spPr bwMode="auto">
          <a:xfrm>
            <a:off x="5638800" y="4457700"/>
            <a:ext cx="3048000" cy="2286000"/>
          </a:xfrm>
          <a:prstGeom prst="rect">
            <a:avLst/>
          </a:prstGeom>
          <a:noFill/>
          <a:ln w="9525">
            <a:noFill/>
            <a:miter lim="800000"/>
            <a:headEnd/>
            <a:tailEnd/>
          </a:ln>
        </p:spPr>
      </p:pic>
      <p:sp>
        <p:nvSpPr>
          <p:cNvPr id="29701" name="Text Box 5"/>
          <p:cNvSpPr txBox="1">
            <a:spLocks noChangeArrowheads="1"/>
          </p:cNvSpPr>
          <p:nvPr/>
        </p:nvSpPr>
        <p:spPr bwMode="auto">
          <a:xfrm>
            <a:off x="3186113" y="623892"/>
            <a:ext cx="2623488" cy="952029"/>
          </a:xfrm>
          <a:prstGeom prst="rect">
            <a:avLst/>
          </a:prstGeom>
          <a:noFill/>
          <a:ln w="9525">
            <a:noFill/>
            <a:miter lim="800000"/>
            <a:headEnd/>
            <a:tailEnd/>
          </a:ln>
        </p:spPr>
        <p:txBody>
          <a:bodyPr wrap="none" lIns="89383" tIns="44691" rIns="89383" bIns="44691">
            <a:spAutoFit/>
          </a:bodyPr>
          <a:lstStyle/>
          <a:p>
            <a:pPr defTabSz="893763" eaLnBrk="0" hangingPunct="0"/>
            <a:r>
              <a:rPr lang="en-US" sz="2800" b="1">
                <a:latin typeface="Times New Roman" pitchFamily="18" charset="0"/>
              </a:rPr>
              <a:t>PIONEER 5454</a:t>
            </a:r>
          </a:p>
          <a:p>
            <a:pPr defTabSz="893763" eaLnBrk="0" hangingPunct="0"/>
            <a:r>
              <a:rPr lang="en-US" sz="2800" b="1">
                <a:latin typeface="Times New Roman" pitchFamily="18" charset="0"/>
              </a:rPr>
              <a:t>(no resistance)</a:t>
            </a:r>
            <a:endParaRPr lang="en-US" sz="2800">
              <a:latin typeface="Times New Roman" pitchFamily="18" charset="0"/>
            </a:endParaRPr>
          </a:p>
        </p:txBody>
      </p:sp>
      <p:sp>
        <p:nvSpPr>
          <p:cNvPr id="29702" name="Text Box 6"/>
          <p:cNvSpPr txBox="1">
            <a:spLocks noChangeArrowheads="1"/>
          </p:cNvSpPr>
          <p:nvPr/>
        </p:nvSpPr>
        <p:spPr bwMode="auto">
          <a:xfrm>
            <a:off x="381000" y="2884491"/>
            <a:ext cx="2817813" cy="952029"/>
          </a:xfrm>
          <a:prstGeom prst="rect">
            <a:avLst/>
          </a:prstGeom>
          <a:noFill/>
          <a:ln w="9525">
            <a:noFill/>
            <a:miter lim="800000"/>
            <a:headEnd/>
            <a:tailEnd/>
          </a:ln>
        </p:spPr>
        <p:txBody>
          <a:bodyPr wrap="square" lIns="89383" tIns="44691" rIns="89383" bIns="44691">
            <a:spAutoFit/>
          </a:bodyPr>
          <a:lstStyle/>
          <a:p>
            <a:pPr algn="ctr" defTabSz="893763" eaLnBrk="0" hangingPunct="0">
              <a:spcBef>
                <a:spcPct val="50000"/>
              </a:spcBef>
            </a:pPr>
            <a:r>
              <a:rPr lang="en-US" sz="2800" b="1">
                <a:latin typeface="Times New Roman" pitchFamily="18" charset="0"/>
              </a:rPr>
              <a:t>DK 131 HG (53% resistance)</a:t>
            </a:r>
            <a:endParaRPr lang="en-US" sz="2800">
              <a:latin typeface="Times New Roman" pitchFamily="18" charset="0"/>
            </a:endParaRPr>
          </a:p>
        </p:txBody>
      </p:sp>
      <p:sp>
        <p:nvSpPr>
          <p:cNvPr id="29703" name="Text Box 7"/>
          <p:cNvSpPr txBox="1">
            <a:spLocks noChangeArrowheads="1"/>
          </p:cNvSpPr>
          <p:nvPr/>
        </p:nvSpPr>
        <p:spPr bwMode="auto">
          <a:xfrm>
            <a:off x="2514600" y="4916817"/>
            <a:ext cx="2894012" cy="952029"/>
          </a:xfrm>
          <a:prstGeom prst="rect">
            <a:avLst/>
          </a:prstGeom>
          <a:noFill/>
          <a:ln w="9525">
            <a:noFill/>
            <a:miter lim="800000"/>
            <a:headEnd/>
            <a:tailEnd/>
          </a:ln>
        </p:spPr>
        <p:txBody>
          <a:bodyPr wrap="square" lIns="89383" tIns="44691" rIns="89383" bIns="44691">
            <a:spAutoFit/>
          </a:bodyPr>
          <a:lstStyle/>
          <a:p>
            <a:pPr algn="ctr" defTabSz="893763" eaLnBrk="0" hangingPunct="0">
              <a:spcBef>
                <a:spcPct val="50000"/>
              </a:spcBef>
            </a:pPr>
            <a:r>
              <a:rPr lang="en-US" sz="2800" b="1">
                <a:latin typeface="Times New Roman" pitchFamily="18" charset="0"/>
              </a:rPr>
              <a:t>EVERGREEN (79% resistance)</a:t>
            </a:r>
          </a:p>
        </p:txBody>
      </p:sp>
      <p:sp>
        <p:nvSpPr>
          <p:cNvPr id="29705" name="Rectangle 9"/>
          <p:cNvSpPr>
            <a:spLocks noChangeArrowheads="1"/>
          </p:cNvSpPr>
          <p:nvPr/>
        </p:nvSpPr>
        <p:spPr bwMode="auto">
          <a:xfrm>
            <a:off x="3" y="6564321"/>
            <a:ext cx="3763979" cy="276999"/>
          </a:xfrm>
          <a:prstGeom prst="rect">
            <a:avLst/>
          </a:prstGeom>
          <a:noFill/>
          <a:ln w="9525">
            <a:noFill/>
            <a:miter lim="800000"/>
            <a:headEnd/>
            <a:tailEnd/>
          </a:ln>
        </p:spPr>
        <p:txBody>
          <a:bodyPr wrap="none">
            <a:spAutoFit/>
          </a:bodyPr>
          <a:lstStyle/>
          <a:p>
            <a:r>
              <a:rPr lang="en-US" sz="1200"/>
              <a:t>David B. Hogg, John L. Wedberg and Dan J. Undersander</a:t>
            </a:r>
          </a:p>
        </p:txBody>
      </p:sp>
    </p:spTree>
    <p:extLst>
      <p:ext uri="{BB962C8B-B14F-4D97-AF65-F5344CB8AC3E}">
        <p14:creationId xmlns:p14="http://schemas.microsoft.com/office/powerpoint/2010/main" val="91609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685800" y="313267"/>
            <a:ext cx="8153400" cy="1295400"/>
          </a:xfrm>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chemeClr val="tx1"/>
                </a:solidFill>
                <a:miter lim="800000"/>
                <a:headEnd/>
                <a:tailEnd/>
              </a14:hiddenLine>
            </a:ext>
          </a:extLst>
        </p:spPr>
        <p:txBody>
          <a:bodyPr/>
          <a:lstStyle/>
          <a:p>
            <a:r>
              <a:rPr lang="en-US" sz="3200" b="1" dirty="0"/>
              <a:t>Average Alfalfa Summer Yield - Per Cut</a:t>
            </a:r>
            <a:br>
              <a:rPr lang="en-US" sz="3200" dirty="0"/>
            </a:br>
            <a:r>
              <a:rPr lang="en-US" sz="2400" dirty="0"/>
              <a:t>4 site years – </a:t>
            </a:r>
            <a:r>
              <a:rPr lang="en-US" sz="2400" dirty="0" err="1"/>
              <a:t>S.Charleston</a:t>
            </a:r>
            <a:r>
              <a:rPr lang="en-US" sz="2400" dirty="0"/>
              <a:t>, OH</a:t>
            </a:r>
          </a:p>
        </p:txBody>
      </p:sp>
      <p:graphicFrame>
        <p:nvGraphicFramePr>
          <p:cNvPr id="571395" name="Object 3"/>
          <p:cNvGraphicFramePr>
            <a:graphicFrameLocks noGrp="1" noChangeAspect="1"/>
          </p:cNvGraphicFramePr>
          <p:nvPr>
            <p:ph type="chart" idx="1"/>
            <p:extLst>
              <p:ext uri="{D42A27DB-BD31-4B8C-83A1-F6EECF244321}">
                <p14:modId xmlns:p14="http://schemas.microsoft.com/office/powerpoint/2010/main" val="538662556"/>
              </p:ext>
            </p:extLst>
          </p:nvPr>
        </p:nvGraphicFramePr>
        <p:xfrm>
          <a:off x="685800" y="1861810"/>
          <a:ext cx="7772400" cy="3997234"/>
        </p:xfrm>
        <a:graphic>
          <a:graphicData uri="http://schemas.openxmlformats.org/presentationml/2006/ole">
            <mc:AlternateContent xmlns:mc="http://schemas.openxmlformats.org/markup-compatibility/2006">
              <mc:Choice xmlns:v="urn:schemas-microsoft-com:vml" Requires="v">
                <p:oleObj spid="_x0000_s98333" name="Chart" r:id="rId4" imgW="8001068" imgH="4114800" progId="MSGraph.Chart.8">
                  <p:embed followColorScheme="full"/>
                </p:oleObj>
              </mc:Choice>
              <mc:Fallback>
                <p:oleObj name="Chart" r:id="rId4" imgW="8001068" imgH="4114800" progId="MSGraph.Chart.8">
                  <p:embed followColorScheme="full"/>
                  <p:pic>
                    <p:nvPicPr>
                      <p:cNvPr id="0" name=""/>
                      <p:cNvPicPr>
                        <a:picLocks noChangeAspect="1" noChangeArrowheads="1"/>
                      </p:cNvPicPr>
                      <p:nvPr/>
                    </p:nvPicPr>
                    <p:blipFill>
                      <a:blip r:embed="rId5"/>
                      <a:srcRect/>
                      <a:stretch>
                        <a:fillRect/>
                      </a:stretch>
                    </p:blipFill>
                    <p:spPr bwMode="auto">
                      <a:xfrm>
                        <a:off x="685800" y="1861810"/>
                        <a:ext cx="7772400" cy="3997234"/>
                      </a:xfrm>
                      <a:prstGeom prst="rect">
                        <a:avLst/>
                      </a:prstGeom>
                    </p:spPr>
                  </p:pic>
                </p:oleObj>
              </mc:Fallback>
            </mc:AlternateContent>
          </a:graphicData>
        </a:graphic>
      </p:graphicFrame>
      <p:sp>
        <p:nvSpPr>
          <p:cNvPr id="571397" name="Text Box 5"/>
          <p:cNvSpPr txBox="1">
            <a:spLocks noChangeArrowheads="1"/>
          </p:cNvSpPr>
          <p:nvPr/>
        </p:nvSpPr>
        <p:spPr bwMode="auto">
          <a:xfrm>
            <a:off x="1600200" y="1600200"/>
            <a:ext cx="579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latin typeface="Arial" charset="0"/>
              </a:rPr>
              <a:t>Resistant varieties limit yield loss</a:t>
            </a:r>
          </a:p>
        </p:txBody>
      </p:sp>
    </p:spTree>
    <p:extLst>
      <p:ext uri="{BB962C8B-B14F-4D97-AF65-F5344CB8AC3E}">
        <p14:creationId xmlns:p14="http://schemas.microsoft.com/office/powerpoint/2010/main" val="305770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normAutofit fontScale="90000"/>
          </a:bodyPr>
          <a:lstStyle/>
          <a:p>
            <a:pPr algn="ctr"/>
            <a:r>
              <a:rPr lang="en-US" sz="3200" dirty="0"/>
              <a:t>Effect of PLH Resistance on Yield </a:t>
            </a:r>
            <a:br>
              <a:rPr lang="en-US" sz="3200" dirty="0"/>
            </a:br>
            <a:r>
              <a:rPr lang="en-US" sz="3200" dirty="0"/>
              <a:t>Ohio 2009-2011 (no insecticide applied) </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105271111"/>
              </p:ext>
            </p:extLst>
          </p:nvPr>
        </p:nvGraphicFramePr>
        <p:xfrm>
          <a:off x="609600" y="1371600"/>
          <a:ext cx="7611532"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148" name="TextBox 4"/>
          <p:cNvSpPr txBox="1">
            <a:spLocks noChangeArrowheads="1"/>
          </p:cNvSpPr>
          <p:nvPr/>
        </p:nvSpPr>
        <p:spPr bwMode="auto">
          <a:xfrm>
            <a:off x="7611532" y="1771609"/>
            <a:ext cx="1524000" cy="1015663"/>
          </a:xfrm>
          <a:prstGeom prst="rect">
            <a:avLst/>
          </a:prstGeom>
          <a:solidFill>
            <a:srgbClr val="00B0F0"/>
          </a:solidFill>
          <a:ln w="9525">
            <a:noFill/>
            <a:miter lim="800000"/>
            <a:headEnd/>
            <a:tailEnd/>
          </a:ln>
        </p:spPr>
        <p:txBody>
          <a:bodyPr wrap="square">
            <a:spAutoFit/>
          </a:bodyPr>
          <a:lstStyle/>
          <a:p>
            <a:r>
              <a:rPr lang="en-US" sz="2000" b="1" dirty="0"/>
              <a:t>Yield of susceptible checks</a:t>
            </a:r>
          </a:p>
        </p:txBody>
      </p:sp>
      <p:cxnSp>
        <p:nvCxnSpPr>
          <p:cNvPr id="6149" name="Straight Arrow Connector 6"/>
          <p:cNvCxnSpPr>
            <a:cxnSpLocks noChangeShapeType="1"/>
          </p:cNvCxnSpPr>
          <p:nvPr/>
        </p:nvCxnSpPr>
        <p:spPr bwMode="auto">
          <a:xfrm rot="5400000">
            <a:off x="7603067" y="2917635"/>
            <a:ext cx="609599" cy="270933"/>
          </a:xfrm>
          <a:prstGeom prst="straightConnector1">
            <a:avLst/>
          </a:prstGeom>
          <a:noFill/>
          <a:ln w="38100" algn="ctr">
            <a:solidFill>
              <a:srgbClr val="FFC000"/>
            </a:solidFill>
            <a:round/>
            <a:headEnd/>
            <a:tailEnd type="arrow" w="med" len="med"/>
          </a:ln>
        </p:spPr>
      </p:cxnSp>
    </p:spTree>
    <p:extLst>
      <p:ext uri="{BB962C8B-B14F-4D97-AF65-F5344CB8AC3E}">
        <p14:creationId xmlns:p14="http://schemas.microsoft.com/office/powerpoint/2010/main" val="209974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itle 1"/>
          <p:cNvSpPr>
            <a:spLocks noGrp="1"/>
          </p:cNvSpPr>
          <p:nvPr>
            <p:ph type="title"/>
          </p:nvPr>
        </p:nvSpPr>
        <p:spPr>
          <a:xfrm>
            <a:off x="457200" y="381000"/>
            <a:ext cx="8229600" cy="1143000"/>
          </a:xfrm>
        </p:spPr>
        <p:txBody>
          <a:bodyPr>
            <a:normAutofit/>
          </a:bodyPr>
          <a:lstStyle/>
          <a:p>
            <a:pPr algn="ctr"/>
            <a:r>
              <a:rPr lang="en-US" sz="2800" dirty="0"/>
              <a:t>Yield of PLH Resistant &amp; Susceptible Varieties </a:t>
            </a:r>
            <a:br>
              <a:rPr lang="en-US" sz="2800" dirty="0"/>
            </a:br>
            <a:r>
              <a:rPr lang="en-US" sz="2800" dirty="0"/>
              <a:t>Iowa &amp; Ohio - 13 harvests average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0688096"/>
              </p:ext>
            </p:extLst>
          </p:nvPr>
        </p:nvGraphicFramePr>
        <p:xfrm>
          <a:off x="711200" y="1371600"/>
          <a:ext cx="7247467"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56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1035" descr="weet01-701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756" y="1066800"/>
            <a:ext cx="7019363" cy="469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1027"/>
          <p:cNvSpPr txBox="1">
            <a:spLocks noChangeArrowheads="1"/>
          </p:cNvSpPr>
          <p:nvPr/>
        </p:nvSpPr>
        <p:spPr bwMode="auto">
          <a:xfrm>
            <a:off x="1490660" y="1789796"/>
            <a:ext cx="1557339" cy="36933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800" b="1">
                <a:solidFill>
                  <a:schemeClr val="bg2"/>
                </a:solidFill>
                <a:latin typeface="Arial" charset="0"/>
              </a:rPr>
              <a:t>Early spray</a:t>
            </a:r>
          </a:p>
        </p:txBody>
      </p:sp>
      <p:sp>
        <p:nvSpPr>
          <p:cNvPr id="44036" name="Text Box 1028"/>
          <p:cNvSpPr txBox="1">
            <a:spLocks noChangeArrowheads="1"/>
          </p:cNvSpPr>
          <p:nvPr/>
        </p:nvSpPr>
        <p:spPr bwMode="auto">
          <a:xfrm>
            <a:off x="2269329" y="2272898"/>
            <a:ext cx="1321327" cy="36933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800" b="1">
                <a:solidFill>
                  <a:schemeClr val="bg2"/>
                </a:solidFill>
                <a:latin typeface="Arial" charset="0"/>
              </a:rPr>
              <a:t>No spray</a:t>
            </a:r>
          </a:p>
        </p:txBody>
      </p:sp>
      <p:sp>
        <p:nvSpPr>
          <p:cNvPr id="44037" name="Text Box 1029"/>
          <p:cNvSpPr txBox="1">
            <a:spLocks noChangeArrowheads="1"/>
          </p:cNvSpPr>
          <p:nvPr/>
        </p:nvSpPr>
        <p:spPr bwMode="auto">
          <a:xfrm>
            <a:off x="3706811" y="2675621"/>
            <a:ext cx="1550989" cy="36933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800" b="1">
                <a:solidFill>
                  <a:schemeClr val="bg2"/>
                </a:solidFill>
                <a:latin typeface="Arial" charset="0"/>
              </a:rPr>
              <a:t>Late spray</a:t>
            </a:r>
          </a:p>
        </p:txBody>
      </p:sp>
      <p:sp>
        <p:nvSpPr>
          <p:cNvPr id="44038" name="Text Box 1030"/>
          <p:cNvSpPr txBox="1">
            <a:spLocks noChangeArrowheads="1"/>
          </p:cNvSpPr>
          <p:nvPr/>
        </p:nvSpPr>
        <p:spPr bwMode="auto">
          <a:xfrm>
            <a:off x="5033961" y="3503502"/>
            <a:ext cx="1290639" cy="36933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1800" b="1">
                <a:solidFill>
                  <a:schemeClr val="bg2"/>
                </a:solidFill>
                <a:latin typeface="Arial" charset="0"/>
              </a:rPr>
              <a:t>No spray</a:t>
            </a:r>
          </a:p>
        </p:txBody>
      </p:sp>
      <p:sp>
        <p:nvSpPr>
          <p:cNvPr id="44039" name="Text Box 1031"/>
          <p:cNvSpPr txBox="1">
            <a:spLocks noChangeArrowheads="1"/>
          </p:cNvSpPr>
          <p:nvPr/>
        </p:nvSpPr>
        <p:spPr bwMode="auto">
          <a:xfrm>
            <a:off x="1668461" y="4211642"/>
            <a:ext cx="2038349" cy="52322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b="1">
                <a:solidFill>
                  <a:srgbClr val="FFFFFF"/>
                </a:solidFill>
                <a:latin typeface="Arial" charset="0"/>
              </a:rPr>
              <a:t>Resistant</a:t>
            </a:r>
          </a:p>
        </p:txBody>
      </p:sp>
      <p:sp>
        <p:nvSpPr>
          <p:cNvPr id="44040" name="Rectangle 1032"/>
          <p:cNvSpPr>
            <a:spLocks noGrp="1" noChangeArrowheads="1"/>
          </p:cNvSpPr>
          <p:nvPr>
            <p:ph type="title"/>
          </p:nvPr>
        </p:nvSpPr>
        <p:spPr>
          <a:xfrm>
            <a:off x="838200" y="268626"/>
            <a:ext cx="7772400" cy="1143000"/>
          </a:xfrm>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r>
              <a:rPr lang="en-US" sz="3200" b="1" dirty="0">
                <a:solidFill>
                  <a:schemeClr val="tx1"/>
                </a:solidFill>
              </a:rPr>
              <a:t>Susceptible vs. Resistant Cultivar</a:t>
            </a:r>
            <a:br>
              <a:rPr lang="en-US" sz="3200" b="1" dirty="0">
                <a:solidFill>
                  <a:schemeClr val="tx1"/>
                </a:solidFill>
              </a:rPr>
            </a:br>
            <a:r>
              <a:rPr lang="en-US" sz="2000" b="1" dirty="0">
                <a:solidFill>
                  <a:schemeClr val="tx1"/>
                </a:solidFill>
              </a:rPr>
              <a:t>(with and without insecticide July 1, 2002)</a:t>
            </a:r>
          </a:p>
        </p:txBody>
      </p:sp>
      <p:sp>
        <p:nvSpPr>
          <p:cNvPr id="44041" name="Text Box 1033"/>
          <p:cNvSpPr txBox="1">
            <a:spLocks noChangeArrowheads="1"/>
          </p:cNvSpPr>
          <p:nvPr/>
        </p:nvSpPr>
        <p:spPr bwMode="auto">
          <a:xfrm>
            <a:off x="5859461" y="4137029"/>
            <a:ext cx="22939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b="1" dirty="0">
                <a:solidFill>
                  <a:schemeClr val="bg1"/>
                </a:solidFill>
                <a:latin typeface="Arial" charset="0"/>
              </a:rPr>
              <a:t>Susceptible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6" descr="weet01-701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752600"/>
            <a:ext cx="838200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1066800" y="4876800"/>
            <a:ext cx="1557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b="1">
                <a:solidFill>
                  <a:schemeClr val="bg1"/>
                </a:solidFill>
                <a:latin typeface="Arial" charset="0"/>
              </a:rPr>
              <a:t>Resistant</a:t>
            </a:r>
          </a:p>
        </p:txBody>
      </p:sp>
      <p:sp>
        <p:nvSpPr>
          <p:cNvPr id="45060" name="Text Box 4"/>
          <p:cNvSpPr txBox="1">
            <a:spLocks noChangeArrowheads="1"/>
          </p:cNvSpPr>
          <p:nvPr/>
        </p:nvSpPr>
        <p:spPr bwMode="auto">
          <a:xfrm>
            <a:off x="6019800" y="4876800"/>
            <a:ext cx="189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b="1">
                <a:solidFill>
                  <a:schemeClr val="bg1"/>
                </a:solidFill>
                <a:latin typeface="Arial" charset="0"/>
              </a:rPr>
              <a:t>Susceptible</a:t>
            </a:r>
          </a:p>
        </p:txBody>
      </p:sp>
      <p:sp>
        <p:nvSpPr>
          <p:cNvPr id="45061" name="Rectangle 5"/>
          <p:cNvSpPr>
            <a:spLocks noGrp="1" noChangeArrowheads="1"/>
          </p:cNvSpPr>
          <p:nvPr>
            <p:ph type="title"/>
          </p:nvPr>
        </p:nvSpPr>
        <p:spPr>
          <a:xfrm>
            <a:off x="685800" y="304800"/>
            <a:ext cx="7772400" cy="1143000"/>
          </a:xfrm>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r>
              <a:rPr lang="en-US" sz="3200" b="1" dirty="0">
                <a:solidFill>
                  <a:schemeClr val="tx1"/>
                </a:solidFill>
              </a:rPr>
              <a:t>Susceptible vs. Resistant Cultivar</a:t>
            </a:r>
            <a:br>
              <a:rPr lang="en-US" sz="3200" b="1" dirty="0">
                <a:solidFill>
                  <a:schemeClr val="tx1"/>
                </a:solidFill>
              </a:rPr>
            </a:br>
            <a:r>
              <a:rPr lang="en-US" sz="2000" b="1" dirty="0">
                <a:solidFill>
                  <a:schemeClr val="tx1"/>
                </a:solidFill>
              </a:rPr>
              <a:t>(with and without insecticide June 27, 2002)</a:t>
            </a:r>
          </a:p>
        </p:txBody>
      </p:sp>
    </p:spTree>
  </p:cSld>
  <p:clrMapOvr>
    <a:masterClrMapping/>
  </p:clrMapOvr>
</p:sld>
</file>

<file path=ppt/theme/theme1.xml><?xml version="1.0" encoding="utf-8"?>
<a:theme xmlns:a="http://schemas.openxmlformats.org/drawingml/2006/main" name="OSU Branded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5612</TotalTime>
  <Words>842</Words>
  <Application>Microsoft Office PowerPoint</Application>
  <PresentationFormat>On-screen Show (4:3)</PresentationFormat>
  <Paragraphs>101</Paragraphs>
  <Slides>14</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ＭＳ Ｐゴシック</vt:lpstr>
      <vt:lpstr>Arial</vt:lpstr>
      <vt:lpstr>Calibri</vt:lpstr>
      <vt:lpstr>SPC Markers/Bullets</vt:lpstr>
      <vt:lpstr>Times New Roman</vt:lpstr>
      <vt:lpstr>Trebuchet MS</vt:lpstr>
      <vt:lpstr>OSU Branded PPT</vt:lpstr>
      <vt:lpstr>Chart</vt:lpstr>
      <vt:lpstr>Update on PLH Resistant Alfalfa</vt:lpstr>
      <vt:lpstr>Potato leafhopper resistant alfalfa cultivars were introduced in 1997</vt:lpstr>
      <vt:lpstr>PLH Resistance and Agronomic Performance Have Improved</vt:lpstr>
      <vt:lpstr>PowerPoint Presentation</vt:lpstr>
      <vt:lpstr>Average Alfalfa Summer Yield - Per Cut 4 site years – S.Charleston, OH</vt:lpstr>
      <vt:lpstr>Effect of PLH Resistance on Yield  Ohio 2009-2011 (no insecticide applied) </vt:lpstr>
      <vt:lpstr>Yield of PLH Resistant &amp; Susceptible Varieties  Iowa &amp; Ohio - 13 harvests average </vt:lpstr>
      <vt:lpstr>Susceptible vs. Resistant Cultivar (with and without insecticide July 1, 2002)</vt:lpstr>
      <vt:lpstr>Susceptible vs. Resistant Cultivar (with and without insecticide June 27, 2002)</vt:lpstr>
      <vt:lpstr>New Resistant vs. Susceptible 2001-2003 Total Yield</vt:lpstr>
      <vt:lpstr>Marginal Return For All Harvests Gross Revenue Less Insecticide Cost</vt:lpstr>
      <vt:lpstr>PLH control in  resistant and  susceptible varieties</vt:lpstr>
      <vt:lpstr>Yield when PLH were above economic threshold Ohio &amp; Iowa 2006-07 (no insecticide applied)</vt:lpstr>
      <vt:lpstr>Questions?</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Sulc</dc:creator>
  <cp:lastModifiedBy>DANIEL J UNDERSANDER</cp:lastModifiedBy>
  <cp:revision>186</cp:revision>
  <dcterms:created xsi:type="dcterms:W3CDTF">2002-02-25T19:11:40Z</dcterms:created>
  <dcterms:modified xsi:type="dcterms:W3CDTF">2016-11-10T01:38:39Z</dcterms:modified>
</cp:coreProperties>
</file>