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8" r:id="rId3"/>
    <p:sldId id="280" r:id="rId4"/>
    <p:sldId id="266" r:id="rId5"/>
    <p:sldId id="267" r:id="rId6"/>
    <p:sldId id="323" r:id="rId7"/>
    <p:sldId id="268" r:id="rId8"/>
    <p:sldId id="314" r:id="rId9"/>
    <p:sldId id="315" r:id="rId10"/>
    <p:sldId id="270" r:id="rId11"/>
    <p:sldId id="271" r:id="rId12"/>
    <p:sldId id="318" r:id="rId13"/>
    <p:sldId id="301" r:id="rId14"/>
    <p:sldId id="305" r:id="rId15"/>
    <p:sldId id="302" r:id="rId16"/>
    <p:sldId id="273" r:id="rId17"/>
    <p:sldId id="313"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4"/>
  </p:normalViewPr>
  <p:slideViewPr>
    <p:cSldViewPr snapToGrid="0" snapToObjects="1">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99F6-5409-44C4-9607-372A315BA110}" type="datetimeFigureOut">
              <a:rPr lang="en-US" smtClean="0"/>
              <a:t>11/20/2019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CB177-F4EC-4308-9366-234BD751BADC}" type="slidenum">
              <a:rPr lang="en-US" smtClean="0"/>
              <a:t>‹#›</a:t>
            </a:fld>
            <a:endParaRPr lang="en-US"/>
          </a:p>
        </p:txBody>
      </p:sp>
    </p:spTree>
    <p:extLst>
      <p:ext uri="{BB962C8B-B14F-4D97-AF65-F5344CB8AC3E}">
        <p14:creationId xmlns:p14="http://schemas.microsoft.com/office/powerpoint/2010/main" val="3768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fraction of the samples that were tested across the state. It is not an all inclusive data set.</a:t>
            </a:r>
          </a:p>
          <a:p>
            <a:endParaRPr lang="en-US" dirty="0"/>
          </a:p>
          <a:p>
            <a:r>
              <a:rPr lang="en-US" dirty="0"/>
              <a:t>There is no standard sampling method for private laboratory testing and the sampling DATCP uses is entirely their own. I heard of one account personally from a grower who said they didn’t have the heart to sample from their best plants. I am questioning whether growers were able to collect a truly representative sample or not. On the opposite side, what if a grower ONLY sampled from their best plants? Could that overestimate cannabinoid levels just as ONLY sampling from average or suboptimal plants would underestimate them?</a:t>
            </a:r>
          </a:p>
          <a:p>
            <a:endParaRPr lang="en-US" dirty="0"/>
          </a:p>
          <a:p>
            <a:r>
              <a:rPr lang="en-US" dirty="0"/>
              <a:t>There are no standard laboratory methods for prepping and/or analyzing cannabinoid levels. This could cause variation between laboratories. The same sample sent to different labs could yield different results. Research has shown this is true even when standards are in place as there is variation between operators, different climates, laboratory equipment, etc.</a:t>
            </a:r>
          </a:p>
          <a:p>
            <a:endParaRPr lang="en-US" dirty="0"/>
          </a:p>
          <a:p>
            <a:r>
              <a:rPr lang="en-US" dirty="0"/>
              <a:t>There is also no standards in how the results are given. Some laboratories use a total value and some use equivalent values that may make some mathematical adjustments to account for some variation.</a:t>
            </a:r>
          </a:p>
          <a:p>
            <a:endParaRPr lang="en-US" dirty="0"/>
          </a:p>
          <a:p>
            <a:r>
              <a:rPr lang="en-US" dirty="0"/>
              <a:t>We don’t know when this testing was done: was it before, at or after harvesting? We can’t say that the samples that tested above 0.3% THC had to be destroyed or not because we don’t know when the sampling occurred, and again DATCP is the only entity that can do the testing in order to issue a fit for commerce certificate. </a:t>
            </a:r>
          </a:p>
          <a:p>
            <a:endParaRPr lang="en-US" dirty="0"/>
          </a:p>
          <a:p>
            <a:r>
              <a:rPr lang="en-US" dirty="0"/>
              <a:t>We also don’t know a lot about factors that influence cannabinoid levels—at least not from a university research standpoint in Wisconsin. For over 5 decades it was illegal to grow, which means there was 0 research being conducted by the university at that time. A lot of catch up is required to learn what can make cannabinoid levels change, relationships between various cannabinoids such as CBD and THC, and what we can call trends or say with any sort of consistency or reliability</a:t>
            </a:r>
          </a:p>
        </p:txBody>
      </p:sp>
      <p:sp>
        <p:nvSpPr>
          <p:cNvPr id="4" name="Slide Number Placeholder 3"/>
          <p:cNvSpPr>
            <a:spLocks noGrp="1"/>
          </p:cNvSpPr>
          <p:nvPr>
            <p:ph type="sldNum" sz="quarter" idx="5"/>
          </p:nvPr>
        </p:nvSpPr>
        <p:spPr/>
        <p:txBody>
          <a:bodyPr/>
          <a:lstStyle/>
          <a:p>
            <a:fld id="{ECCFCAC0-1A6B-44B2-8819-EE788504A9AD}" type="slidenum">
              <a:rPr lang="en-US" smtClean="0"/>
              <a:t>15</a:t>
            </a:fld>
            <a:endParaRPr lang="en-US"/>
          </a:p>
        </p:txBody>
      </p:sp>
    </p:spTree>
    <p:extLst>
      <p:ext uri="{BB962C8B-B14F-4D97-AF65-F5344CB8AC3E}">
        <p14:creationId xmlns:p14="http://schemas.microsoft.com/office/powerpoint/2010/main" val="838053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34728" y="2283618"/>
            <a:ext cx="8200724" cy="2290763"/>
          </a:xfrm>
        </p:spPr>
        <p:txBody>
          <a:bodyPr anchor="t"/>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34728" y="4747444"/>
            <a:ext cx="820072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5900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72"/>
            <a:ext cx="10515600" cy="640936"/>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230597"/>
            <a:ext cx="10515600" cy="5048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B92C82-A379-4545-9012-2E0C55996908}"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2000" cy="6858000"/>
          </a:xfrm>
          <a:prstGeom prst="rect">
            <a:avLst/>
          </a:prstGeom>
        </p:spPr>
      </p:pic>
      <p:sp>
        <p:nvSpPr>
          <p:cNvPr id="2" name="Title 1"/>
          <p:cNvSpPr>
            <a:spLocks noGrp="1"/>
          </p:cNvSpPr>
          <p:nvPr>
            <p:ph type="title" hasCustomPrompt="1"/>
          </p:nvPr>
        </p:nvSpPr>
        <p:spPr>
          <a:xfrm>
            <a:off x="831850" y="1871481"/>
            <a:ext cx="10515600" cy="2852737"/>
          </a:xfrm>
        </p:spPr>
        <p:txBody>
          <a:bodyPr anchor="ctr">
            <a:normAutofit/>
          </a:bodyPr>
          <a:lstStyle>
            <a:lvl1pPr>
              <a:defRPr sz="4800">
                <a:solidFill>
                  <a:schemeClr val="bg1"/>
                </a:solidFill>
              </a:defRPr>
            </a:lvl1pPr>
          </a:lstStyle>
          <a:p>
            <a:r>
              <a:rPr lang="en-US" dirty="0"/>
              <a:t>Click to edit Master subtitle style</a:t>
            </a:r>
          </a:p>
        </p:txBody>
      </p:sp>
      <p:sp>
        <p:nvSpPr>
          <p:cNvPr id="3" name="Text Placeholder 2"/>
          <p:cNvSpPr>
            <a:spLocks noGrp="1"/>
          </p:cNvSpPr>
          <p:nvPr>
            <p:ph type="body" idx="1"/>
          </p:nvPr>
        </p:nvSpPr>
        <p:spPr>
          <a:xfrm>
            <a:off x="831850" y="469533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6B92C82-A379-4545-9012-2E0C55996908}" type="datetimeFigureOut">
              <a:rPr lang="en-US" smtClean="0"/>
              <a:t>11/20/2019</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5DE6D7-F04D-7741-82FC-941AB368F7CA}"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99"/>
            <a:ext cx="10515600" cy="6836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30596"/>
            <a:ext cx="5181600" cy="5023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30596"/>
            <a:ext cx="5181600" cy="5023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B92C82-A379-4545-9012-2E0C55996908}"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14216"/>
            <a:ext cx="10515600" cy="640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1684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93720"/>
            <a:ext cx="5157787" cy="4095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684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93720"/>
            <a:ext cx="5183188" cy="4095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B92C82-A379-4545-9012-2E0C55996908}"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33467"/>
            <a:ext cx="10515600" cy="6152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B92C82-A379-4545-9012-2E0C55996908}"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92C82-A379-4545-9012-2E0C55996908}"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en">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ate Placeholder 4"/>
          <p:cNvSpPr>
            <a:spLocks noGrp="1"/>
          </p:cNvSpPr>
          <p:nvPr>
            <p:ph type="dt" sz="half" idx="10"/>
          </p:nvPr>
        </p:nvSpPr>
        <p:spPr/>
        <p:txBody>
          <a:bodyPr/>
          <a:lstStyle/>
          <a:p>
            <a:fld id="{E6B92C82-A379-4545-9012-2E0C55996908}"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B92C82-A379-4545-9012-2E0C55996908}"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a:p>
        </p:txBody>
      </p:sp>
      <p:sp>
        <p:nvSpPr>
          <p:cNvPr id="6" name="Rectangle 5">
            <a:extLst>
              <a:ext uri="{FF2B5EF4-FFF2-40B4-BE49-F238E27FC236}">
                <a16:creationId xmlns:a16="http://schemas.microsoft.com/office/drawing/2014/main" id="{89F16AF7-FA30-40F5-8881-23EDE9BD9D67}"/>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14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282011"/>
            <a:ext cx="10515600" cy="6665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30594"/>
            <a:ext cx="10515600" cy="49292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2C82-A379-4545-9012-2E0C55996908}" type="datetimeFigureOut">
              <a:rPr lang="en-US" smtClean="0"/>
              <a:t>11/20/2019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DE6D7-F04D-7741-82FC-941AB368F7CA}"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60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Industrial Hemp: </a:t>
            </a:r>
            <a:br>
              <a:rPr lang="en-US" dirty="0"/>
            </a:br>
            <a:r>
              <a:rPr lang="en-US" dirty="0"/>
              <a:t>Managing Your Risk in a </a:t>
            </a:r>
            <a:br>
              <a:rPr lang="en-US" dirty="0"/>
            </a:br>
            <a:r>
              <a:rPr lang="en-US" dirty="0"/>
              <a:t>New and Evolving Market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2D65F-20DA-4216-BF3B-3C33B022E061}"/>
              </a:ext>
            </a:extLst>
          </p:cNvPr>
          <p:cNvSpPr>
            <a:spLocks noGrp="1"/>
          </p:cNvSpPr>
          <p:nvPr>
            <p:ph type="title"/>
          </p:nvPr>
        </p:nvSpPr>
        <p:spPr/>
        <p:txBody>
          <a:bodyPr/>
          <a:lstStyle/>
          <a:p>
            <a:r>
              <a:rPr lang="en-US" dirty="0"/>
              <a:t>Resources for Establishing a Market</a:t>
            </a:r>
          </a:p>
        </p:txBody>
      </p:sp>
    </p:spTree>
    <p:extLst>
      <p:ext uri="{BB962C8B-B14F-4D97-AF65-F5344CB8AC3E}">
        <p14:creationId xmlns:p14="http://schemas.microsoft.com/office/powerpoint/2010/main" val="378456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E96AE-3168-43AA-A5FA-F224164206D4}"/>
              </a:ext>
            </a:extLst>
          </p:cNvPr>
          <p:cNvSpPr>
            <a:spLocks noGrp="1"/>
          </p:cNvSpPr>
          <p:nvPr>
            <p:ph type="title"/>
          </p:nvPr>
        </p:nvSpPr>
        <p:spPr/>
        <p:txBody>
          <a:bodyPr>
            <a:normAutofit fontScale="90000"/>
          </a:bodyPr>
          <a:lstStyle/>
          <a:p>
            <a:r>
              <a:rPr lang="en-US" dirty="0"/>
              <a:t>Develop a Network</a:t>
            </a:r>
          </a:p>
        </p:txBody>
      </p:sp>
      <p:sp>
        <p:nvSpPr>
          <p:cNvPr id="5" name="Content Placeholder 4">
            <a:extLst>
              <a:ext uri="{FF2B5EF4-FFF2-40B4-BE49-F238E27FC236}">
                <a16:creationId xmlns:a16="http://schemas.microsoft.com/office/drawing/2014/main" id="{485C1852-FC34-448E-9606-33A6A5A222B1}"/>
              </a:ext>
            </a:extLst>
          </p:cNvPr>
          <p:cNvSpPr>
            <a:spLocks noGrp="1"/>
          </p:cNvSpPr>
          <p:nvPr>
            <p:ph idx="1"/>
          </p:nvPr>
        </p:nvSpPr>
        <p:spPr/>
        <p:txBody>
          <a:bodyPr/>
          <a:lstStyle/>
          <a:p>
            <a:r>
              <a:rPr lang="en-US" dirty="0"/>
              <a:t>Buyer-Seller Listing</a:t>
            </a:r>
          </a:p>
          <a:p>
            <a:r>
              <a:rPr lang="en-US" dirty="0"/>
              <a:t>Directory Listing </a:t>
            </a:r>
          </a:p>
          <a:p>
            <a:r>
              <a:rPr lang="en-US" dirty="0"/>
              <a:t>Networking Listing</a:t>
            </a:r>
          </a:p>
          <a:p>
            <a:r>
              <a:rPr lang="en-US" dirty="0"/>
              <a:t>Attend meetings</a:t>
            </a:r>
          </a:p>
          <a:p>
            <a:r>
              <a:rPr lang="en-US" dirty="0"/>
              <a:t>Talk with other growers</a:t>
            </a:r>
          </a:p>
          <a:p>
            <a:r>
              <a:rPr lang="en-US" dirty="0"/>
              <a:t>Be careful!!</a:t>
            </a:r>
          </a:p>
        </p:txBody>
      </p:sp>
    </p:spTree>
    <p:extLst>
      <p:ext uri="{BB962C8B-B14F-4D97-AF65-F5344CB8AC3E}">
        <p14:creationId xmlns:p14="http://schemas.microsoft.com/office/powerpoint/2010/main" val="366394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8C09ED-B8E9-4CBB-B099-308986A42908}"/>
              </a:ext>
            </a:extLst>
          </p:cNvPr>
          <p:cNvSpPr>
            <a:spLocks noGrp="1"/>
          </p:cNvSpPr>
          <p:nvPr>
            <p:ph type="title"/>
          </p:nvPr>
        </p:nvSpPr>
        <p:spPr/>
        <p:txBody>
          <a:bodyPr/>
          <a:lstStyle/>
          <a:p>
            <a:r>
              <a:rPr lang="en-US" dirty="0"/>
              <a:t>CBD/THC Testing Results Tool</a:t>
            </a:r>
          </a:p>
        </p:txBody>
      </p:sp>
    </p:spTree>
    <p:extLst>
      <p:ext uri="{BB962C8B-B14F-4D97-AF65-F5344CB8AC3E}">
        <p14:creationId xmlns:p14="http://schemas.microsoft.com/office/powerpoint/2010/main" val="161996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5CC0-03F8-4A1B-B1BE-233873307F22}"/>
              </a:ext>
            </a:extLst>
          </p:cNvPr>
          <p:cNvSpPr>
            <a:spLocks noGrp="1"/>
          </p:cNvSpPr>
          <p:nvPr>
            <p:ph type="title"/>
          </p:nvPr>
        </p:nvSpPr>
        <p:spPr/>
        <p:txBody>
          <a:bodyPr>
            <a:normAutofit fontScale="90000"/>
          </a:bodyPr>
          <a:lstStyle/>
          <a:p>
            <a:r>
              <a:rPr lang="en-US" dirty="0"/>
              <a:t>Potency Testing Results Sharing Tool</a:t>
            </a:r>
          </a:p>
        </p:txBody>
      </p:sp>
      <p:sp>
        <p:nvSpPr>
          <p:cNvPr id="3" name="Content Placeholder 2">
            <a:extLst>
              <a:ext uri="{FF2B5EF4-FFF2-40B4-BE49-F238E27FC236}">
                <a16:creationId xmlns:a16="http://schemas.microsoft.com/office/drawing/2014/main" id="{25DAE62C-8AC1-4411-AC3D-88E14A5F286D}"/>
              </a:ext>
            </a:extLst>
          </p:cNvPr>
          <p:cNvSpPr>
            <a:spLocks noGrp="1"/>
          </p:cNvSpPr>
          <p:nvPr>
            <p:ph idx="1"/>
          </p:nvPr>
        </p:nvSpPr>
        <p:spPr/>
        <p:txBody>
          <a:bodyPr/>
          <a:lstStyle/>
          <a:p>
            <a:r>
              <a:rPr lang="en-US" dirty="0"/>
              <a:t>Background</a:t>
            </a:r>
          </a:p>
          <a:p>
            <a:pPr lvl="1"/>
            <a:r>
              <a:rPr lang="en-US" dirty="0"/>
              <a:t>CBD and THC data summary</a:t>
            </a:r>
          </a:p>
          <a:p>
            <a:pPr lvl="1"/>
            <a:r>
              <a:rPr lang="en-US" dirty="0"/>
              <a:t>Self-report and laboratory anonymized report</a:t>
            </a:r>
          </a:p>
          <a:p>
            <a:pPr lvl="1"/>
            <a:r>
              <a:rPr lang="en-US" dirty="0"/>
              <a:t>Updates every 15 minutes if there’s new information</a:t>
            </a:r>
          </a:p>
          <a:p>
            <a:pPr lvl="1"/>
            <a:r>
              <a:rPr lang="en-US" dirty="0"/>
              <a:t>Special thank you to WI Hemp Scientific</a:t>
            </a:r>
          </a:p>
          <a:p>
            <a:endParaRPr lang="en-US" dirty="0"/>
          </a:p>
        </p:txBody>
      </p:sp>
    </p:spTree>
    <p:extLst>
      <p:ext uri="{BB962C8B-B14F-4D97-AF65-F5344CB8AC3E}">
        <p14:creationId xmlns:p14="http://schemas.microsoft.com/office/powerpoint/2010/main" val="171370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6387-6A7B-495C-A40B-1257FFD10EC7}"/>
              </a:ext>
            </a:extLst>
          </p:cNvPr>
          <p:cNvSpPr>
            <a:spLocks noGrp="1"/>
          </p:cNvSpPr>
          <p:nvPr>
            <p:ph type="title"/>
          </p:nvPr>
        </p:nvSpPr>
        <p:spPr/>
        <p:txBody>
          <a:bodyPr>
            <a:normAutofit fontScale="90000"/>
          </a:bodyPr>
          <a:lstStyle/>
          <a:p>
            <a:r>
              <a:rPr lang="en-US" dirty="0"/>
              <a:t>How to use the information from the tool</a:t>
            </a:r>
          </a:p>
        </p:txBody>
      </p:sp>
      <p:sp>
        <p:nvSpPr>
          <p:cNvPr id="3" name="Content Placeholder 2">
            <a:extLst>
              <a:ext uri="{FF2B5EF4-FFF2-40B4-BE49-F238E27FC236}">
                <a16:creationId xmlns:a16="http://schemas.microsoft.com/office/drawing/2014/main" id="{A3A8796F-1C93-4E17-8507-A6ADF158E392}"/>
              </a:ext>
            </a:extLst>
          </p:cNvPr>
          <p:cNvSpPr>
            <a:spLocks noGrp="1"/>
          </p:cNvSpPr>
          <p:nvPr>
            <p:ph idx="1"/>
          </p:nvPr>
        </p:nvSpPr>
        <p:spPr/>
        <p:txBody>
          <a:bodyPr/>
          <a:lstStyle/>
          <a:p>
            <a:r>
              <a:rPr lang="en-US" dirty="0"/>
              <a:t>Questions it can help answer (based on information included)</a:t>
            </a:r>
          </a:p>
          <a:p>
            <a:pPr lvl="1"/>
            <a:r>
              <a:rPr lang="en-US" dirty="0"/>
              <a:t>How do THC &amp; CBD levels change on average over time?</a:t>
            </a:r>
          </a:p>
          <a:p>
            <a:pPr lvl="1"/>
            <a:r>
              <a:rPr lang="en-US" dirty="0"/>
              <a:t>What is the average THC &amp; CBD content for this variety?</a:t>
            </a:r>
          </a:p>
          <a:p>
            <a:pPr lvl="1"/>
            <a:r>
              <a:rPr lang="en-US" dirty="0"/>
              <a:t>How often did a certain variety test above or below 0.3% THC?</a:t>
            </a:r>
          </a:p>
          <a:p>
            <a:pPr lvl="1"/>
            <a:r>
              <a:rPr lang="en-US" dirty="0"/>
              <a:t>When does my risk of testing above 0.3% begin? Where is the greatest risk of testing too high?</a:t>
            </a:r>
          </a:p>
          <a:p>
            <a:pPr lvl="1"/>
            <a:r>
              <a:rPr lang="en-US" dirty="0"/>
              <a:t>When would CBD content be maximized but still be legal?</a:t>
            </a:r>
          </a:p>
          <a:p>
            <a:pPr lvl="1"/>
            <a:r>
              <a:rPr lang="en-US" dirty="0"/>
              <a:t>Is there a relationship between THC &amp; CBD content in WI and if so what is it?</a:t>
            </a:r>
          </a:p>
          <a:p>
            <a:pPr lvl="1"/>
            <a:r>
              <a:rPr lang="en-US" dirty="0"/>
              <a:t>What are the trends for THC &amp; CBD? Can we say anything about this? </a:t>
            </a:r>
          </a:p>
          <a:p>
            <a:pPr lvl="1"/>
            <a:r>
              <a:rPr lang="en-US" dirty="0"/>
              <a:t>What kind of environmental or other factors might affect THC &amp; CBD content?</a:t>
            </a:r>
          </a:p>
          <a:p>
            <a:pPr lvl="1"/>
            <a:r>
              <a:rPr lang="en-US" dirty="0"/>
              <a:t>When in the season did samples start testing above 0.3% THC</a:t>
            </a:r>
          </a:p>
          <a:p>
            <a:pPr lvl="1"/>
            <a:endParaRPr lang="en-US" dirty="0"/>
          </a:p>
        </p:txBody>
      </p:sp>
    </p:spTree>
    <p:extLst>
      <p:ext uri="{BB962C8B-B14F-4D97-AF65-F5344CB8AC3E}">
        <p14:creationId xmlns:p14="http://schemas.microsoft.com/office/powerpoint/2010/main" val="100621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636C-9DC0-4254-ACBE-DD47B64047A7}"/>
              </a:ext>
            </a:extLst>
          </p:cNvPr>
          <p:cNvSpPr>
            <a:spLocks noGrp="1"/>
          </p:cNvSpPr>
          <p:nvPr>
            <p:ph type="title"/>
          </p:nvPr>
        </p:nvSpPr>
        <p:spPr/>
        <p:txBody>
          <a:bodyPr>
            <a:normAutofit fontScale="90000"/>
          </a:bodyPr>
          <a:lstStyle/>
          <a:p>
            <a:r>
              <a:rPr lang="en-US" dirty="0"/>
              <a:t>DISCLAIMERS!!!</a:t>
            </a:r>
          </a:p>
        </p:txBody>
      </p:sp>
      <p:sp>
        <p:nvSpPr>
          <p:cNvPr id="3" name="Content Placeholder 2">
            <a:extLst>
              <a:ext uri="{FF2B5EF4-FFF2-40B4-BE49-F238E27FC236}">
                <a16:creationId xmlns:a16="http://schemas.microsoft.com/office/drawing/2014/main" id="{262C7A18-8D8D-495B-AB0E-5D8360D1E5A5}"/>
              </a:ext>
            </a:extLst>
          </p:cNvPr>
          <p:cNvSpPr>
            <a:spLocks noGrp="1"/>
          </p:cNvSpPr>
          <p:nvPr>
            <p:ph idx="1"/>
          </p:nvPr>
        </p:nvSpPr>
        <p:spPr/>
        <p:txBody>
          <a:bodyPr/>
          <a:lstStyle/>
          <a:p>
            <a:r>
              <a:rPr lang="en-US" dirty="0"/>
              <a:t>Subset of data across the state</a:t>
            </a:r>
          </a:p>
          <a:p>
            <a:r>
              <a:rPr lang="en-US" dirty="0"/>
              <a:t>Sampling method variation</a:t>
            </a:r>
          </a:p>
          <a:p>
            <a:r>
              <a:rPr lang="en-US" dirty="0"/>
              <a:t>Laboratory method variation</a:t>
            </a:r>
          </a:p>
          <a:p>
            <a:r>
              <a:rPr lang="en-US" dirty="0"/>
              <a:t>Total vs equivalents</a:t>
            </a:r>
          </a:p>
          <a:p>
            <a:r>
              <a:rPr lang="en-US" dirty="0"/>
              <a:t>Pre-, at-, or post- harvest data</a:t>
            </a:r>
          </a:p>
          <a:p>
            <a:r>
              <a:rPr lang="en-US" dirty="0"/>
              <a:t>Cannabinoid levels: factors that influence them, relationships, trends</a:t>
            </a:r>
          </a:p>
          <a:p>
            <a:endParaRPr lang="en-US" dirty="0"/>
          </a:p>
          <a:p>
            <a:endParaRPr lang="en-US" dirty="0"/>
          </a:p>
        </p:txBody>
      </p:sp>
    </p:spTree>
    <p:extLst>
      <p:ext uri="{BB962C8B-B14F-4D97-AF65-F5344CB8AC3E}">
        <p14:creationId xmlns:p14="http://schemas.microsoft.com/office/powerpoint/2010/main" val="340143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2D65F-20DA-4216-BF3B-3C33B022E061}"/>
              </a:ext>
            </a:extLst>
          </p:cNvPr>
          <p:cNvSpPr>
            <a:spLocks noGrp="1"/>
          </p:cNvSpPr>
          <p:nvPr>
            <p:ph type="title"/>
          </p:nvPr>
        </p:nvSpPr>
        <p:spPr/>
        <p:txBody>
          <a:bodyPr/>
          <a:lstStyle/>
          <a:p>
            <a:r>
              <a:rPr lang="en-US" dirty="0"/>
              <a:t>Best Practices</a:t>
            </a:r>
          </a:p>
        </p:txBody>
      </p:sp>
    </p:spTree>
    <p:extLst>
      <p:ext uri="{BB962C8B-B14F-4D97-AF65-F5344CB8AC3E}">
        <p14:creationId xmlns:p14="http://schemas.microsoft.com/office/powerpoint/2010/main" val="312834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15763-CD4A-455A-83AD-88E595693E02}"/>
              </a:ext>
            </a:extLst>
          </p:cNvPr>
          <p:cNvSpPr>
            <a:spLocks noGrp="1"/>
          </p:cNvSpPr>
          <p:nvPr>
            <p:ph type="title"/>
          </p:nvPr>
        </p:nvSpPr>
        <p:spPr/>
        <p:txBody>
          <a:bodyPr>
            <a:normAutofit fontScale="90000"/>
          </a:bodyPr>
          <a:lstStyle/>
          <a:p>
            <a:r>
              <a:rPr lang="en-US" dirty="0"/>
              <a:t>10 Best Practices for Mitigating Risk</a:t>
            </a:r>
          </a:p>
        </p:txBody>
      </p:sp>
      <p:sp>
        <p:nvSpPr>
          <p:cNvPr id="5" name="Content Placeholder 4">
            <a:extLst>
              <a:ext uri="{FF2B5EF4-FFF2-40B4-BE49-F238E27FC236}">
                <a16:creationId xmlns:a16="http://schemas.microsoft.com/office/drawing/2014/main" id="{306F0FCD-F016-481A-887A-BACA5A763AE8}"/>
              </a:ext>
            </a:extLst>
          </p:cNvPr>
          <p:cNvSpPr>
            <a:spLocks noGrp="1"/>
          </p:cNvSpPr>
          <p:nvPr>
            <p:ph idx="1"/>
          </p:nvPr>
        </p:nvSpPr>
        <p:spPr>
          <a:xfrm>
            <a:off x="838200" y="1825624"/>
            <a:ext cx="10515600" cy="4806669"/>
          </a:xfrm>
        </p:spPr>
        <p:txBody>
          <a:bodyPr>
            <a:normAutofit lnSpcReduction="10000"/>
          </a:bodyPr>
          <a:lstStyle/>
          <a:p>
            <a:pPr marL="514350" indent="-514350">
              <a:buAutoNum type="arabicPeriod"/>
            </a:pPr>
            <a:r>
              <a:rPr lang="en-US" dirty="0"/>
              <a:t>Do your research</a:t>
            </a:r>
          </a:p>
          <a:p>
            <a:pPr marL="514350" indent="-514350">
              <a:buAutoNum type="arabicPeriod"/>
            </a:pPr>
            <a:r>
              <a:rPr lang="en-US" dirty="0"/>
              <a:t>Understand your risk</a:t>
            </a:r>
          </a:p>
          <a:p>
            <a:pPr marL="514350" indent="-514350">
              <a:buAutoNum type="arabicPeriod"/>
            </a:pPr>
            <a:r>
              <a:rPr lang="en-US" dirty="0"/>
              <a:t>Treat hemp like any other business</a:t>
            </a:r>
          </a:p>
          <a:p>
            <a:pPr marL="514350" indent="-514350">
              <a:buAutoNum type="arabicPeriod"/>
            </a:pPr>
            <a:r>
              <a:rPr lang="en-US" dirty="0"/>
              <a:t>Create a business plan</a:t>
            </a:r>
          </a:p>
          <a:p>
            <a:pPr marL="514350" indent="-514350">
              <a:buAutoNum type="arabicPeriod"/>
            </a:pPr>
            <a:r>
              <a:rPr lang="en-US" dirty="0"/>
              <a:t>Develop a quality product</a:t>
            </a:r>
          </a:p>
          <a:p>
            <a:pPr marL="514350" indent="-514350">
              <a:buAutoNum type="arabicPeriod"/>
            </a:pPr>
            <a:r>
              <a:rPr lang="en-US" dirty="0"/>
              <a:t>Set a fair price</a:t>
            </a:r>
          </a:p>
          <a:p>
            <a:pPr marL="514350" indent="-514350">
              <a:buAutoNum type="arabicPeriod"/>
            </a:pPr>
            <a:r>
              <a:rPr lang="en-US" dirty="0"/>
              <a:t>Make a budget</a:t>
            </a:r>
          </a:p>
          <a:p>
            <a:pPr marL="514350" indent="-514350">
              <a:buAutoNum type="arabicPeriod"/>
            </a:pPr>
            <a:r>
              <a:rPr lang="en-US" dirty="0"/>
              <a:t>Develop your market first</a:t>
            </a:r>
          </a:p>
          <a:p>
            <a:pPr marL="514350" indent="-514350">
              <a:buAutoNum type="arabicPeriod"/>
            </a:pPr>
            <a:r>
              <a:rPr lang="en-US" dirty="0"/>
              <a:t>Weigh costs vs. benefits</a:t>
            </a:r>
          </a:p>
          <a:p>
            <a:pPr marL="514350" indent="-514350">
              <a:buAutoNum type="arabicPeriod"/>
            </a:pPr>
            <a:r>
              <a:rPr lang="en-US" dirty="0"/>
              <a:t>Be cautious</a:t>
            </a:r>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44328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B836-E351-4321-B458-9FBA737AB4A6}"/>
              </a:ext>
            </a:extLst>
          </p:cNvPr>
          <p:cNvSpPr>
            <a:spLocks noGrp="1"/>
          </p:cNvSpPr>
          <p:nvPr>
            <p:ph type="title"/>
          </p:nvPr>
        </p:nvSpPr>
        <p:spPr/>
        <p:txBody>
          <a:bodyPr>
            <a:normAutofit fontScale="90000"/>
          </a:bodyPr>
          <a:lstStyle/>
          <a:p>
            <a:r>
              <a:rPr lang="en-US" dirty="0"/>
              <a:t>Questions?</a:t>
            </a:r>
          </a:p>
        </p:txBody>
      </p:sp>
      <p:sp>
        <p:nvSpPr>
          <p:cNvPr id="3" name="Content Placeholder 2">
            <a:extLst>
              <a:ext uri="{FF2B5EF4-FFF2-40B4-BE49-F238E27FC236}">
                <a16:creationId xmlns:a16="http://schemas.microsoft.com/office/drawing/2014/main" id="{26182E04-4D23-4A8A-A500-5E0DF97DE0AA}"/>
              </a:ext>
            </a:extLst>
          </p:cNvPr>
          <p:cNvSpPr>
            <a:spLocks noGrp="1"/>
          </p:cNvSpPr>
          <p:nvPr>
            <p:ph idx="1"/>
          </p:nvPr>
        </p:nvSpPr>
        <p:spPr/>
        <p:txBody>
          <a:bodyPr/>
          <a:lstStyle/>
          <a:p>
            <a:pPr marL="0" indent="0">
              <a:buNone/>
            </a:pPr>
            <a:r>
              <a:rPr lang="en-US" dirty="0"/>
              <a:t>Liz Binversie</a:t>
            </a:r>
          </a:p>
          <a:p>
            <a:pPr marL="0" indent="0">
              <a:buNone/>
            </a:pPr>
            <a:r>
              <a:rPr lang="en-US" dirty="0"/>
              <a:t>920-391-4612</a:t>
            </a:r>
          </a:p>
          <a:p>
            <a:pPr marL="0" indent="0">
              <a:buNone/>
            </a:pPr>
            <a:r>
              <a:rPr lang="en-US" dirty="0"/>
              <a:t>eybinversie@wisc.edu</a:t>
            </a:r>
          </a:p>
        </p:txBody>
      </p:sp>
    </p:spTree>
    <p:extLst>
      <p:ext uri="{BB962C8B-B14F-4D97-AF65-F5344CB8AC3E}">
        <p14:creationId xmlns:p14="http://schemas.microsoft.com/office/powerpoint/2010/main" val="80024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20F1-D9AE-42DC-8CA3-D59C526109BE}"/>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1DD2E636-1942-48C1-A192-03B625B33B62}"/>
              </a:ext>
            </a:extLst>
          </p:cNvPr>
          <p:cNvSpPr>
            <a:spLocks noGrp="1"/>
          </p:cNvSpPr>
          <p:nvPr>
            <p:ph idx="1"/>
          </p:nvPr>
        </p:nvSpPr>
        <p:spPr/>
        <p:txBody>
          <a:bodyPr/>
          <a:lstStyle/>
          <a:p>
            <a:r>
              <a:rPr lang="en-US" dirty="0"/>
              <a:t>Disclaimers</a:t>
            </a:r>
          </a:p>
          <a:p>
            <a:r>
              <a:rPr lang="en-US" dirty="0"/>
              <a:t>Evaluating your risk</a:t>
            </a:r>
          </a:p>
          <a:p>
            <a:r>
              <a:rPr lang="en-US" dirty="0"/>
              <a:t>Resources for establishing a market</a:t>
            </a:r>
          </a:p>
          <a:p>
            <a:r>
              <a:rPr lang="en-US" dirty="0"/>
              <a:t>Best practices</a:t>
            </a:r>
          </a:p>
          <a:p>
            <a:endParaRPr lang="en-US" dirty="0"/>
          </a:p>
        </p:txBody>
      </p:sp>
    </p:spTree>
    <p:extLst>
      <p:ext uri="{BB962C8B-B14F-4D97-AF65-F5344CB8AC3E}">
        <p14:creationId xmlns:p14="http://schemas.microsoft.com/office/powerpoint/2010/main" val="67656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6395-B28D-4C87-9B44-08DE7A126D2A}"/>
              </a:ext>
            </a:extLst>
          </p:cNvPr>
          <p:cNvSpPr>
            <a:spLocks noGrp="1"/>
          </p:cNvSpPr>
          <p:nvPr>
            <p:ph type="title"/>
          </p:nvPr>
        </p:nvSpPr>
        <p:spPr/>
        <p:txBody>
          <a:bodyPr>
            <a:normAutofit fontScale="90000"/>
          </a:bodyPr>
          <a:lstStyle/>
          <a:p>
            <a:r>
              <a:rPr lang="en-US" dirty="0"/>
              <a:t>Disclaimers</a:t>
            </a:r>
          </a:p>
        </p:txBody>
      </p:sp>
      <p:sp>
        <p:nvSpPr>
          <p:cNvPr id="3" name="Content Placeholder 2">
            <a:extLst>
              <a:ext uri="{FF2B5EF4-FFF2-40B4-BE49-F238E27FC236}">
                <a16:creationId xmlns:a16="http://schemas.microsoft.com/office/drawing/2014/main" id="{15C7E978-11A1-47CF-8F1E-EBB7ABB1D44E}"/>
              </a:ext>
            </a:extLst>
          </p:cNvPr>
          <p:cNvSpPr>
            <a:spLocks noGrp="1"/>
          </p:cNvSpPr>
          <p:nvPr>
            <p:ph idx="1"/>
          </p:nvPr>
        </p:nvSpPr>
        <p:spPr/>
        <p:txBody>
          <a:bodyPr/>
          <a:lstStyle/>
          <a:p>
            <a:r>
              <a:rPr lang="en-US" dirty="0"/>
              <a:t>My background</a:t>
            </a:r>
          </a:p>
          <a:p>
            <a:r>
              <a:rPr lang="en-US" dirty="0"/>
              <a:t>Research vs. demonstration/experience-sharing</a:t>
            </a:r>
          </a:p>
          <a:p>
            <a:r>
              <a:rPr lang="en-US" dirty="0"/>
              <a:t>Do not expect this to save the family farm or get rich quick!</a:t>
            </a:r>
          </a:p>
          <a:p>
            <a:endParaRPr lang="en-US" dirty="0"/>
          </a:p>
        </p:txBody>
      </p:sp>
    </p:spTree>
    <p:extLst>
      <p:ext uri="{BB962C8B-B14F-4D97-AF65-F5344CB8AC3E}">
        <p14:creationId xmlns:p14="http://schemas.microsoft.com/office/powerpoint/2010/main" val="224750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2D65F-20DA-4216-BF3B-3C33B022E061}"/>
              </a:ext>
            </a:extLst>
          </p:cNvPr>
          <p:cNvSpPr>
            <a:spLocks noGrp="1"/>
          </p:cNvSpPr>
          <p:nvPr>
            <p:ph type="title"/>
          </p:nvPr>
        </p:nvSpPr>
        <p:spPr/>
        <p:txBody>
          <a:bodyPr/>
          <a:lstStyle/>
          <a:p>
            <a:r>
              <a:rPr lang="en-US" dirty="0"/>
              <a:t>Evaluating Your Risk</a:t>
            </a:r>
          </a:p>
        </p:txBody>
      </p:sp>
    </p:spTree>
    <p:extLst>
      <p:ext uri="{BB962C8B-B14F-4D97-AF65-F5344CB8AC3E}">
        <p14:creationId xmlns:p14="http://schemas.microsoft.com/office/powerpoint/2010/main" val="161060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B372-F238-4E29-9C15-D16B6861038A}"/>
              </a:ext>
            </a:extLst>
          </p:cNvPr>
          <p:cNvSpPr>
            <a:spLocks noGrp="1"/>
          </p:cNvSpPr>
          <p:nvPr>
            <p:ph type="title"/>
          </p:nvPr>
        </p:nvSpPr>
        <p:spPr/>
        <p:txBody>
          <a:bodyPr>
            <a:normAutofit fontScale="90000"/>
          </a:bodyPr>
          <a:lstStyle/>
          <a:p>
            <a:r>
              <a:rPr lang="en-US" dirty="0"/>
              <a:t>Assessing Risk Tolerance</a:t>
            </a:r>
          </a:p>
        </p:txBody>
      </p:sp>
      <p:sp>
        <p:nvSpPr>
          <p:cNvPr id="5" name="Content Placeholder 4">
            <a:extLst>
              <a:ext uri="{FF2B5EF4-FFF2-40B4-BE49-F238E27FC236}">
                <a16:creationId xmlns:a16="http://schemas.microsoft.com/office/drawing/2014/main" id="{49CDC3B5-09B5-4612-81D1-BE6C621C1323}"/>
              </a:ext>
            </a:extLst>
          </p:cNvPr>
          <p:cNvSpPr>
            <a:spLocks noGrp="1"/>
          </p:cNvSpPr>
          <p:nvPr>
            <p:ph idx="1"/>
          </p:nvPr>
        </p:nvSpPr>
        <p:spPr/>
        <p:txBody>
          <a:bodyPr/>
          <a:lstStyle/>
          <a:p>
            <a:r>
              <a:rPr lang="en-US" dirty="0"/>
              <a:t>The first penguin</a:t>
            </a:r>
          </a:p>
          <a:p>
            <a:r>
              <a:rPr lang="en-US" dirty="0"/>
              <a:t>Guinea pigs</a:t>
            </a:r>
          </a:p>
          <a:p>
            <a:r>
              <a:rPr lang="en-US" dirty="0"/>
              <a:t>Pioneers</a:t>
            </a:r>
          </a:p>
          <a:p>
            <a:r>
              <a:rPr lang="en-US" dirty="0"/>
              <a:t>Wild, wild west</a:t>
            </a:r>
          </a:p>
        </p:txBody>
      </p:sp>
      <p:pic>
        <p:nvPicPr>
          <p:cNvPr id="1026" name="Picture 2" descr="Image result for the first penguin">
            <a:extLst>
              <a:ext uri="{FF2B5EF4-FFF2-40B4-BE49-F238E27FC236}">
                <a16:creationId xmlns:a16="http://schemas.microsoft.com/office/drawing/2014/main" id="{CC4FFACC-9749-470B-A60B-7F9644F45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121" y="681037"/>
            <a:ext cx="3222594" cy="2148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guinea pig">
            <a:extLst>
              <a:ext uri="{FF2B5EF4-FFF2-40B4-BE49-F238E27FC236}">
                <a16:creationId xmlns:a16="http://schemas.microsoft.com/office/drawing/2014/main" id="{6D054C49-D036-40B0-8101-913429B71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029"/>
          <a:stretch/>
        </p:blipFill>
        <p:spPr bwMode="auto">
          <a:xfrm>
            <a:off x="915839" y="4226259"/>
            <a:ext cx="1444619" cy="23126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pioneers">
            <a:extLst>
              <a:ext uri="{FF2B5EF4-FFF2-40B4-BE49-F238E27FC236}">
                <a16:creationId xmlns:a16="http://schemas.microsoft.com/office/drawing/2014/main" id="{D2506745-D6A4-4DEA-9BD9-1DD5C7AFB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836" y="4226259"/>
            <a:ext cx="4461164" cy="26317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wild wild west">
            <a:extLst>
              <a:ext uri="{FF2B5EF4-FFF2-40B4-BE49-F238E27FC236}">
                <a16:creationId xmlns:a16="http://schemas.microsoft.com/office/drawing/2014/main" id="{D27E9A15-0624-4391-8AC4-38B759A94F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2717" y="2923308"/>
            <a:ext cx="2653183" cy="393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97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8D91-B964-4A30-8052-8B03CAC59DCE}"/>
              </a:ext>
            </a:extLst>
          </p:cNvPr>
          <p:cNvSpPr>
            <a:spLocks noGrp="1"/>
          </p:cNvSpPr>
          <p:nvPr>
            <p:ph type="title"/>
          </p:nvPr>
        </p:nvSpPr>
        <p:spPr/>
        <p:txBody>
          <a:bodyPr>
            <a:normAutofit fontScale="90000"/>
          </a:bodyPr>
          <a:lstStyle/>
          <a:p>
            <a:r>
              <a:rPr lang="en-US" sz="4000" dirty="0"/>
              <a:t>What We Don’t Know (No Current WI Research)</a:t>
            </a:r>
          </a:p>
        </p:txBody>
      </p:sp>
      <p:sp>
        <p:nvSpPr>
          <p:cNvPr id="3" name="Content Placeholder 2">
            <a:extLst>
              <a:ext uri="{FF2B5EF4-FFF2-40B4-BE49-F238E27FC236}">
                <a16:creationId xmlns:a16="http://schemas.microsoft.com/office/drawing/2014/main" id="{C0531DAE-D0E0-485D-A11E-20FB8DF20E77}"/>
              </a:ext>
            </a:extLst>
          </p:cNvPr>
          <p:cNvSpPr>
            <a:spLocks noGrp="1"/>
          </p:cNvSpPr>
          <p:nvPr>
            <p:ph idx="1"/>
          </p:nvPr>
        </p:nvSpPr>
        <p:spPr>
          <a:xfrm>
            <a:off x="443345" y="1825625"/>
            <a:ext cx="11319163" cy="4667250"/>
          </a:xfrm>
        </p:spPr>
        <p:txBody>
          <a:bodyPr numCol="2">
            <a:noAutofit/>
          </a:bodyPr>
          <a:lstStyle/>
          <a:p>
            <a:r>
              <a:rPr lang="en-US" dirty="0"/>
              <a:t>Fertilizer recommendations</a:t>
            </a:r>
          </a:p>
          <a:p>
            <a:r>
              <a:rPr lang="en-US" dirty="0"/>
              <a:t>Weed management</a:t>
            </a:r>
          </a:p>
          <a:p>
            <a:r>
              <a:rPr lang="en-US" dirty="0"/>
              <a:t>Seeding rate</a:t>
            </a:r>
          </a:p>
          <a:p>
            <a:r>
              <a:rPr lang="en-US" dirty="0"/>
              <a:t>Water or light requirements</a:t>
            </a:r>
          </a:p>
          <a:p>
            <a:r>
              <a:rPr lang="en-US" dirty="0"/>
              <a:t>Harvest timing</a:t>
            </a:r>
          </a:p>
          <a:p>
            <a:r>
              <a:rPr lang="en-US" dirty="0"/>
              <a:t>Storage</a:t>
            </a:r>
          </a:p>
          <a:p>
            <a:r>
              <a:rPr lang="en-US" dirty="0"/>
              <a:t>Marketing</a:t>
            </a:r>
          </a:p>
          <a:p>
            <a:r>
              <a:rPr lang="en-US" dirty="0"/>
              <a:t>Pricing</a:t>
            </a:r>
          </a:p>
          <a:p>
            <a:r>
              <a:rPr lang="en-US" dirty="0"/>
              <a:t>Cost of production</a:t>
            </a:r>
          </a:p>
          <a:p>
            <a:endParaRPr lang="en-US" dirty="0"/>
          </a:p>
          <a:p>
            <a:r>
              <a:rPr lang="en-US" dirty="0"/>
              <a:t>Long-term side effects of CBD usage</a:t>
            </a:r>
          </a:p>
          <a:p>
            <a:r>
              <a:rPr lang="en-US" dirty="0"/>
              <a:t>Regulatory future (USDA, FDA, etc.)</a:t>
            </a:r>
          </a:p>
          <a:p>
            <a:r>
              <a:rPr lang="en-US" dirty="0"/>
              <a:t>Supply vs. consumer demand</a:t>
            </a:r>
          </a:p>
          <a:p>
            <a:r>
              <a:rPr lang="en-US" dirty="0"/>
              <a:t>Banking industry</a:t>
            </a:r>
          </a:p>
          <a:p>
            <a:r>
              <a:rPr lang="en-US" dirty="0"/>
              <a:t>Law enforcement</a:t>
            </a:r>
          </a:p>
          <a:p>
            <a:r>
              <a:rPr lang="en-US" dirty="0"/>
              <a:t>Political climate</a:t>
            </a:r>
          </a:p>
          <a:p>
            <a:r>
              <a:rPr lang="en-US" dirty="0"/>
              <a:t>Domestic markets</a:t>
            </a:r>
          </a:p>
          <a:p>
            <a:r>
              <a:rPr lang="en-US" dirty="0"/>
              <a:t>Global markets</a:t>
            </a:r>
          </a:p>
          <a:p>
            <a:r>
              <a:rPr lang="en-US" dirty="0"/>
              <a:t>Can you make money growing hemp</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3350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6C73-88D5-49CA-ACD9-BFCC78B2B2E1}"/>
              </a:ext>
            </a:extLst>
          </p:cNvPr>
          <p:cNvSpPr>
            <a:spLocks noGrp="1"/>
          </p:cNvSpPr>
          <p:nvPr>
            <p:ph type="title"/>
          </p:nvPr>
        </p:nvSpPr>
        <p:spPr/>
        <p:txBody>
          <a:bodyPr>
            <a:normAutofit fontScale="90000"/>
          </a:bodyPr>
          <a:lstStyle/>
          <a:p>
            <a:r>
              <a:rPr lang="en-US" dirty="0"/>
              <a:t>Identifying Risks - Examples</a:t>
            </a:r>
          </a:p>
        </p:txBody>
      </p:sp>
      <p:sp>
        <p:nvSpPr>
          <p:cNvPr id="3" name="Content Placeholder 2">
            <a:extLst>
              <a:ext uri="{FF2B5EF4-FFF2-40B4-BE49-F238E27FC236}">
                <a16:creationId xmlns:a16="http://schemas.microsoft.com/office/drawing/2014/main" id="{43F6C9C8-2085-4CF7-8D25-F22A77A18882}"/>
              </a:ext>
            </a:extLst>
          </p:cNvPr>
          <p:cNvSpPr>
            <a:spLocks noGrp="1"/>
          </p:cNvSpPr>
          <p:nvPr>
            <p:ph idx="1"/>
          </p:nvPr>
        </p:nvSpPr>
        <p:spPr/>
        <p:txBody>
          <a:bodyPr>
            <a:normAutofit/>
          </a:bodyPr>
          <a:lstStyle/>
          <a:p>
            <a:r>
              <a:rPr lang="en-US" dirty="0"/>
              <a:t>Choose “bad” variety</a:t>
            </a:r>
          </a:p>
          <a:p>
            <a:r>
              <a:rPr lang="en-US" dirty="0"/>
              <a:t>Test above 0.3% THC</a:t>
            </a:r>
          </a:p>
          <a:p>
            <a:r>
              <a:rPr lang="en-US" dirty="0"/>
              <a:t>Find a processor</a:t>
            </a:r>
          </a:p>
          <a:p>
            <a:r>
              <a:rPr lang="en-US" dirty="0"/>
              <a:t>Find a buyer</a:t>
            </a:r>
          </a:p>
          <a:p>
            <a:r>
              <a:rPr lang="en-US" dirty="0"/>
              <a:t>Inadequate drying and/or storage space</a:t>
            </a:r>
          </a:p>
          <a:p>
            <a:r>
              <a:rPr lang="en-US" dirty="0"/>
              <a:t>Can’t sell my hemp (unsalable)</a:t>
            </a:r>
          </a:p>
          <a:p>
            <a:r>
              <a:rPr lang="en-US" dirty="0"/>
              <a:t>Pollen or pesticide drift</a:t>
            </a:r>
          </a:p>
          <a:p>
            <a:r>
              <a:rPr lang="en-US" dirty="0"/>
              <a:t>Don’t know anything about hemp</a:t>
            </a:r>
          </a:p>
          <a:p>
            <a:r>
              <a:rPr lang="en-US" dirty="0"/>
              <a:t>Did everything right, still lost everything</a:t>
            </a:r>
          </a:p>
          <a:p>
            <a:endParaRPr lang="en-US" dirty="0"/>
          </a:p>
        </p:txBody>
      </p:sp>
    </p:spTree>
    <p:extLst>
      <p:ext uri="{BB962C8B-B14F-4D97-AF65-F5344CB8AC3E}">
        <p14:creationId xmlns:p14="http://schemas.microsoft.com/office/powerpoint/2010/main" val="245370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03D3A-FA1A-49CF-AF08-3D7AC43F5046}"/>
              </a:ext>
            </a:extLst>
          </p:cNvPr>
          <p:cNvSpPr>
            <a:spLocks noGrp="1"/>
          </p:cNvSpPr>
          <p:nvPr>
            <p:ph type="title"/>
          </p:nvPr>
        </p:nvSpPr>
        <p:spPr/>
        <p:txBody>
          <a:bodyPr>
            <a:normAutofit fontScale="90000"/>
          </a:bodyPr>
          <a:lstStyle/>
          <a:p>
            <a:endParaRPr lang="en-US" dirty="0"/>
          </a:p>
        </p:txBody>
      </p:sp>
      <p:graphicFrame>
        <p:nvGraphicFramePr>
          <p:cNvPr id="9" name="Table 9">
            <a:extLst>
              <a:ext uri="{FF2B5EF4-FFF2-40B4-BE49-F238E27FC236}">
                <a16:creationId xmlns:a16="http://schemas.microsoft.com/office/drawing/2014/main" id="{8E74D13B-9255-474B-B003-CE75FB788901}"/>
              </a:ext>
            </a:extLst>
          </p:cNvPr>
          <p:cNvGraphicFramePr>
            <a:graphicFrameLocks noGrp="1"/>
          </p:cNvGraphicFramePr>
          <p:nvPr/>
        </p:nvGraphicFramePr>
        <p:xfrm>
          <a:off x="355107" y="184384"/>
          <a:ext cx="11439496" cy="6522720"/>
        </p:xfrm>
        <a:graphic>
          <a:graphicData uri="http://schemas.openxmlformats.org/drawingml/2006/table">
            <a:tbl>
              <a:tblPr firstRow="1" bandRow="1">
                <a:tableStyleId>{5C22544A-7EE6-4342-B048-85BDC9FD1C3A}</a:tableStyleId>
              </a:tblPr>
              <a:tblGrid>
                <a:gridCol w="4332640">
                  <a:extLst>
                    <a:ext uri="{9D8B030D-6E8A-4147-A177-3AD203B41FA5}">
                      <a16:colId xmlns:a16="http://schemas.microsoft.com/office/drawing/2014/main" val="3947775440"/>
                    </a:ext>
                  </a:extLst>
                </a:gridCol>
                <a:gridCol w="7106856">
                  <a:extLst>
                    <a:ext uri="{9D8B030D-6E8A-4147-A177-3AD203B41FA5}">
                      <a16:colId xmlns:a16="http://schemas.microsoft.com/office/drawing/2014/main" val="1257097830"/>
                    </a:ext>
                  </a:extLst>
                </a:gridCol>
              </a:tblGrid>
              <a:tr h="370840">
                <a:tc>
                  <a:txBody>
                    <a:bodyPr/>
                    <a:lstStyle/>
                    <a:p>
                      <a:r>
                        <a:rPr lang="en-US" sz="2800" dirty="0"/>
                        <a:t>Risk</a:t>
                      </a:r>
                    </a:p>
                  </a:txBody>
                  <a:tcPr/>
                </a:tc>
                <a:tc>
                  <a:txBody>
                    <a:bodyPr/>
                    <a:lstStyle/>
                    <a:p>
                      <a:r>
                        <a:rPr lang="en-US" sz="2800" dirty="0"/>
                        <a:t>Mitigation options</a:t>
                      </a:r>
                    </a:p>
                  </a:txBody>
                  <a:tcPr/>
                </a:tc>
                <a:extLst>
                  <a:ext uri="{0D108BD9-81ED-4DB2-BD59-A6C34878D82A}">
                    <a16:rowId xmlns:a16="http://schemas.microsoft.com/office/drawing/2014/main" val="1059340749"/>
                  </a:ext>
                </a:extLst>
              </a:tr>
              <a:tr h="370840">
                <a:tc>
                  <a:txBody>
                    <a:bodyPr/>
                    <a:lstStyle/>
                    <a:p>
                      <a:r>
                        <a:rPr lang="en-US" sz="2800" dirty="0"/>
                        <a:t>Field tests above 0.3% THC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Private lab testing, plant more than 1 variety, more than 1 field, submit DATCP harvest notice early, start at manageable size</a:t>
                      </a:r>
                    </a:p>
                  </a:txBody>
                  <a:tcPr/>
                </a:tc>
                <a:extLst>
                  <a:ext uri="{0D108BD9-81ED-4DB2-BD59-A6C34878D82A}">
                    <a16:rowId xmlns:a16="http://schemas.microsoft.com/office/drawing/2014/main" val="15056383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Bad variety selection (THC levels, susceptibility,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Plant more than 1 variety</a:t>
                      </a:r>
                    </a:p>
                  </a:txBody>
                  <a:tcPr/>
                </a:tc>
                <a:extLst>
                  <a:ext uri="{0D108BD9-81ED-4DB2-BD59-A6C34878D82A}">
                    <a16:rowId xmlns:a16="http://schemas.microsoft.com/office/drawing/2014/main" val="4252898908"/>
                  </a:ext>
                </a:extLst>
              </a:tr>
              <a:tr h="370840">
                <a:tc>
                  <a:txBody>
                    <a:bodyPr/>
                    <a:lstStyle/>
                    <a:p>
                      <a:r>
                        <a:rPr lang="en-US" sz="2800" dirty="0"/>
                        <a:t>Can’t sell my hemp</a:t>
                      </a:r>
                    </a:p>
                  </a:txBody>
                  <a:tcPr/>
                </a:tc>
                <a:tc>
                  <a:txBody>
                    <a:bodyPr/>
                    <a:lstStyle/>
                    <a:p>
                      <a:r>
                        <a:rPr lang="en-US" sz="2800" dirty="0"/>
                        <a:t>Contracts, develop market first, storage plan, start at manageable size</a:t>
                      </a:r>
                    </a:p>
                  </a:txBody>
                  <a:tcPr/>
                </a:tc>
                <a:extLst>
                  <a:ext uri="{0D108BD9-81ED-4DB2-BD59-A6C34878D82A}">
                    <a16:rowId xmlns:a16="http://schemas.microsoft.com/office/drawing/2014/main" val="2194505803"/>
                  </a:ext>
                </a:extLst>
              </a:tr>
              <a:tr h="370840">
                <a:tc>
                  <a:txBody>
                    <a:bodyPr/>
                    <a:lstStyle/>
                    <a:p>
                      <a:r>
                        <a:rPr lang="en-US" sz="2800" dirty="0"/>
                        <a:t>Ran out of storage space</a:t>
                      </a:r>
                    </a:p>
                  </a:txBody>
                  <a:tcPr/>
                </a:tc>
                <a:tc>
                  <a:txBody>
                    <a:bodyPr/>
                    <a:lstStyle/>
                    <a:p>
                      <a:r>
                        <a:rPr lang="en-US" sz="2800" dirty="0"/>
                        <a:t>Pre-plan, back up storage, staggered planting, start at manageable size</a:t>
                      </a:r>
                    </a:p>
                  </a:txBody>
                  <a:tcPr/>
                </a:tc>
                <a:extLst>
                  <a:ext uri="{0D108BD9-81ED-4DB2-BD59-A6C34878D82A}">
                    <a16:rowId xmlns:a16="http://schemas.microsoft.com/office/drawing/2014/main" val="341555069"/>
                  </a:ext>
                </a:extLst>
              </a:tr>
              <a:tr h="370840">
                <a:tc>
                  <a:txBody>
                    <a:bodyPr/>
                    <a:lstStyle/>
                    <a:p>
                      <a:r>
                        <a:rPr lang="en-US" sz="2800" dirty="0"/>
                        <a:t>Field seeded out (pollen contamination)</a:t>
                      </a:r>
                    </a:p>
                  </a:txBody>
                  <a:tcPr/>
                </a:tc>
                <a:tc>
                  <a:txBody>
                    <a:bodyPr/>
                    <a:lstStyle/>
                    <a:p>
                      <a:r>
                        <a:rPr lang="en-US" sz="2800" dirty="0"/>
                        <a:t>Remove males promptly, corn/tree barrier, 10-mile radius </a:t>
                      </a:r>
                    </a:p>
                  </a:txBody>
                  <a:tcPr/>
                </a:tc>
                <a:extLst>
                  <a:ext uri="{0D108BD9-81ED-4DB2-BD59-A6C34878D82A}">
                    <a16:rowId xmlns:a16="http://schemas.microsoft.com/office/drawing/2014/main" val="2581487662"/>
                  </a:ext>
                </a:extLst>
              </a:tr>
            </a:tbl>
          </a:graphicData>
        </a:graphic>
      </p:graphicFrame>
    </p:spTree>
    <p:extLst>
      <p:ext uri="{BB962C8B-B14F-4D97-AF65-F5344CB8AC3E}">
        <p14:creationId xmlns:p14="http://schemas.microsoft.com/office/powerpoint/2010/main" val="189618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2E1B47-2208-4B9A-8456-2D7E124B2471}"/>
              </a:ext>
            </a:extLst>
          </p:cNvPr>
          <p:cNvSpPr>
            <a:spLocks noGrp="1"/>
          </p:cNvSpPr>
          <p:nvPr>
            <p:ph type="title"/>
          </p:nvPr>
        </p:nvSpPr>
        <p:spPr/>
        <p:txBody>
          <a:bodyPr>
            <a:normAutofit fontScale="90000"/>
          </a:bodyPr>
          <a:lstStyle/>
          <a:p>
            <a:endParaRPr lang="en-US"/>
          </a:p>
        </p:txBody>
      </p:sp>
      <p:sp>
        <p:nvSpPr>
          <p:cNvPr id="9" name="Content Placeholder 8">
            <a:extLst>
              <a:ext uri="{FF2B5EF4-FFF2-40B4-BE49-F238E27FC236}">
                <a16:creationId xmlns:a16="http://schemas.microsoft.com/office/drawing/2014/main" id="{463A3146-719A-449F-A6A9-221258399D71}"/>
              </a:ext>
            </a:extLst>
          </p:cNvPr>
          <p:cNvSpPr>
            <a:spLocks noGrp="1"/>
          </p:cNvSpPr>
          <p:nvPr>
            <p:ph idx="1"/>
          </p:nvPr>
        </p:nvSpPr>
        <p:spPr/>
        <p:txBody>
          <a:bodyPr/>
          <a:lstStyle/>
          <a:p>
            <a:endParaRPr lang="en-US"/>
          </a:p>
        </p:txBody>
      </p:sp>
      <p:graphicFrame>
        <p:nvGraphicFramePr>
          <p:cNvPr id="7" name="Table 9">
            <a:extLst>
              <a:ext uri="{FF2B5EF4-FFF2-40B4-BE49-F238E27FC236}">
                <a16:creationId xmlns:a16="http://schemas.microsoft.com/office/drawing/2014/main" id="{98055FE0-F244-4429-ACD5-67A72E2FEB42}"/>
              </a:ext>
            </a:extLst>
          </p:cNvPr>
          <p:cNvGraphicFramePr>
            <a:graphicFrameLocks noGrp="1"/>
          </p:cNvGraphicFramePr>
          <p:nvPr/>
        </p:nvGraphicFramePr>
        <p:xfrm>
          <a:off x="355107" y="184384"/>
          <a:ext cx="11439496" cy="6949440"/>
        </p:xfrm>
        <a:graphic>
          <a:graphicData uri="http://schemas.openxmlformats.org/drawingml/2006/table">
            <a:tbl>
              <a:tblPr firstRow="1" bandRow="1">
                <a:tableStyleId>{5C22544A-7EE6-4342-B048-85BDC9FD1C3A}</a:tableStyleId>
              </a:tblPr>
              <a:tblGrid>
                <a:gridCol w="4332640">
                  <a:extLst>
                    <a:ext uri="{9D8B030D-6E8A-4147-A177-3AD203B41FA5}">
                      <a16:colId xmlns:a16="http://schemas.microsoft.com/office/drawing/2014/main" val="3947775440"/>
                    </a:ext>
                  </a:extLst>
                </a:gridCol>
                <a:gridCol w="7106856">
                  <a:extLst>
                    <a:ext uri="{9D8B030D-6E8A-4147-A177-3AD203B41FA5}">
                      <a16:colId xmlns:a16="http://schemas.microsoft.com/office/drawing/2014/main" val="1257097830"/>
                    </a:ext>
                  </a:extLst>
                </a:gridCol>
              </a:tblGrid>
              <a:tr h="370840">
                <a:tc>
                  <a:txBody>
                    <a:bodyPr/>
                    <a:lstStyle/>
                    <a:p>
                      <a:r>
                        <a:rPr lang="en-US" sz="2800" dirty="0"/>
                        <a:t>Risk</a:t>
                      </a:r>
                    </a:p>
                  </a:txBody>
                  <a:tcPr/>
                </a:tc>
                <a:tc>
                  <a:txBody>
                    <a:bodyPr/>
                    <a:lstStyle/>
                    <a:p>
                      <a:r>
                        <a:rPr lang="en-US" sz="2800" dirty="0"/>
                        <a:t>Mitigation options</a:t>
                      </a:r>
                    </a:p>
                  </a:txBody>
                  <a:tcPr/>
                </a:tc>
                <a:extLst>
                  <a:ext uri="{0D108BD9-81ED-4DB2-BD59-A6C34878D82A}">
                    <a16:rowId xmlns:a16="http://schemas.microsoft.com/office/drawing/2014/main" val="1059340749"/>
                  </a:ext>
                </a:extLst>
              </a:tr>
              <a:tr h="370840">
                <a:tc>
                  <a:txBody>
                    <a:bodyPr/>
                    <a:lstStyle/>
                    <a:p>
                      <a:r>
                        <a:rPr lang="en-US" sz="2800" dirty="0"/>
                        <a:t>Can’t find a processor</a:t>
                      </a:r>
                    </a:p>
                  </a:txBody>
                  <a:tcPr/>
                </a:tc>
                <a:tc>
                  <a:txBody>
                    <a:bodyPr/>
                    <a:lstStyle/>
                    <a:p>
                      <a:r>
                        <a:rPr lang="en-US" sz="2800" dirty="0"/>
                        <a:t>Find one before grow, storage plan, become processor/partner with one, start at manageable size</a:t>
                      </a:r>
                    </a:p>
                  </a:txBody>
                  <a:tcPr/>
                </a:tc>
                <a:extLst>
                  <a:ext uri="{0D108BD9-81ED-4DB2-BD59-A6C34878D82A}">
                    <a16:rowId xmlns:a16="http://schemas.microsoft.com/office/drawing/2014/main" val="1505638317"/>
                  </a:ext>
                </a:extLst>
              </a:tr>
              <a:tr h="370840">
                <a:tc>
                  <a:txBody>
                    <a:bodyPr/>
                    <a:lstStyle/>
                    <a:p>
                      <a:r>
                        <a:rPr lang="en-US" sz="2800" dirty="0"/>
                        <a:t>Hemp tests positive for pesticide residue</a:t>
                      </a:r>
                    </a:p>
                  </a:txBody>
                  <a:tcPr/>
                </a:tc>
                <a:tc>
                  <a:txBody>
                    <a:bodyPr/>
                    <a:lstStyle/>
                    <a:p>
                      <a:r>
                        <a:rPr lang="en-US" sz="2800" dirty="0"/>
                        <a:t>Abide by pesticide label for carryover restriction, consult DATCP approved pesticide list, talk with neighbors, corn/tree barrier, soil test, tissue testing</a:t>
                      </a:r>
                    </a:p>
                  </a:txBody>
                  <a:tcPr/>
                </a:tc>
                <a:extLst>
                  <a:ext uri="{0D108BD9-81ED-4DB2-BD59-A6C34878D82A}">
                    <a16:rowId xmlns:a16="http://schemas.microsoft.com/office/drawing/2014/main" val="4252898908"/>
                  </a:ext>
                </a:extLst>
              </a:tr>
              <a:tr h="370840">
                <a:tc>
                  <a:txBody>
                    <a:bodyPr/>
                    <a:lstStyle/>
                    <a:p>
                      <a:r>
                        <a:rPr lang="en-US" sz="2800" dirty="0"/>
                        <a:t>Can’t sell hemp because heavy metals detected</a:t>
                      </a:r>
                    </a:p>
                  </a:txBody>
                  <a:tcPr/>
                </a:tc>
                <a:tc>
                  <a:txBody>
                    <a:bodyPr/>
                    <a:lstStyle/>
                    <a:p>
                      <a:r>
                        <a:rPr lang="en-US" sz="2800" dirty="0"/>
                        <a:t>Soil test, tissue testing</a:t>
                      </a:r>
                    </a:p>
                  </a:txBody>
                  <a:tcPr/>
                </a:tc>
                <a:extLst>
                  <a:ext uri="{0D108BD9-81ED-4DB2-BD59-A6C34878D82A}">
                    <a16:rowId xmlns:a16="http://schemas.microsoft.com/office/drawing/2014/main" val="2194505803"/>
                  </a:ext>
                </a:extLst>
              </a:tr>
              <a:tr h="370840">
                <a:tc>
                  <a:txBody>
                    <a:bodyPr/>
                    <a:lstStyle/>
                    <a:p>
                      <a:r>
                        <a:rPr lang="en-US" sz="2800" dirty="0"/>
                        <a:t>I don’t know anything about hemp!</a:t>
                      </a:r>
                    </a:p>
                  </a:txBody>
                  <a:tcPr/>
                </a:tc>
                <a:tc>
                  <a:txBody>
                    <a:bodyPr/>
                    <a:lstStyle/>
                    <a:p>
                      <a:r>
                        <a:rPr lang="en-US" sz="2800" dirty="0"/>
                        <a:t>Attend meetings, talk with other growers, start at manageable size</a:t>
                      </a:r>
                    </a:p>
                  </a:txBody>
                  <a:tcPr/>
                </a:tc>
                <a:extLst>
                  <a:ext uri="{0D108BD9-81ED-4DB2-BD59-A6C34878D82A}">
                    <a16:rowId xmlns:a16="http://schemas.microsoft.com/office/drawing/2014/main" val="341555069"/>
                  </a:ext>
                </a:extLst>
              </a:tr>
              <a:tr h="370840">
                <a:tc>
                  <a:txBody>
                    <a:bodyPr/>
                    <a:lstStyle/>
                    <a:p>
                      <a:r>
                        <a:rPr lang="en-US" sz="2800" dirty="0"/>
                        <a:t>I lost everything (weather, insects, mold, THC test, etc.)</a:t>
                      </a:r>
                    </a:p>
                  </a:txBody>
                  <a:tcPr/>
                </a:tc>
                <a:tc>
                  <a:txBody>
                    <a:bodyPr/>
                    <a:lstStyle/>
                    <a:p>
                      <a:r>
                        <a:rPr lang="en-US" sz="2800" dirty="0"/>
                        <a:t>Understand risks, start at manageable size, be prepared for this outcome</a:t>
                      </a:r>
                    </a:p>
                  </a:txBody>
                  <a:tcPr/>
                </a:tc>
                <a:extLst>
                  <a:ext uri="{0D108BD9-81ED-4DB2-BD59-A6C34878D82A}">
                    <a16:rowId xmlns:a16="http://schemas.microsoft.com/office/drawing/2014/main" val="2581487662"/>
                  </a:ext>
                </a:extLst>
              </a:tr>
            </a:tbl>
          </a:graphicData>
        </a:graphic>
      </p:graphicFrame>
    </p:spTree>
    <p:extLst>
      <p:ext uri="{BB962C8B-B14F-4D97-AF65-F5344CB8AC3E}">
        <p14:creationId xmlns:p14="http://schemas.microsoft.com/office/powerpoint/2010/main" val="2849229642"/>
      </p:ext>
    </p:extLst>
  </p:cSld>
  <p:clrMapOvr>
    <a:masterClrMapping/>
  </p:clrMapOvr>
</p:sld>
</file>

<file path=ppt/theme/theme1.xml><?xml version="1.0" encoding="utf-8"?>
<a:theme xmlns:a="http://schemas.openxmlformats.org/drawingml/2006/main" name="Widescreen_Red">
  <a:themeElements>
    <a:clrScheme name="UWBrand">
      <a:dk1>
        <a:sysClr val="windowText" lastClr="000000"/>
      </a:dk1>
      <a:lt1>
        <a:srgbClr val="FFFFFF"/>
      </a:lt1>
      <a:dk2>
        <a:srgbClr val="FFFFFF"/>
      </a:dk2>
      <a:lt2>
        <a:srgbClr val="FFFFFF"/>
      </a:lt2>
      <a:accent1>
        <a:srgbClr val="C5050C"/>
      </a:accent1>
      <a:accent2>
        <a:srgbClr val="FF8000"/>
      </a:accent2>
      <a:accent3>
        <a:srgbClr val="FFBF00"/>
      </a:accent3>
      <a:accent4>
        <a:srgbClr val="97B85F"/>
      </a:accent4>
      <a:accent5>
        <a:srgbClr val="6B9999"/>
      </a:accent5>
      <a:accent6>
        <a:srgbClr val="386666"/>
      </a:accent6>
      <a:hlink>
        <a:srgbClr val="0479A8"/>
      </a:hlink>
      <a:folHlink>
        <a:srgbClr val="0479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97804EA-9213-40C0-888D-B5E2D75A5804}" vid="{53165E73-73D5-4386-8BD6-8D56274B0C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Wide_Red</Template>
  <TotalTime>22</TotalTime>
  <Words>1072</Words>
  <Application>Microsoft Office PowerPoint</Application>
  <PresentationFormat>Widescreen</PresentationFormat>
  <Paragraphs>136</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Widescreen_Red</vt:lpstr>
      <vt:lpstr>Industrial Hemp:  Managing Your Risk in a  New and Evolving Market</vt:lpstr>
      <vt:lpstr>Outline</vt:lpstr>
      <vt:lpstr>Disclaimers</vt:lpstr>
      <vt:lpstr>Evaluating Your Risk</vt:lpstr>
      <vt:lpstr>Assessing Risk Tolerance</vt:lpstr>
      <vt:lpstr>What We Don’t Know (No Current WI Research)</vt:lpstr>
      <vt:lpstr>Identifying Risks - Examples</vt:lpstr>
      <vt:lpstr>PowerPoint Presentation</vt:lpstr>
      <vt:lpstr>PowerPoint Presentation</vt:lpstr>
      <vt:lpstr>Resources for Establishing a Market</vt:lpstr>
      <vt:lpstr>Develop a Network</vt:lpstr>
      <vt:lpstr>CBD/THC Testing Results Tool</vt:lpstr>
      <vt:lpstr>Potency Testing Results Sharing Tool</vt:lpstr>
      <vt:lpstr>How to use the information from the tool</vt:lpstr>
      <vt:lpstr>DISCLAIMERS!!!</vt:lpstr>
      <vt:lpstr>Best Practices</vt:lpstr>
      <vt:lpstr>10 Best Practices for Mitigating Risk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Hemp:  Managing Your Risk in a  New and Evolving Market</dc:title>
  <dc:creator>Binversie</dc:creator>
  <cp:lastModifiedBy>Binversie</cp:lastModifiedBy>
  <cp:revision>5</cp:revision>
  <cp:lastPrinted>2019-11-19T06:44:33Z</cp:lastPrinted>
  <dcterms:created xsi:type="dcterms:W3CDTF">2019-11-19T06:27:53Z</dcterms:created>
  <dcterms:modified xsi:type="dcterms:W3CDTF">2019-11-20T21:59:29Z</dcterms:modified>
</cp:coreProperties>
</file>