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0" r:id="rId5"/>
    <p:sldId id="258"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83" r:id="rId22"/>
    <p:sldId id="28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A45"/>
    <a:srgbClr val="0B8F8C"/>
    <a:srgbClr val="002D56"/>
    <a:srgbClr val="8BBE01"/>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81996" autoAdjust="0"/>
  </p:normalViewPr>
  <p:slideViewPr>
    <p:cSldViewPr snapToGrid="0">
      <p:cViewPr varScale="1">
        <p:scale>
          <a:sx n="63" d="100"/>
          <a:sy n="63" d="100"/>
        </p:scale>
        <p:origin x="84" y="102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DD-4B62-BB18-60C8564B58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DD-4B62-BB18-60C8564B58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DD-4B62-BB18-60C8564B58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DD-4B62-BB18-60C8564B58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ADD-4B62-BB18-60C8564B58E1}"/>
              </c:ext>
            </c:extLst>
          </c:dPt>
          <c:val>
            <c:numRef>
              <c:f>Sheet1!$A$1:$A$5</c:f>
              <c:numCache>
                <c:formatCode>General</c:formatCode>
                <c:ptCount val="5"/>
                <c:pt idx="0">
                  <c:v>10</c:v>
                </c:pt>
                <c:pt idx="1">
                  <c:v>10</c:v>
                </c:pt>
                <c:pt idx="2">
                  <c:v>15</c:v>
                </c:pt>
                <c:pt idx="3">
                  <c:v>30</c:v>
                </c:pt>
                <c:pt idx="4">
                  <c:v>35</c:v>
                </c:pt>
              </c:numCache>
            </c:numRef>
          </c:val>
          <c:extLst>
            <c:ext xmlns:c16="http://schemas.microsoft.com/office/drawing/2014/chart" uri="{C3380CC4-5D6E-409C-BE32-E72D297353CC}">
              <c16:uniqueId val="{0000000A-2ADD-4B62-BB18-60C8564B58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173B5-46DB-4A24-8DA3-AC9EC568BC35}" type="datetimeFigureOut">
              <a:rPr lang="en-US" smtClean="0"/>
              <a:t>8/23/2017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D55F2-395B-4FD5-8D5F-E20E2895FDFB}" type="slidenum">
              <a:rPr lang="en-US" smtClean="0"/>
              <a:t>‹#›</a:t>
            </a:fld>
            <a:endParaRPr lang="en-US"/>
          </a:p>
        </p:txBody>
      </p:sp>
    </p:spTree>
    <p:extLst>
      <p:ext uri="{BB962C8B-B14F-4D97-AF65-F5344CB8AC3E}">
        <p14:creationId xmlns:p14="http://schemas.microsoft.com/office/powerpoint/2010/main" val="141328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 there are different types of credit and different ways we use credit.</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a:t>
            </a:fld>
            <a:endParaRPr lang="en-US"/>
          </a:p>
        </p:txBody>
      </p:sp>
    </p:spTree>
    <p:extLst>
      <p:ext uri="{BB962C8B-B14F-4D97-AF65-F5344CB8AC3E}">
        <p14:creationId xmlns:p14="http://schemas.microsoft.com/office/powerpoint/2010/main" val="1808839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 help for people wanting to build/rebuild credit BUT only if the company reports to the credit bureau (some don’t)</a:t>
            </a:r>
          </a:p>
          <a:p>
            <a:r>
              <a:rPr lang="en-US" dirty="0" smtClean="0"/>
              <a:t>Cons – ties up your money required in a bank account; some have high fees</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11</a:t>
            </a:fld>
            <a:endParaRPr lang="en-US"/>
          </a:p>
        </p:txBody>
      </p:sp>
    </p:spTree>
    <p:extLst>
      <p:ext uri="{BB962C8B-B14F-4D97-AF65-F5344CB8AC3E}">
        <p14:creationId xmlns:p14="http://schemas.microsoft.com/office/powerpoint/2010/main" val="10215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 some examples next about how interest can really add up.</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12</a:t>
            </a:fld>
            <a:endParaRPr lang="en-US"/>
          </a:p>
        </p:txBody>
      </p:sp>
    </p:spTree>
    <p:extLst>
      <p:ext uri="{BB962C8B-B14F-4D97-AF65-F5344CB8AC3E}">
        <p14:creationId xmlns:p14="http://schemas.microsoft.com/office/powerpoint/2010/main" val="265484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new “black box” warnings on credit card statements.  I added the information in red that will not appear on a statement.  (This assumes a variable interest rate between 16-24% depending on types of charges made)  You can ask if anyone has noticed these on a credit card statement?</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13</a:t>
            </a:fld>
            <a:endParaRPr lang="en-US"/>
          </a:p>
        </p:txBody>
      </p:sp>
    </p:spTree>
    <p:extLst>
      <p:ext uri="{BB962C8B-B14F-4D97-AF65-F5344CB8AC3E}">
        <p14:creationId xmlns:p14="http://schemas.microsoft.com/office/powerpoint/2010/main" val="176768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examples of higher cost credit.</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14</a:t>
            </a:fld>
            <a:endParaRPr lang="en-US"/>
          </a:p>
        </p:txBody>
      </p:sp>
    </p:spTree>
    <p:extLst>
      <p:ext uri="{BB962C8B-B14F-4D97-AF65-F5344CB8AC3E}">
        <p14:creationId xmlns:p14="http://schemas.microsoft.com/office/powerpoint/2010/main" val="236612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cost credit options become overwhelming quickly when you start to roll over the loan.  You could ask how many people know someone who’s had trouble paying off their loan.</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15</a:t>
            </a:fld>
            <a:endParaRPr lang="en-US"/>
          </a:p>
        </p:txBody>
      </p:sp>
    </p:spTree>
    <p:extLst>
      <p:ext uri="{BB962C8B-B14F-4D97-AF65-F5344CB8AC3E}">
        <p14:creationId xmlns:p14="http://schemas.microsoft.com/office/powerpoint/2010/main" val="162877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bring the list up on the screen, ask group to answer this question.  Some may have stories to share about how their employer, landlord, or insurance company checked their credit.</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16</a:t>
            </a:fld>
            <a:endParaRPr lang="en-US"/>
          </a:p>
        </p:txBody>
      </p:sp>
    </p:spTree>
    <p:extLst>
      <p:ext uri="{BB962C8B-B14F-4D97-AF65-F5344CB8AC3E}">
        <p14:creationId xmlns:p14="http://schemas.microsoft.com/office/powerpoint/2010/main" val="291468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agency has information from a variety of sources, therefore, not all your reports will be identical.  How many people have ever seen a copy of their credit report?  They will need to have had a credit/trade line open for at least 6 months in order to have a credit report, so some younger participants or those with no credit use, might not have a report.  It’s still good to check though, just in case someone else has been using their name and social security number for credit.</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17</a:t>
            </a:fld>
            <a:endParaRPr lang="en-US"/>
          </a:p>
        </p:txBody>
      </p:sp>
    </p:spTree>
    <p:extLst>
      <p:ext uri="{BB962C8B-B14F-4D97-AF65-F5344CB8AC3E}">
        <p14:creationId xmlns:p14="http://schemas.microsoft.com/office/powerpoint/2010/main" val="1536893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credit report order form in handouts (I like to supply a stamped addressed envelope so they can pop it right in the mail – then I offer to meet with anyone who’d like help reviewing their report when it comes)  If you’re meeting in a facility with computers, they can look up and print off a report right away.</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18</a:t>
            </a:fld>
            <a:endParaRPr lang="en-US"/>
          </a:p>
        </p:txBody>
      </p:sp>
    </p:spTree>
    <p:extLst>
      <p:ext uri="{BB962C8B-B14F-4D97-AF65-F5344CB8AC3E}">
        <p14:creationId xmlns:p14="http://schemas.microsoft.com/office/powerpoint/2010/main" val="685154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types of scores, plus these go up and down each month depending on data reported to bureaus.</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19</a:t>
            </a:fld>
            <a:endParaRPr lang="en-US"/>
          </a:p>
        </p:txBody>
      </p:sp>
    </p:spTree>
    <p:extLst>
      <p:ext uri="{BB962C8B-B14F-4D97-AF65-F5344CB8AC3E}">
        <p14:creationId xmlns:p14="http://schemas.microsoft.com/office/powerpoint/2010/main" val="1079619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clients want a benchmark score.</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20</a:t>
            </a:fld>
            <a:endParaRPr lang="en-US"/>
          </a:p>
        </p:txBody>
      </p:sp>
    </p:spTree>
    <p:extLst>
      <p:ext uri="{BB962C8B-B14F-4D97-AF65-F5344CB8AC3E}">
        <p14:creationId xmlns:p14="http://schemas.microsoft.com/office/powerpoint/2010/main" val="410187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this idea and examples. Take away – even “good” credit, like a school loan or mortgage, is “bad” if it’s not affordable for your income.</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3</a:t>
            </a:fld>
            <a:endParaRPr lang="en-US"/>
          </a:p>
        </p:txBody>
      </p:sp>
    </p:spTree>
    <p:extLst>
      <p:ext uri="{BB962C8B-B14F-4D97-AF65-F5344CB8AC3E}">
        <p14:creationId xmlns:p14="http://schemas.microsoft.com/office/powerpoint/2010/main" val="3426851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FICO for the example since it’s widely used by creditors.  Review handout on what lowers and raises your credit score.</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21</a:t>
            </a:fld>
            <a:endParaRPr lang="en-US"/>
          </a:p>
        </p:txBody>
      </p:sp>
    </p:spTree>
    <p:extLst>
      <p:ext uri="{BB962C8B-B14F-4D97-AF65-F5344CB8AC3E}">
        <p14:creationId xmlns:p14="http://schemas.microsoft.com/office/powerpoint/2010/main" val="2292689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this or not as a transition slide to when credit becomes unmanageable.</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23</a:t>
            </a:fld>
            <a:endParaRPr lang="en-US"/>
          </a:p>
        </p:txBody>
      </p:sp>
    </p:spTree>
    <p:extLst>
      <p:ext uri="{BB962C8B-B14F-4D97-AF65-F5344CB8AC3E}">
        <p14:creationId xmlns:p14="http://schemas.microsoft.com/office/powerpoint/2010/main" val="219192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to pay off debt – if people have money to put towards payments.  Some people may not have additional money to pay off debt and may want to seek credit counseling to explore other options.</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24</a:t>
            </a:fld>
            <a:endParaRPr lang="en-US"/>
          </a:p>
        </p:txBody>
      </p:sp>
    </p:spTree>
    <p:extLst>
      <p:ext uri="{BB962C8B-B14F-4D97-AF65-F5344CB8AC3E}">
        <p14:creationId xmlns:p14="http://schemas.microsoft.com/office/powerpoint/2010/main" val="2250363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Plus other tools are available on line.</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25</a:t>
            </a:fld>
            <a:endParaRPr lang="en-US"/>
          </a:p>
        </p:txBody>
      </p:sp>
    </p:spTree>
    <p:extLst>
      <p:ext uri="{BB962C8B-B14F-4D97-AF65-F5344CB8AC3E}">
        <p14:creationId xmlns:p14="http://schemas.microsoft.com/office/powerpoint/2010/main" val="3908536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example so people get idea.</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26</a:t>
            </a:fld>
            <a:endParaRPr lang="en-US"/>
          </a:p>
        </p:txBody>
      </p:sp>
    </p:spTree>
    <p:extLst>
      <p:ext uri="{BB962C8B-B14F-4D97-AF65-F5344CB8AC3E}">
        <p14:creationId xmlns:p14="http://schemas.microsoft.com/office/powerpoint/2010/main" val="192480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for people in financial distress:</a:t>
            </a:r>
          </a:p>
          <a:p>
            <a:r>
              <a:rPr lang="en-US" dirty="0" smtClean="0"/>
              <a:t>Talking with creditor – always first option!</a:t>
            </a:r>
          </a:p>
          <a:p>
            <a:r>
              <a:rPr lang="en-US" dirty="0" smtClean="0"/>
              <a:t>Budget counseling through CCCS or UWEX</a:t>
            </a:r>
          </a:p>
          <a:p>
            <a:r>
              <a:rPr lang="en-US" dirty="0" smtClean="0"/>
              <a:t>Debt management – can lower total debt but still need money for payment plan</a:t>
            </a:r>
          </a:p>
          <a:p>
            <a:r>
              <a:rPr lang="en-US" dirty="0" smtClean="0"/>
              <a:t>Debt consolidation – beware – lots of scams out there!</a:t>
            </a:r>
          </a:p>
          <a:p>
            <a:r>
              <a:rPr lang="en-US" dirty="0" smtClean="0"/>
              <a:t>BK – last resort, need to talk with attorney and go through $ counseling, costs </a:t>
            </a:r>
            <a:r>
              <a:rPr lang="en-US" dirty="0" err="1" smtClean="0"/>
              <a:t>avg</a:t>
            </a:r>
            <a:r>
              <a:rPr lang="en-US" dirty="0" smtClean="0"/>
              <a:t> $1300-2000</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28</a:t>
            </a:fld>
            <a:endParaRPr lang="en-US"/>
          </a:p>
        </p:txBody>
      </p:sp>
    </p:spTree>
    <p:extLst>
      <p:ext uri="{BB962C8B-B14F-4D97-AF65-F5344CB8AC3E}">
        <p14:creationId xmlns:p14="http://schemas.microsoft.com/office/powerpoint/2010/main" val="1991295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with local resources.  Kind of a downer to end – so instill a ray of hope!</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29</a:t>
            </a:fld>
            <a:endParaRPr lang="en-US"/>
          </a:p>
        </p:txBody>
      </p:sp>
    </p:spTree>
    <p:extLst>
      <p:ext uri="{BB962C8B-B14F-4D97-AF65-F5344CB8AC3E}">
        <p14:creationId xmlns:p14="http://schemas.microsoft.com/office/powerpoint/2010/main" val="322662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credit has this in common – “good” or “bad”. </a:t>
            </a:r>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4</a:t>
            </a:fld>
            <a:endParaRPr lang="en-US"/>
          </a:p>
        </p:txBody>
      </p:sp>
    </p:spTree>
    <p:extLst>
      <p:ext uri="{BB962C8B-B14F-4D97-AF65-F5344CB8AC3E}">
        <p14:creationId xmlns:p14="http://schemas.microsoft.com/office/powerpoint/2010/main" val="133495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different forms of credit we may use.</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5</a:t>
            </a:fld>
            <a:endParaRPr lang="en-US"/>
          </a:p>
        </p:txBody>
      </p:sp>
    </p:spTree>
    <p:extLst>
      <p:ext uri="{BB962C8B-B14F-4D97-AF65-F5344CB8AC3E}">
        <p14:creationId xmlns:p14="http://schemas.microsoft.com/office/powerpoint/2010/main" val="180521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forms of credit are handled differently by creditors and in bankruptcy.</a:t>
            </a:r>
          </a:p>
          <a:p>
            <a:r>
              <a:rPr lang="en-US" dirty="0" smtClean="0"/>
              <a:t>Secured credit examples – car, house, loan where item is used as collateral</a:t>
            </a:r>
          </a:p>
          <a:p>
            <a:r>
              <a:rPr lang="en-US" dirty="0" smtClean="0"/>
              <a:t>Non-dischargeable debt in bankruptcy examples – taxes, student loans (under all but most dire situations), child support, etc.</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6</a:t>
            </a:fld>
            <a:endParaRPr lang="en-US"/>
          </a:p>
        </p:txBody>
      </p:sp>
    </p:spTree>
    <p:extLst>
      <p:ext uri="{BB962C8B-B14F-4D97-AF65-F5344CB8AC3E}">
        <p14:creationId xmlns:p14="http://schemas.microsoft.com/office/powerpoint/2010/main" val="85008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forms of plastic out there today - each has it’s pros and cons. You could go through the list and ask for a show of hands for anyone who’s ever used one of these cards.  (depends on how much personal sharing the group is comfortable with)  Or you could ask for a show of hands if they know anyone who’s ever run into trouble with any of these types of cards.</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7</a:t>
            </a:fld>
            <a:endParaRPr lang="en-US"/>
          </a:p>
        </p:txBody>
      </p:sp>
    </p:spTree>
    <p:extLst>
      <p:ext uri="{BB962C8B-B14F-4D97-AF65-F5344CB8AC3E}">
        <p14:creationId xmlns:p14="http://schemas.microsoft.com/office/powerpoint/2010/main" val="206383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 – builds positive credit history only if used positively; some people have a credit card they keep tucked away just for emergencies</a:t>
            </a:r>
          </a:p>
          <a:p>
            <a:r>
              <a:rPr lang="en-US" dirty="0" smtClean="0"/>
              <a:t>Con – You can’t opt out so that your credit card doesn’t approve going over your limit.</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8</a:t>
            </a:fld>
            <a:endParaRPr lang="en-US"/>
          </a:p>
        </p:txBody>
      </p:sp>
    </p:spTree>
    <p:extLst>
      <p:ext uri="{BB962C8B-B14F-4D97-AF65-F5344CB8AC3E}">
        <p14:creationId xmlns:p14="http://schemas.microsoft.com/office/powerpoint/2010/main" val="399660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 accepted in many more places these days</a:t>
            </a:r>
          </a:p>
          <a:p>
            <a:r>
              <a:rPr lang="en-US" dirty="0" smtClean="0"/>
              <a:t>Cons – not reported to credit bureaus (even if it has a visa/mc logo on it); 2014 CFPB study = </a:t>
            </a:r>
            <a:r>
              <a:rPr lang="en-US" dirty="0" err="1" smtClean="0"/>
              <a:t>avg</a:t>
            </a:r>
            <a:r>
              <a:rPr lang="en-US" dirty="0" smtClean="0"/>
              <a:t> household spending $29/</a:t>
            </a:r>
            <a:r>
              <a:rPr lang="en-US" dirty="0" err="1" smtClean="0"/>
              <a:t>yr</a:t>
            </a:r>
            <a:r>
              <a:rPr lang="en-US" dirty="0" smtClean="0"/>
              <a:t> on debit fees if person opts in to overdraft vs. $7 if opt out and watch account balance; ATM fees average $4.57 per transaction if out of network. stolen card can wipe out account if you don’t catch it; need to opt out of </a:t>
            </a:r>
            <a:r>
              <a:rPr lang="en-US" dirty="0" err="1" smtClean="0"/>
              <a:t>overlimit</a:t>
            </a:r>
            <a:r>
              <a:rPr lang="en-US" dirty="0" smtClean="0"/>
              <a:t> to avoid fees</a:t>
            </a:r>
          </a:p>
          <a:p>
            <a:r>
              <a:rPr lang="en-US" dirty="0" smtClean="0"/>
              <a:t>NOTE – CARD Act: FI’s must give you option to opt-in to overdraft fees for debit and ATM purchases, but they don’t have to give you a choice for checks and automatic transactions.</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9</a:t>
            </a:fld>
            <a:endParaRPr lang="en-US"/>
          </a:p>
        </p:txBody>
      </p:sp>
    </p:spTree>
    <p:extLst>
      <p:ext uri="{BB962C8B-B14F-4D97-AF65-F5344CB8AC3E}">
        <p14:creationId xmlns:p14="http://schemas.microsoft.com/office/powerpoint/2010/main" val="403690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 helps those without bank accounts or those who want to limit spending</a:t>
            </a:r>
          </a:p>
          <a:p>
            <a:r>
              <a:rPr lang="en-US" dirty="0" smtClean="0"/>
              <a:t>Cons – Doesn’t build credit history (although a few high cost cards are offering this feature to report to bureaus), some have high transaction fees</a:t>
            </a:r>
          </a:p>
          <a:p>
            <a:endParaRPr lang="en-US" dirty="0"/>
          </a:p>
        </p:txBody>
      </p:sp>
      <p:sp>
        <p:nvSpPr>
          <p:cNvPr id="4" name="Slide Number Placeholder 3"/>
          <p:cNvSpPr>
            <a:spLocks noGrp="1"/>
          </p:cNvSpPr>
          <p:nvPr>
            <p:ph type="sldNum" sz="quarter" idx="10"/>
          </p:nvPr>
        </p:nvSpPr>
        <p:spPr/>
        <p:txBody>
          <a:bodyPr/>
          <a:lstStyle/>
          <a:p>
            <a:fld id="{606D55F2-395B-4FD5-8D5F-E20E2895FDFB}" type="slidenum">
              <a:rPr lang="en-US" smtClean="0"/>
              <a:t>10</a:t>
            </a:fld>
            <a:endParaRPr lang="en-US"/>
          </a:p>
        </p:txBody>
      </p:sp>
    </p:spTree>
    <p:extLst>
      <p:ext uri="{BB962C8B-B14F-4D97-AF65-F5344CB8AC3E}">
        <p14:creationId xmlns:p14="http://schemas.microsoft.com/office/powerpoint/2010/main" val="3625475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DD7F66-6376-4C03-BE82-45B9885BAE0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9F61D-B9F0-4A43-A78F-FA39B6A34E16}" type="slidenum">
              <a:rPr lang="en-US" smtClean="0"/>
              <a:t>‹#›</a:t>
            </a:fld>
            <a:endParaRPr lang="en-US"/>
          </a:p>
        </p:txBody>
      </p:sp>
      <p:grpSp>
        <p:nvGrpSpPr>
          <p:cNvPr id="14" name="Group 13"/>
          <p:cNvGrpSpPr/>
          <p:nvPr userDrawn="1"/>
        </p:nvGrpSpPr>
        <p:grpSpPr>
          <a:xfrm>
            <a:off x="6596469" y="1204736"/>
            <a:ext cx="2925039" cy="574675"/>
            <a:chOff x="6596469" y="1204736"/>
            <a:chExt cx="2925039" cy="574675"/>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354658">
              <a:off x="9177020" y="1262680"/>
              <a:ext cx="34448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3"/>
            <p:cNvSpPr txBox="1">
              <a:spLocks noChangeArrowheads="1"/>
            </p:cNvSpPr>
            <p:nvPr userDrawn="1"/>
          </p:nvSpPr>
          <p:spPr bwMode="auto">
            <a:xfrm>
              <a:off x="6596469" y="1204736"/>
              <a:ext cx="282257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1" u="none" strike="noStrike" cap="none" normalizeH="0" baseline="0" dirty="0" smtClean="0">
                  <a:ln>
                    <a:noFill/>
                  </a:ln>
                  <a:solidFill>
                    <a:srgbClr val="019390"/>
                  </a:solidFill>
                  <a:effectLst/>
                  <a:latin typeface="Calibri" panose="020F0502020204030204" pitchFamily="34" charset="0"/>
                </a:rPr>
                <a:t>in Head Start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5" name="Group 14"/>
          <p:cNvGrpSpPr/>
          <p:nvPr userDrawn="1"/>
        </p:nvGrpSpPr>
        <p:grpSpPr>
          <a:xfrm>
            <a:off x="-86043" y="385437"/>
            <a:ext cx="12278043" cy="833438"/>
            <a:chOff x="-86043" y="385437"/>
            <a:chExt cx="12278043" cy="833438"/>
          </a:xfrm>
        </p:grpSpPr>
        <p:sp>
          <p:nvSpPr>
            <p:cNvPr id="10" name="Rectangle 5"/>
            <p:cNvSpPr>
              <a:spLocks noChangeArrowheads="1"/>
            </p:cNvSpPr>
            <p:nvPr userDrawn="1"/>
          </p:nvSpPr>
          <p:spPr bwMode="auto">
            <a:xfrm>
              <a:off x="-86043" y="385437"/>
              <a:ext cx="12278043" cy="833438"/>
            </a:xfrm>
            <a:prstGeom prst="rect">
              <a:avLst/>
            </a:prstGeom>
            <a:solidFill>
              <a:srgbClr val="01939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6584" y="396815"/>
              <a:ext cx="5572126" cy="822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pic>
        <p:nvPicPr>
          <p:cNvPr id="11" name="Picture 6" descr="LOGO - Cop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62381" y="-20963"/>
            <a:ext cx="1608137"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6" name="Rectangle 15"/>
          <p:cNvSpPr/>
          <p:nvPr userDrawn="1"/>
        </p:nvSpPr>
        <p:spPr>
          <a:xfrm>
            <a:off x="64008" y="5596128"/>
            <a:ext cx="4486584" cy="1197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4693" y="5851585"/>
            <a:ext cx="2325628" cy="779085"/>
          </a:xfrm>
          <a:prstGeom prst="rect">
            <a:avLst/>
          </a:prstGeom>
        </p:spPr>
      </p:pic>
      <p:sp>
        <p:nvSpPr>
          <p:cNvPr id="18" name="Rectangle 17"/>
          <p:cNvSpPr/>
          <p:nvPr userDrawn="1"/>
        </p:nvSpPr>
        <p:spPr>
          <a:xfrm>
            <a:off x="7586472" y="5596128"/>
            <a:ext cx="4486584" cy="1197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99156" y="1716148"/>
            <a:ext cx="9144000" cy="2387600"/>
          </a:xfrm>
        </p:spPr>
        <p:txBody>
          <a:bodyPr anchor="b"/>
          <a:lstStyle>
            <a:lvl1pPr algn="ctr">
              <a:defRPr sz="6000" i="0" u="none"/>
            </a:lvl1pPr>
          </a:lstStyle>
          <a:p>
            <a:r>
              <a:rPr lang="en-US" dirty="0" smtClean="0"/>
              <a:t>Click to edit Master title style</a:t>
            </a:r>
            <a:endParaRPr lang="en-US" dirty="0"/>
          </a:p>
        </p:txBody>
      </p:sp>
      <p:sp>
        <p:nvSpPr>
          <p:cNvPr id="3" name="Subtitle 2"/>
          <p:cNvSpPr>
            <a:spLocks noGrp="1"/>
          </p:cNvSpPr>
          <p:nvPr>
            <p:ph type="subTitle" idx="1"/>
          </p:nvPr>
        </p:nvSpPr>
        <p:spPr>
          <a:xfrm>
            <a:off x="1599156" y="419582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563062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D7F66-6376-4C03-BE82-45B9885BAE0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368632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D7F66-6376-4C03-BE82-45B9885BAE0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309226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ADD7F66-6376-4C03-BE82-45B9885BAE0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315010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5ADD7F66-6376-4C03-BE82-45B9885BAE0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242293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DD7F66-6376-4C03-BE82-45B9885BAE0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408252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DD7F66-6376-4C03-BE82-45B9885BAE0C}"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36056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DD7F66-6376-4C03-BE82-45B9885BAE0C}"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83343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D7F66-6376-4C03-BE82-45B9885BAE0C}"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41225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DD7F66-6376-4C03-BE82-45B9885BAE0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45541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DD7F66-6376-4C03-BE82-45B9885BAE0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9F61D-B9F0-4A43-A78F-FA39B6A34E16}" type="slidenum">
              <a:rPr lang="en-US" smtClean="0"/>
              <a:t>‹#›</a:t>
            </a:fld>
            <a:endParaRPr lang="en-US"/>
          </a:p>
        </p:txBody>
      </p:sp>
    </p:spTree>
    <p:extLst>
      <p:ext uri="{BB962C8B-B14F-4D97-AF65-F5344CB8AC3E}">
        <p14:creationId xmlns:p14="http://schemas.microsoft.com/office/powerpoint/2010/main" val="121779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D7F66-6376-4C03-BE82-45B9885BAE0C}" type="datetimeFigureOut">
              <a:rPr lang="en-US" smtClean="0"/>
              <a:t>8/23/2017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9F61D-B9F0-4A43-A78F-FA39B6A34E16}" type="slidenum">
              <a:rPr lang="en-US" smtClean="0"/>
              <a:t>‹#›</a:t>
            </a:fld>
            <a:endParaRPr lang="en-US"/>
          </a:p>
        </p:txBody>
      </p:sp>
      <p:grpSp>
        <p:nvGrpSpPr>
          <p:cNvPr id="16" name="Group 15"/>
          <p:cNvGrpSpPr/>
          <p:nvPr userDrawn="1"/>
        </p:nvGrpSpPr>
        <p:grpSpPr>
          <a:xfrm>
            <a:off x="204218" y="5900262"/>
            <a:ext cx="4507866" cy="821213"/>
            <a:chOff x="307974" y="143987"/>
            <a:chExt cx="4507866" cy="821213"/>
          </a:xfrm>
        </p:grpSpPr>
        <p:sp>
          <p:nvSpPr>
            <p:cNvPr id="10" name="Text Box 8"/>
            <p:cNvSpPr txBox="1">
              <a:spLocks noChangeArrowheads="1"/>
            </p:cNvSpPr>
            <p:nvPr userDrawn="1"/>
          </p:nvSpPr>
          <p:spPr bwMode="auto">
            <a:xfrm>
              <a:off x="984988" y="286862"/>
              <a:ext cx="3830852" cy="67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19390"/>
                  </a:solidFill>
                  <a:effectLst/>
                  <a:latin typeface="Calibri" panose="020F0502020204030204" pitchFamily="34" charset="0"/>
                </a:rPr>
                <a:t>Money $mart in Head Start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nvGrpSpPr>
            <p:cNvPr id="11" name="Group 9"/>
            <p:cNvGrpSpPr>
              <a:grpSpLocks/>
            </p:cNvGrpSpPr>
            <p:nvPr userDrawn="1"/>
          </p:nvGrpSpPr>
          <p:grpSpPr bwMode="auto">
            <a:xfrm rot="5400000">
              <a:off x="236085" y="215876"/>
              <a:ext cx="785249" cy="641472"/>
              <a:chOff x="111757110" y="104908068"/>
              <a:chExt cx="1584391" cy="1287631"/>
            </a:xfrm>
          </p:grpSpPr>
          <p:sp>
            <p:nvSpPr>
              <p:cNvPr id="12" name="Rectangle 10"/>
              <p:cNvSpPr>
                <a:spLocks noChangeArrowheads="1"/>
              </p:cNvSpPr>
              <p:nvPr/>
            </p:nvSpPr>
            <p:spPr bwMode="auto">
              <a:xfrm>
                <a:off x="111850424" y="105255022"/>
                <a:ext cx="1280158" cy="275607"/>
              </a:xfrm>
              <a:prstGeom prst="rect">
                <a:avLst/>
              </a:prstGeom>
              <a:solidFill>
                <a:srgbClr val="F2C24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Rectangle 11"/>
              <p:cNvSpPr>
                <a:spLocks noChangeArrowheads="1"/>
              </p:cNvSpPr>
              <p:nvPr/>
            </p:nvSpPr>
            <p:spPr bwMode="auto">
              <a:xfrm>
                <a:off x="111757110" y="105594849"/>
                <a:ext cx="1554477" cy="275607"/>
              </a:xfrm>
              <a:prstGeom prst="rect">
                <a:avLst/>
              </a:prstGeom>
              <a:solidFill>
                <a:srgbClr val="E64A45"/>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Rectangle 12"/>
              <p:cNvSpPr>
                <a:spLocks noChangeArrowheads="1"/>
              </p:cNvSpPr>
              <p:nvPr/>
            </p:nvSpPr>
            <p:spPr bwMode="auto">
              <a:xfrm>
                <a:off x="111969902" y="104908068"/>
                <a:ext cx="1371599" cy="275608"/>
              </a:xfrm>
              <a:prstGeom prst="rect">
                <a:avLst/>
              </a:prstGeom>
              <a:solidFill>
                <a:srgbClr val="8BBE01"/>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Rectangle 13"/>
              <p:cNvSpPr>
                <a:spLocks noChangeArrowheads="1"/>
              </p:cNvSpPr>
              <p:nvPr/>
            </p:nvSpPr>
            <p:spPr bwMode="auto">
              <a:xfrm>
                <a:off x="111924435" y="105921379"/>
                <a:ext cx="1280158" cy="274320"/>
              </a:xfrm>
              <a:prstGeom prst="rect">
                <a:avLst/>
              </a:prstGeom>
              <a:solidFill>
                <a:srgbClr val="002D5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60019" y="6043137"/>
            <a:ext cx="1714989" cy="574521"/>
          </a:xfrm>
          <a:prstGeom prst="rect">
            <a:avLst/>
          </a:prstGeom>
        </p:spPr>
      </p:pic>
    </p:spTree>
    <p:extLst>
      <p:ext uri="{BB962C8B-B14F-4D97-AF65-F5344CB8AC3E}">
        <p14:creationId xmlns:p14="http://schemas.microsoft.com/office/powerpoint/2010/main" val="91849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B8F8C"/>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fyi.uwex.edu/creditreport/"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Credit and Debt:</a:t>
            </a:r>
            <a:br>
              <a:rPr lang="en-US" dirty="0" smtClean="0"/>
            </a:br>
            <a:r>
              <a:rPr lang="en-US" dirty="0" smtClean="0"/>
              <a:t>Make it work for you!</a:t>
            </a:r>
            <a:endParaRPr lang="en-US" dirty="0"/>
          </a:p>
        </p:txBody>
      </p:sp>
      <p:sp>
        <p:nvSpPr>
          <p:cNvPr id="3" name="Subtitle 2"/>
          <p:cNvSpPr>
            <a:spLocks noGrp="1"/>
          </p:cNvSpPr>
          <p:nvPr>
            <p:ph type="subTitle" idx="1"/>
          </p:nvPr>
        </p:nvSpPr>
        <p:spPr/>
        <p:txBody>
          <a:bodyPr/>
          <a:lstStyle/>
          <a:p>
            <a:r>
              <a:rPr lang="en-US" dirty="0" smtClean="0"/>
              <a:t>Name, county, and date here</a:t>
            </a:r>
            <a:endParaRPr lang="en-US" dirty="0"/>
          </a:p>
        </p:txBody>
      </p:sp>
    </p:spTree>
    <p:extLst>
      <p:ext uri="{BB962C8B-B14F-4D97-AF65-F5344CB8AC3E}">
        <p14:creationId xmlns:p14="http://schemas.microsoft.com/office/powerpoint/2010/main" val="353561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1" y="244809"/>
            <a:ext cx="9837821" cy="1325563"/>
          </a:xfrm>
        </p:spPr>
        <p:txBody>
          <a:bodyPr/>
          <a:lstStyle/>
          <a:p>
            <a:r>
              <a:rPr lang="en-US" dirty="0" smtClean="0"/>
              <a:t>Prepaid Debit Cards</a:t>
            </a:r>
            <a:endParaRPr lang="en-US" dirty="0"/>
          </a:p>
        </p:txBody>
      </p:sp>
      <p:sp>
        <p:nvSpPr>
          <p:cNvPr id="3" name="Content Placeholder 2"/>
          <p:cNvSpPr>
            <a:spLocks noGrp="1"/>
          </p:cNvSpPr>
          <p:nvPr>
            <p:ph idx="1"/>
          </p:nvPr>
        </p:nvSpPr>
        <p:spPr>
          <a:xfrm>
            <a:off x="2429006" y="2013853"/>
            <a:ext cx="3808956" cy="4351338"/>
          </a:xfrm>
        </p:spPr>
        <p:txBody>
          <a:bodyPr/>
          <a:lstStyle/>
          <a:p>
            <a:r>
              <a:rPr lang="en-US" dirty="0"/>
              <a:t>No </a:t>
            </a:r>
            <a:r>
              <a:rPr lang="en-US" dirty="0" smtClean="0"/>
              <a:t>interest fees</a:t>
            </a:r>
            <a:endParaRPr lang="en-US" dirty="0"/>
          </a:p>
          <a:p>
            <a:r>
              <a:rPr lang="en-US" dirty="0"/>
              <a:t>No bank account</a:t>
            </a:r>
          </a:p>
          <a:p>
            <a:r>
              <a:rPr lang="en-US" dirty="0"/>
              <a:t>Online payments</a:t>
            </a:r>
          </a:p>
          <a:p>
            <a:r>
              <a:rPr lang="en-US" dirty="0"/>
              <a:t>Safer then cash</a:t>
            </a:r>
          </a:p>
          <a:p>
            <a:r>
              <a:rPr lang="en-US" dirty="0"/>
              <a:t>Limit spending</a:t>
            </a:r>
          </a:p>
          <a:p>
            <a:endParaRPr lang="en-US" dirty="0"/>
          </a:p>
        </p:txBody>
      </p:sp>
      <p:sp>
        <p:nvSpPr>
          <p:cNvPr id="4" name="Content Placeholder 2"/>
          <p:cNvSpPr txBox="1">
            <a:spLocks/>
          </p:cNvSpPr>
          <p:nvPr/>
        </p:nvSpPr>
        <p:spPr>
          <a:xfrm>
            <a:off x="6237962" y="2013853"/>
            <a:ext cx="38089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Credit History</a:t>
            </a:r>
          </a:p>
          <a:p>
            <a:r>
              <a:rPr lang="en-US" sz="3600" dirty="0" smtClean="0"/>
              <a:t>Earn no interest</a:t>
            </a:r>
            <a:endParaRPr lang="en-US" sz="3600" dirty="0"/>
          </a:p>
          <a:p>
            <a:r>
              <a:rPr lang="en-US" sz="3600" dirty="0"/>
              <a:t>Fees:</a:t>
            </a:r>
          </a:p>
          <a:p>
            <a:pPr marL="806450" indent="-571500">
              <a:buFont typeface="Arial" panose="020B0604020202020204" pitchFamily="34" charset="0"/>
              <a:buChar char="‒"/>
            </a:pPr>
            <a:r>
              <a:rPr lang="en-US" sz="3600" dirty="0"/>
              <a:t>Activation</a:t>
            </a:r>
          </a:p>
          <a:p>
            <a:pPr marL="806450" indent="-571500">
              <a:buFont typeface="Arial" panose="020B0604020202020204" pitchFamily="34" charset="0"/>
              <a:buChar char="‒"/>
            </a:pPr>
            <a:r>
              <a:rPr lang="en-US" sz="3600" dirty="0"/>
              <a:t>Monthly</a:t>
            </a:r>
          </a:p>
          <a:p>
            <a:pPr marL="806450" indent="-571500">
              <a:buFont typeface="Arial" panose="020B0604020202020204" pitchFamily="34" charset="0"/>
              <a:buChar char="‒"/>
            </a:pPr>
            <a:r>
              <a:rPr lang="en-US" sz="3600" dirty="0"/>
              <a:t>ATM</a:t>
            </a:r>
          </a:p>
          <a:p>
            <a:pPr marL="806450" indent="-571500">
              <a:buFont typeface="Arial" panose="020B0604020202020204" pitchFamily="34" charset="0"/>
              <a:buChar char="‒"/>
            </a:pPr>
            <a:r>
              <a:rPr lang="en-US" sz="3600" dirty="0" err="1" smtClean="0"/>
              <a:t>Overlimit</a:t>
            </a:r>
            <a:r>
              <a:rPr lang="en-US" sz="3600" dirty="0"/>
              <a:t>?</a:t>
            </a:r>
          </a:p>
          <a:p>
            <a:pPr marL="0" indent="0">
              <a:buNone/>
            </a:pPr>
            <a:endParaRPr lang="en-US" dirty="0"/>
          </a:p>
        </p:txBody>
      </p:sp>
      <p:sp>
        <p:nvSpPr>
          <p:cNvPr id="5" name="TextBox 4"/>
          <p:cNvSpPr txBox="1"/>
          <p:nvPr/>
        </p:nvSpPr>
        <p:spPr>
          <a:xfrm>
            <a:off x="2331159"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Pros:</a:t>
            </a:r>
            <a:endParaRPr lang="en-US" sz="3600" b="1" dirty="0">
              <a:solidFill>
                <a:srgbClr val="E64A45"/>
              </a:solidFill>
              <a:latin typeface="Helvetica" pitchFamily="2" charset="0"/>
            </a:endParaRPr>
          </a:p>
        </p:txBody>
      </p:sp>
      <p:sp>
        <p:nvSpPr>
          <p:cNvPr id="6" name="TextBox 5"/>
          <p:cNvSpPr txBox="1"/>
          <p:nvPr/>
        </p:nvSpPr>
        <p:spPr>
          <a:xfrm>
            <a:off x="6140115"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Cons:</a:t>
            </a:r>
            <a:endParaRPr lang="en-US" sz="3600" b="1" dirty="0">
              <a:solidFill>
                <a:srgbClr val="E64A45"/>
              </a:solidFill>
              <a:latin typeface="Helvetica" pitchFamily="2" charset="0"/>
            </a:endParaRPr>
          </a:p>
        </p:txBody>
      </p:sp>
    </p:spTree>
    <p:extLst>
      <p:ext uri="{BB962C8B-B14F-4D97-AF65-F5344CB8AC3E}">
        <p14:creationId xmlns:p14="http://schemas.microsoft.com/office/powerpoint/2010/main" val="3973508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5" y="232777"/>
            <a:ext cx="9825789" cy="1325563"/>
          </a:xfrm>
        </p:spPr>
        <p:txBody>
          <a:bodyPr/>
          <a:lstStyle/>
          <a:p>
            <a:r>
              <a:rPr lang="en-US" dirty="0" smtClean="0"/>
              <a:t>Secured Credit Cards</a:t>
            </a:r>
            <a:endParaRPr lang="en-US" dirty="0"/>
          </a:p>
        </p:txBody>
      </p:sp>
      <p:sp>
        <p:nvSpPr>
          <p:cNvPr id="3" name="Content Placeholder 2"/>
          <p:cNvSpPr>
            <a:spLocks noGrp="1"/>
          </p:cNvSpPr>
          <p:nvPr>
            <p:ph idx="1"/>
          </p:nvPr>
        </p:nvSpPr>
        <p:spPr>
          <a:xfrm>
            <a:off x="2441885" y="2013853"/>
            <a:ext cx="3808956" cy="4351338"/>
          </a:xfrm>
        </p:spPr>
        <p:txBody>
          <a:bodyPr/>
          <a:lstStyle/>
          <a:p>
            <a:r>
              <a:rPr lang="en-US" dirty="0"/>
              <a:t>Safer than cash</a:t>
            </a:r>
          </a:p>
          <a:p>
            <a:r>
              <a:rPr lang="en-US" dirty="0"/>
              <a:t>Build savings</a:t>
            </a:r>
          </a:p>
          <a:p>
            <a:r>
              <a:rPr lang="en-US" dirty="0"/>
              <a:t>Liability</a:t>
            </a:r>
          </a:p>
          <a:p>
            <a:r>
              <a:rPr lang="en-US" dirty="0"/>
              <a:t>Could build or rebuild credit history</a:t>
            </a:r>
          </a:p>
          <a:p>
            <a:endParaRPr lang="en-US" dirty="0"/>
          </a:p>
        </p:txBody>
      </p:sp>
      <p:sp>
        <p:nvSpPr>
          <p:cNvPr id="4" name="Content Placeholder 2"/>
          <p:cNvSpPr txBox="1">
            <a:spLocks/>
          </p:cNvSpPr>
          <p:nvPr/>
        </p:nvSpPr>
        <p:spPr>
          <a:xfrm>
            <a:off x="6250841" y="2013853"/>
            <a:ext cx="38089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Ties up money</a:t>
            </a:r>
          </a:p>
          <a:p>
            <a:r>
              <a:rPr lang="en-US" sz="3600" dirty="0"/>
              <a:t>Interest rates</a:t>
            </a:r>
          </a:p>
          <a:p>
            <a:r>
              <a:rPr lang="en-US" sz="3600" dirty="0" smtClean="0"/>
              <a:t>Fees</a:t>
            </a:r>
            <a:r>
              <a:rPr lang="en-US" sz="3600" dirty="0"/>
              <a:t>:</a:t>
            </a:r>
          </a:p>
          <a:p>
            <a:pPr marL="806450" indent="-571500">
              <a:buFont typeface="Arial" panose="020B0604020202020204" pitchFamily="34" charset="0"/>
              <a:buChar char="‒"/>
            </a:pPr>
            <a:r>
              <a:rPr lang="en-US" sz="3600" dirty="0"/>
              <a:t>Maintenance</a:t>
            </a:r>
          </a:p>
          <a:p>
            <a:pPr marL="806450" indent="-571500">
              <a:buFont typeface="Arial" panose="020B0604020202020204" pitchFamily="34" charset="0"/>
              <a:buChar char="‒"/>
            </a:pPr>
            <a:r>
              <a:rPr lang="en-US" sz="3600" dirty="0"/>
              <a:t>Late</a:t>
            </a:r>
          </a:p>
          <a:p>
            <a:pPr marL="806450" indent="-571500">
              <a:buFont typeface="Arial" panose="020B0604020202020204" pitchFamily="34" charset="0"/>
              <a:buChar char="‒"/>
            </a:pPr>
            <a:r>
              <a:rPr lang="en-US" sz="3600" dirty="0" err="1"/>
              <a:t>Overlimit</a:t>
            </a:r>
            <a:endParaRPr lang="en-US" sz="3600" dirty="0"/>
          </a:p>
          <a:p>
            <a:pPr marL="0" indent="0">
              <a:buNone/>
            </a:pPr>
            <a:endParaRPr lang="en-US" dirty="0"/>
          </a:p>
        </p:txBody>
      </p:sp>
      <p:sp>
        <p:nvSpPr>
          <p:cNvPr id="5" name="TextBox 4"/>
          <p:cNvSpPr txBox="1"/>
          <p:nvPr/>
        </p:nvSpPr>
        <p:spPr>
          <a:xfrm>
            <a:off x="2319975"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Pros:</a:t>
            </a:r>
            <a:endParaRPr lang="en-US" sz="3600" b="1" dirty="0">
              <a:solidFill>
                <a:srgbClr val="E64A45"/>
              </a:solidFill>
              <a:latin typeface="Helvetica" pitchFamily="2" charset="0"/>
            </a:endParaRPr>
          </a:p>
        </p:txBody>
      </p:sp>
      <p:sp>
        <p:nvSpPr>
          <p:cNvPr id="6" name="TextBox 5"/>
          <p:cNvSpPr txBox="1"/>
          <p:nvPr/>
        </p:nvSpPr>
        <p:spPr>
          <a:xfrm>
            <a:off x="6128931"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Cons:</a:t>
            </a:r>
            <a:endParaRPr lang="en-US" sz="3600" b="1" dirty="0">
              <a:solidFill>
                <a:srgbClr val="E64A45"/>
              </a:solidFill>
              <a:latin typeface="Helvetica" pitchFamily="2" charset="0"/>
            </a:endParaRPr>
          </a:p>
        </p:txBody>
      </p:sp>
    </p:spTree>
    <p:extLst>
      <p:ext uri="{BB962C8B-B14F-4D97-AF65-F5344CB8AC3E}">
        <p14:creationId xmlns:p14="http://schemas.microsoft.com/office/powerpoint/2010/main" val="1372001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57" y="1331858"/>
            <a:ext cx="10515600" cy="3142163"/>
          </a:xfrm>
        </p:spPr>
        <p:txBody>
          <a:bodyPr>
            <a:normAutofit/>
          </a:bodyPr>
          <a:lstStyle/>
          <a:p>
            <a:pPr algn="ctr"/>
            <a:r>
              <a:rPr lang="en-US" dirty="0"/>
              <a:t>When you do use credit…</a:t>
            </a:r>
            <a:br>
              <a:rPr lang="en-US" dirty="0"/>
            </a:br>
            <a:r>
              <a:rPr lang="en-US" dirty="0"/>
              <a:t>know how much </a:t>
            </a:r>
            <a:r>
              <a:rPr lang="en-US" dirty="0">
                <a:solidFill>
                  <a:srgbClr val="E64A45"/>
                </a:solidFill>
              </a:rPr>
              <a:t>today’s credit </a:t>
            </a:r>
            <a:r>
              <a:rPr lang="en-US" dirty="0" smtClean="0">
                <a:solidFill>
                  <a:srgbClr val="E64A45"/>
                </a:solidFill>
              </a:rPr>
              <a:t/>
            </a:r>
            <a:br>
              <a:rPr lang="en-US" dirty="0" smtClean="0">
                <a:solidFill>
                  <a:srgbClr val="E64A45"/>
                </a:solidFill>
              </a:rPr>
            </a:br>
            <a:r>
              <a:rPr lang="en-US" dirty="0" smtClean="0"/>
              <a:t>will </a:t>
            </a:r>
            <a:r>
              <a:rPr lang="en-US" dirty="0">
                <a:solidFill>
                  <a:srgbClr val="E64A45"/>
                </a:solidFill>
              </a:rPr>
              <a:t>cost you tomorrow</a:t>
            </a:r>
            <a:r>
              <a:rPr lang="en-US" dirty="0" smtClean="0"/>
              <a:t>.</a:t>
            </a:r>
            <a:endParaRPr lang="en-US" dirty="0"/>
          </a:p>
        </p:txBody>
      </p:sp>
    </p:spTree>
    <p:extLst>
      <p:ext uri="{BB962C8B-B14F-4D97-AF65-F5344CB8AC3E}">
        <p14:creationId xmlns:p14="http://schemas.microsoft.com/office/powerpoint/2010/main" val="372794863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074" y="365125"/>
            <a:ext cx="10046368" cy="2653648"/>
          </a:xfrm>
        </p:spPr>
        <p:txBody>
          <a:bodyPr>
            <a:normAutofit/>
          </a:bodyPr>
          <a:lstStyle/>
          <a:p>
            <a:r>
              <a:rPr lang="en-US" dirty="0"/>
              <a:t>Current Credit Card Balance = $1,715.24</a:t>
            </a:r>
            <a:br>
              <a:rPr lang="en-US" dirty="0"/>
            </a:br>
            <a:r>
              <a:rPr lang="en-US" dirty="0"/>
              <a:t>Minimum Payment Due = $18</a:t>
            </a:r>
            <a:br>
              <a:rPr lang="en-US" dirty="0"/>
            </a:br>
            <a:r>
              <a:rPr lang="en-US" dirty="0"/>
              <a:t>Due Date = 21 days</a:t>
            </a:r>
            <a:br>
              <a:rPr lang="en-US" dirty="0"/>
            </a:br>
            <a:endParaRPr lang="en-US" dirty="0"/>
          </a:p>
        </p:txBody>
      </p:sp>
      <p:graphicFrame>
        <p:nvGraphicFramePr>
          <p:cNvPr id="4" name="Group 23"/>
          <p:cNvGraphicFramePr>
            <a:graphicFrameLocks noGrp="1"/>
          </p:cNvGraphicFramePr>
          <p:nvPr>
            <p:extLst>
              <p:ext uri="{D42A27DB-BD31-4B8C-83A1-F6EECF244321}">
                <p14:modId xmlns:p14="http://schemas.microsoft.com/office/powerpoint/2010/main" val="3127875898"/>
              </p:ext>
            </p:extLst>
          </p:nvPr>
        </p:nvGraphicFramePr>
        <p:xfrm>
          <a:off x="1744579" y="2575143"/>
          <a:ext cx="8891336" cy="2745475"/>
        </p:xfrm>
        <a:graphic>
          <a:graphicData uri="http://schemas.openxmlformats.org/drawingml/2006/table">
            <a:tbl>
              <a:tblPr/>
              <a:tblGrid>
                <a:gridCol w="3283881">
                  <a:extLst>
                    <a:ext uri="{9D8B030D-6E8A-4147-A177-3AD203B41FA5}">
                      <a16:colId xmlns:a16="http://schemas.microsoft.com/office/drawing/2014/main" val="20000"/>
                    </a:ext>
                  </a:extLst>
                </a:gridCol>
                <a:gridCol w="2833788">
                  <a:extLst>
                    <a:ext uri="{9D8B030D-6E8A-4147-A177-3AD203B41FA5}">
                      <a16:colId xmlns:a16="http://schemas.microsoft.com/office/drawing/2014/main" val="20001"/>
                    </a:ext>
                  </a:extLst>
                </a:gridCol>
                <a:gridCol w="2773667">
                  <a:extLst>
                    <a:ext uri="{9D8B030D-6E8A-4147-A177-3AD203B41FA5}">
                      <a16:colId xmlns:a16="http://schemas.microsoft.com/office/drawing/2014/main" val="20002"/>
                    </a:ext>
                  </a:extLst>
                </a:gridCol>
              </a:tblGrid>
              <a:tr h="1044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panose="020B0604020202020204" pitchFamily="34" charset="0"/>
                          <a:cs typeface="Arial" panose="020B0604020202020204" pitchFamily="34" charset="0"/>
                        </a:rPr>
                        <a:t>If you make no additional charges on this card and each month you pay…</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smtClean="0">
                          <a:latin typeface="Arial" panose="020B0604020202020204" pitchFamily="34" charset="0"/>
                          <a:cs typeface="Arial" panose="020B0604020202020204" pitchFamily="34" charset="0"/>
                        </a:rPr>
                        <a:t>You will pay off the balance on this statement in about…</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panose="020B0604020202020204" pitchFamily="34" charset="0"/>
                          <a:cs typeface="Arial" panose="020B0604020202020204" pitchFamily="34" charset="0"/>
                        </a:rPr>
                        <a:t>And you will end up paying an estimated total of…</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r h="82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mtClean="0">
                          <a:latin typeface="Arial" panose="020B0604020202020204" pitchFamily="34" charset="0"/>
                          <a:cs typeface="Arial" panose="020B0604020202020204" pitchFamily="34" charset="0"/>
                        </a:rPr>
                        <a:t>Only the minimum payment</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anose="020B0604020202020204" pitchFamily="34" charset="0"/>
                          <a:cs typeface="Arial" panose="020B0604020202020204" pitchFamily="34" charset="0"/>
                        </a:rPr>
                        <a:t>12 years</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anose="020B0604020202020204" pitchFamily="34" charset="0"/>
                          <a:cs typeface="Arial" panose="020B0604020202020204" pitchFamily="34" charset="0"/>
                        </a:rPr>
                        <a:t>$2,685</a:t>
                      </a:r>
                      <a:r>
                        <a:rPr lang="en-US" dirty="0" smtClean="0">
                          <a:solidFill>
                            <a:srgbClr val="0B8F8C"/>
                          </a:solidFill>
                          <a:latin typeface="Arial" panose="020B0604020202020204" pitchFamily="34" charset="0"/>
                          <a:cs typeface="Arial" panose="020B0604020202020204" pitchFamily="34" charset="0"/>
                        </a:rPr>
                        <a:t> </a:t>
                      </a:r>
                      <a:br>
                        <a:rPr lang="en-US" dirty="0" smtClean="0">
                          <a:solidFill>
                            <a:srgbClr val="0B8F8C"/>
                          </a:solidFill>
                          <a:latin typeface="Arial" panose="020B0604020202020204" pitchFamily="34" charset="0"/>
                          <a:cs typeface="Arial" panose="020B0604020202020204" pitchFamily="34" charset="0"/>
                        </a:rPr>
                      </a:br>
                      <a:r>
                        <a:rPr lang="en-US" dirty="0" smtClean="0">
                          <a:solidFill>
                            <a:srgbClr val="E64A45"/>
                          </a:solidFill>
                          <a:latin typeface="Arial" panose="020B0604020202020204" pitchFamily="34" charset="0"/>
                          <a:cs typeface="Arial" panose="020B0604020202020204" pitchFamily="34" charset="0"/>
                        </a:rPr>
                        <a:t>(969.76 in</a:t>
                      </a:r>
                      <a:r>
                        <a:rPr lang="en-US" baseline="0" dirty="0" smtClean="0">
                          <a:solidFill>
                            <a:srgbClr val="E64A45"/>
                          </a:solidFill>
                          <a:latin typeface="Arial" panose="020B0604020202020204" pitchFamily="34" charset="0"/>
                          <a:cs typeface="Arial" panose="020B0604020202020204" pitchFamily="34" charset="0"/>
                        </a:rPr>
                        <a:t> </a:t>
                      </a:r>
                      <a:r>
                        <a:rPr lang="en-US" dirty="0" smtClean="0">
                          <a:solidFill>
                            <a:srgbClr val="E64A45"/>
                          </a:solidFill>
                          <a:latin typeface="Arial" panose="020B0604020202020204" pitchFamily="34" charset="0"/>
                          <a:cs typeface="Arial" panose="020B0604020202020204" pitchFamily="34" charset="0"/>
                        </a:rPr>
                        <a:t>interest)</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877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mtClean="0">
                          <a:latin typeface="Arial" panose="020B0604020202020204" pitchFamily="34" charset="0"/>
                          <a:cs typeface="Arial" panose="020B0604020202020204" pitchFamily="34" charset="0"/>
                        </a:rPr>
                        <a:t>$55</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anose="020B0604020202020204" pitchFamily="34" charset="0"/>
                          <a:cs typeface="Arial" panose="020B0604020202020204" pitchFamily="34" charset="0"/>
                        </a:rPr>
                        <a:t>3 years</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anose="020B0604020202020204" pitchFamily="34" charset="0"/>
                          <a:cs typeface="Arial" panose="020B0604020202020204" pitchFamily="34" charset="0"/>
                        </a:rPr>
                        <a:t>$1,977</a:t>
                      </a: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anose="020B0604020202020204" pitchFamily="34" charset="0"/>
                          <a:cs typeface="Arial" panose="020B0604020202020204" pitchFamily="34" charset="0"/>
                        </a:rPr>
                        <a:t>(Savings = $708)</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3731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977" y="337585"/>
            <a:ext cx="9789695" cy="1325563"/>
          </a:xfrm>
        </p:spPr>
        <p:txBody>
          <a:bodyPr/>
          <a:lstStyle/>
          <a:p>
            <a:r>
              <a:rPr lang="en-US" dirty="0"/>
              <a:t>Subprime Types of Credit</a:t>
            </a:r>
          </a:p>
        </p:txBody>
      </p:sp>
      <p:sp>
        <p:nvSpPr>
          <p:cNvPr id="3" name="Content Placeholder 2"/>
          <p:cNvSpPr>
            <a:spLocks noGrp="1"/>
          </p:cNvSpPr>
          <p:nvPr>
            <p:ph idx="1"/>
          </p:nvPr>
        </p:nvSpPr>
        <p:spPr>
          <a:xfrm>
            <a:off x="1467852" y="1825625"/>
            <a:ext cx="9885947" cy="4351338"/>
          </a:xfrm>
        </p:spPr>
        <p:txBody>
          <a:bodyPr/>
          <a:lstStyle/>
          <a:p>
            <a:r>
              <a:rPr lang="en-US" dirty="0"/>
              <a:t>Pay Day Loans</a:t>
            </a:r>
          </a:p>
          <a:p>
            <a:r>
              <a:rPr lang="en-US" dirty="0"/>
              <a:t>Rent to Own</a:t>
            </a:r>
          </a:p>
          <a:p>
            <a:r>
              <a:rPr lang="en-US" dirty="0"/>
              <a:t>Car Title Loans</a:t>
            </a:r>
          </a:p>
          <a:p>
            <a:r>
              <a:rPr lang="en-US" dirty="0"/>
              <a:t>Pawn </a:t>
            </a:r>
            <a:r>
              <a:rPr lang="en-US" dirty="0" smtClean="0"/>
              <a:t>Shops</a:t>
            </a:r>
          </a:p>
          <a:p>
            <a:r>
              <a:rPr lang="en-US" dirty="0"/>
              <a:t>Rapid Tax Refund</a:t>
            </a:r>
          </a:p>
          <a:p>
            <a:pPr marL="465138" indent="0">
              <a:buNone/>
            </a:pPr>
            <a:r>
              <a:rPr lang="en-US" dirty="0" smtClean="0"/>
              <a:t>Anticipation </a:t>
            </a:r>
            <a:r>
              <a:rPr lang="en-US" dirty="0"/>
              <a:t>Loans</a:t>
            </a:r>
          </a:p>
          <a:p>
            <a:endParaRPr lang="en-US" dirty="0"/>
          </a:p>
        </p:txBody>
      </p:sp>
      <p:sp>
        <p:nvSpPr>
          <p:cNvPr id="5" name="AutoShape 4"/>
          <p:cNvSpPr>
            <a:spLocks/>
          </p:cNvSpPr>
          <p:nvPr/>
        </p:nvSpPr>
        <p:spPr bwMode="auto">
          <a:xfrm>
            <a:off x="5280793" y="2000195"/>
            <a:ext cx="533400" cy="2197585"/>
          </a:xfrm>
          <a:prstGeom prst="rightBrace">
            <a:avLst>
              <a:gd name="adj1" fmla="val 28571"/>
              <a:gd name="adj2" fmla="val 50000"/>
            </a:avLst>
          </a:prstGeom>
          <a:noFill/>
          <a:ln w="19050">
            <a:solidFill>
              <a:srgbClr val="0B8F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0"/>
              </a:spcBef>
              <a:buFontTx/>
              <a:buNone/>
            </a:pPr>
            <a:r>
              <a:rPr lang="en-US" altLang="en-US" sz="2400" dirty="0">
                <a:solidFill>
                  <a:srgbClr val="0B8F8C"/>
                </a:solidFill>
                <a:latin typeface="Times New Roman" panose="02020603050405020304" pitchFamily="18" charset="0"/>
              </a:rPr>
              <a:t>		      </a:t>
            </a:r>
            <a:r>
              <a:rPr lang="en-US" altLang="en-US" sz="2400" dirty="0">
                <a:solidFill>
                  <a:srgbClr val="E64A45"/>
                </a:solidFill>
                <a:latin typeface="Times New Roman" panose="02020603050405020304" pitchFamily="18" charset="0"/>
              </a:rPr>
              <a:t>	  </a:t>
            </a:r>
            <a:r>
              <a:rPr lang="en-US" altLang="en-US" dirty="0">
                <a:solidFill>
                  <a:srgbClr val="E64A45"/>
                </a:solidFill>
              </a:rPr>
              <a:t>     </a:t>
            </a:r>
            <a:r>
              <a:rPr lang="en-US" altLang="en-US" dirty="0" smtClean="0">
                <a:solidFill>
                  <a:srgbClr val="E64A45"/>
                </a:solidFill>
              </a:rPr>
              <a:t>   </a:t>
            </a:r>
            <a:r>
              <a:rPr lang="en-US" altLang="en-US" sz="3600" dirty="0" smtClean="0">
                <a:solidFill>
                  <a:srgbClr val="E64A45"/>
                </a:solidFill>
                <a:latin typeface="Arial" panose="020B0604020202020204" pitchFamily="34" charset="0"/>
                <a:cs typeface="Arial" panose="020B0604020202020204" pitchFamily="34" charset="0"/>
              </a:rPr>
              <a:t>400-800</a:t>
            </a:r>
            <a:r>
              <a:rPr lang="en-US" altLang="en-US" sz="3600" dirty="0">
                <a:solidFill>
                  <a:srgbClr val="E64A45"/>
                </a:solidFill>
                <a:latin typeface="Arial" panose="020B0604020202020204" pitchFamily="34" charset="0"/>
                <a:cs typeface="Arial" panose="020B0604020202020204" pitchFamily="34" charset="0"/>
              </a:rPr>
              <a:t>%</a:t>
            </a:r>
          </a:p>
        </p:txBody>
      </p:sp>
      <p:sp>
        <p:nvSpPr>
          <p:cNvPr id="6" name="AutoShape 5"/>
          <p:cNvSpPr>
            <a:spLocks/>
          </p:cNvSpPr>
          <p:nvPr/>
        </p:nvSpPr>
        <p:spPr bwMode="auto">
          <a:xfrm>
            <a:off x="5786966" y="4332718"/>
            <a:ext cx="533400" cy="1189777"/>
          </a:xfrm>
          <a:prstGeom prst="rightBrace">
            <a:avLst>
              <a:gd name="adj1" fmla="val 19048"/>
              <a:gd name="adj2" fmla="val 50000"/>
            </a:avLst>
          </a:prstGeom>
          <a:noFill/>
          <a:ln w="19050">
            <a:solidFill>
              <a:srgbClr val="0B8F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0"/>
              </a:spcBef>
              <a:buFontTx/>
              <a:buNone/>
            </a:pPr>
            <a:r>
              <a:rPr lang="en-US" altLang="en-US" sz="2400" dirty="0">
                <a:solidFill>
                  <a:schemeClr val="tx1"/>
                </a:solidFill>
                <a:latin typeface="Times New Roman" panose="02020603050405020304" pitchFamily="18" charset="0"/>
              </a:rPr>
              <a:t>		      	  </a:t>
            </a:r>
            <a:r>
              <a:rPr lang="en-US" altLang="en-US" dirty="0"/>
              <a:t>   </a:t>
            </a:r>
            <a:r>
              <a:rPr lang="en-US" altLang="en-US" dirty="0" smtClean="0"/>
              <a:t>   </a:t>
            </a:r>
            <a:r>
              <a:rPr lang="en-US" altLang="en-US" sz="3600" dirty="0" smtClean="0">
                <a:solidFill>
                  <a:srgbClr val="E64A45"/>
                </a:solidFill>
                <a:latin typeface="Arial" panose="020B0604020202020204" pitchFamily="34" charset="0"/>
                <a:cs typeface="Arial" panose="020B0604020202020204" pitchFamily="34" charset="0"/>
              </a:rPr>
              <a:t>40-700</a:t>
            </a:r>
            <a:r>
              <a:rPr lang="en-US" altLang="en-US" sz="3600" dirty="0">
                <a:solidFill>
                  <a:srgbClr val="E64A45"/>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78017">
            <a:off x="8310979" y="1053056"/>
            <a:ext cx="3285536" cy="3143272"/>
          </a:xfrm>
          <a:prstGeom prst="rect">
            <a:avLst/>
          </a:prstGeom>
        </p:spPr>
      </p:pic>
    </p:spTree>
    <p:extLst>
      <p:ext uri="{BB962C8B-B14F-4D97-AF65-F5344CB8AC3E}">
        <p14:creationId xmlns:p14="http://schemas.microsoft.com/office/powerpoint/2010/main" val="4210814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978" y="280713"/>
            <a:ext cx="9837821" cy="1325563"/>
          </a:xfrm>
        </p:spPr>
        <p:txBody>
          <a:bodyPr/>
          <a:lstStyle/>
          <a:p>
            <a:r>
              <a:rPr lang="en-US" dirty="0"/>
              <a:t>Pay Day Loans</a:t>
            </a:r>
          </a:p>
        </p:txBody>
      </p:sp>
      <p:sp>
        <p:nvSpPr>
          <p:cNvPr id="3" name="Content Placeholder 2"/>
          <p:cNvSpPr>
            <a:spLocks noGrp="1"/>
          </p:cNvSpPr>
          <p:nvPr>
            <p:ph idx="1"/>
          </p:nvPr>
        </p:nvSpPr>
        <p:spPr>
          <a:xfrm>
            <a:off x="1515978" y="1825625"/>
            <a:ext cx="4331929" cy="3311859"/>
          </a:xfrm>
        </p:spPr>
        <p:txBody>
          <a:bodyPr/>
          <a:lstStyle/>
          <a:p>
            <a:pPr marL="0" indent="0">
              <a:buNone/>
            </a:pPr>
            <a:r>
              <a:rPr lang="en-US" dirty="0"/>
              <a:t>Interest really adds up when the loan </a:t>
            </a:r>
            <a:r>
              <a:rPr lang="en-US" dirty="0" smtClean="0"/>
              <a:t/>
            </a:r>
            <a:br>
              <a:rPr lang="en-US" dirty="0" smtClean="0"/>
            </a:br>
            <a:r>
              <a:rPr lang="en-US" dirty="0" smtClean="0"/>
              <a:t>is </a:t>
            </a:r>
            <a:r>
              <a:rPr lang="en-US"/>
              <a:t>rolled </a:t>
            </a:r>
            <a:r>
              <a:rPr lang="en-US" smtClean="0"/>
              <a:t>over: </a:t>
            </a:r>
            <a:r>
              <a:rPr lang="en-US" smtClean="0">
                <a:solidFill>
                  <a:srgbClr val="E64A45"/>
                </a:solidFill>
              </a:rPr>
              <a:t>4 </a:t>
            </a:r>
            <a:r>
              <a:rPr lang="en-US" dirty="0">
                <a:solidFill>
                  <a:srgbClr val="E64A45"/>
                </a:solidFill>
              </a:rPr>
              <a:t>times = $191 in interest</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5933" y="2044974"/>
            <a:ext cx="4221875" cy="3912639"/>
          </a:xfrm>
          <a:prstGeom prst="rect">
            <a:avLst/>
          </a:prstGeom>
        </p:spPr>
      </p:pic>
      <p:sp>
        <p:nvSpPr>
          <p:cNvPr id="7" name="Rectangle 6"/>
          <p:cNvSpPr/>
          <p:nvPr/>
        </p:nvSpPr>
        <p:spPr>
          <a:xfrm>
            <a:off x="6790983" y="994628"/>
            <a:ext cx="4439395" cy="830997"/>
          </a:xfrm>
          <a:prstGeom prst="rect">
            <a:avLst/>
          </a:prstGeom>
        </p:spPr>
        <p:txBody>
          <a:bodyPr wrap="square">
            <a:spAutoFit/>
          </a:bodyPr>
          <a:lstStyle/>
          <a:p>
            <a:r>
              <a:rPr lang="en-US" sz="2400" dirty="0">
                <a:solidFill>
                  <a:srgbClr val="0B8F8C"/>
                </a:solidFill>
              </a:rPr>
              <a:t>Interest </a:t>
            </a:r>
            <a:r>
              <a:rPr lang="en-US" sz="2400" dirty="0" smtClean="0">
                <a:solidFill>
                  <a:srgbClr val="0B8F8C"/>
                </a:solidFill>
              </a:rPr>
              <a:t>Cost on a $200 Loan Outstanding for Ten Weeks</a:t>
            </a:r>
            <a:endParaRPr lang="en-US" sz="2400" dirty="0">
              <a:solidFill>
                <a:srgbClr val="0B8F8C"/>
              </a:solidFill>
            </a:endParaRPr>
          </a:p>
        </p:txBody>
      </p:sp>
    </p:spTree>
    <p:extLst>
      <p:ext uri="{BB962C8B-B14F-4D97-AF65-F5344CB8AC3E}">
        <p14:creationId xmlns:p14="http://schemas.microsoft.com/office/powerpoint/2010/main" val="63284634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4" y="243993"/>
            <a:ext cx="9789696" cy="1325563"/>
          </a:xfrm>
        </p:spPr>
        <p:txBody>
          <a:bodyPr/>
          <a:lstStyle/>
          <a:p>
            <a:r>
              <a:rPr lang="en-US" dirty="0"/>
              <a:t>Who cares about your credit</a:t>
            </a:r>
            <a:r>
              <a:rPr lang="en-US" dirty="0" smtClean="0"/>
              <a:t>?</a:t>
            </a:r>
            <a:endParaRPr lang="en-US" dirty="0"/>
          </a:p>
        </p:txBody>
      </p:sp>
      <p:sp>
        <p:nvSpPr>
          <p:cNvPr id="3" name="Content Placeholder 2"/>
          <p:cNvSpPr>
            <a:spLocks noGrp="1"/>
          </p:cNvSpPr>
          <p:nvPr>
            <p:ph idx="1"/>
          </p:nvPr>
        </p:nvSpPr>
        <p:spPr>
          <a:xfrm>
            <a:off x="1564104" y="1569556"/>
            <a:ext cx="9789695" cy="4351338"/>
          </a:xfrm>
        </p:spPr>
        <p:txBody>
          <a:bodyPr/>
          <a:lstStyle/>
          <a:p>
            <a:pPr marL="457200" indent="-457200"/>
            <a:r>
              <a:rPr lang="en-US" dirty="0"/>
              <a:t> </a:t>
            </a:r>
            <a:r>
              <a:rPr lang="en-US" dirty="0" smtClean="0"/>
              <a:t>Creditors/Lenders</a:t>
            </a:r>
            <a:endParaRPr lang="en-US" dirty="0"/>
          </a:p>
          <a:p>
            <a:pPr marL="457200" indent="-457200"/>
            <a:r>
              <a:rPr lang="en-US" dirty="0"/>
              <a:t> </a:t>
            </a:r>
            <a:r>
              <a:rPr lang="en-US" dirty="0" smtClean="0"/>
              <a:t>Insurance </a:t>
            </a:r>
            <a:r>
              <a:rPr lang="en-US" dirty="0"/>
              <a:t>Companies</a:t>
            </a:r>
          </a:p>
          <a:p>
            <a:pPr marL="457200" indent="-457200"/>
            <a:r>
              <a:rPr lang="en-US" dirty="0"/>
              <a:t> </a:t>
            </a:r>
            <a:r>
              <a:rPr lang="en-US" dirty="0" smtClean="0"/>
              <a:t>Landlords</a:t>
            </a:r>
            <a:endParaRPr lang="en-US" dirty="0"/>
          </a:p>
          <a:p>
            <a:pPr marL="457200" indent="-457200"/>
            <a:r>
              <a:rPr lang="en-US" dirty="0"/>
              <a:t> </a:t>
            </a:r>
            <a:r>
              <a:rPr lang="en-US" dirty="0" smtClean="0"/>
              <a:t>Employers</a:t>
            </a:r>
            <a:endParaRPr lang="en-US" dirty="0"/>
          </a:p>
          <a:p>
            <a:pPr marL="457200" indent="-457200"/>
            <a:r>
              <a:rPr lang="en-US" dirty="0"/>
              <a:t> </a:t>
            </a:r>
            <a:r>
              <a:rPr lang="en-US" dirty="0" smtClean="0"/>
              <a:t>Utility </a:t>
            </a:r>
            <a:r>
              <a:rPr lang="en-US" dirty="0"/>
              <a:t>Companies</a:t>
            </a:r>
          </a:p>
          <a:p>
            <a:pPr marL="457200" indent="-457200"/>
            <a:r>
              <a:rPr lang="en-US" dirty="0"/>
              <a:t> </a:t>
            </a:r>
            <a:r>
              <a:rPr lang="en-US" dirty="0" smtClean="0"/>
              <a:t>Government </a:t>
            </a:r>
            <a:r>
              <a:rPr lang="en-US" dirty="0"/>
              <a:t>Agencies</a:t>
            </a:r>
          </a:p>
          <a:p>
            <a:pPr marL="457200" indent="-457200"/>
            <a:r>
              <a:rPr lang="en-US" dirty="0"/>
              <a:t> </a:t>
            </a:r>
            <a:r>
              <a:rPr lang="en-US" dirty="0" smtClean="0"/>
              <a:t>YOU</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8995">
            <a:off x="6519606" y="1260207"/>
            <a:ext cx="4695037" cy="4515492"/>
          </a:xfrm>
          <a:prstGeom prst="rect">
            <a:avLst/>
          </a:prstGeom>
        </p:spPr>
      </p:pic>
    </p:spTree>
    <p:extLst>
      <p:ext uri="{BB962C8B-B14F-4D97-AF65-F5344CB8AC3E}">
        <p14:creationId xmlns:p14="http://schemas.microsoft.com/office/powerpoint/2010/main" val="2081826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2" y="365125"/>
            <a:ext cx="9825787" cy="1325563"/>
          </a:xfrm>
        </p:spPr>
        <p:txBody>
          <a:bodyPr/>
          <a:lstStyle/>
          <a:p>
            <a:r>
              <a:rPr lang="en-US" dirty="0"/>
              <a:t>Credit Reporting </a:t>
            </a:r>
            <a:r>
              <a:rPr lang="en-US" dirty="0" smtClean="0"/>
              <a:t>Agencies</a:t>
            </a:r>
            <a:endParaRPr lang="en-US" dirty="0"/>
          </a:p>
        </p:txBody>
      </p:sp>
      <p:sp>
        <p:nvSpPr>
          <p:cNvPr id="3" name="Content Placeholder 2"/>
          <p:cNvSpPr>
            <a:spLocks noGrp="1"/>
          </p:cNvSpPr>
          <p:nvPr>
            <p:ph idx="1"/>
          </p:nvPr>
        </p:nvSpPr>
        <p:spPr>
          <a:xfrm>
            <a:off x="1528012" y="1616175"/>
            <a:ext cx="9837820" cy="4351338"/>
          </a:xfrm>
        </p:spPr>
        <p:txBody>
          <a:bodyPr/>
          <a:lstStyle/>
          <a:p>
            <a:pPr marL="457200" indent="-457200"/>
            <a:r>
              <a:rPr lang="en-US" dirty="0"/>
              <a:t>Equifax</a:t>
            </a:r>
          </a:p>
          <a:p>
            <a:pPr marL="457200" indent="-457200"/>
            <a:r>
              <a:rPr lang="en-US" dirty="0"/>
              <a:t>Experian</a:t>
            </a:r>
          </a:p>
          <a:p>
            <a:pPr marL="457200" indent="-457200"/>
            <a:r>
              <a:rPr lang="en-US" dirty="0"/>
              <a:t>TransUnion</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812" y="1406725"/>
            <a:ext cx="5281588" cy="4770238"/>
          </a:xfrm>
          <a:prstGeom prst="rect">
            <a:avLst/>
          </a:prstGeom>
        </p:spPr>
      </p:pic>
    </p:spTree>
    <p:extLst>
      <p:ext uri="{BB962C8B-B14F-4D97-AF65-F5344CB8AC3E}">
        <p14:creationId xmlns:p14="http://schemas.microsoft.com/office/powerpoint/2010/main" val="271920563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3" y="286378"/>
            <a:ext cx="9813757" cy="1325563"/>
          </a:xfrm>
        </p:spPr>
        <p:txBody>
          <a:bodyPr/>
          <a:lstStyle/>
          <a:p>
            <a:r>
              <a:rPr lang="en-US" dirty="0"/>
              <a:t>FREE Credit </a:t>
            </a:r>
            <a:r>
              <a:rPr lang="en-US" dirty="0" smtClean="0"/>
              <a:t>Report</a:t>
            </a:r>
            <a:endParaRPr lang="en-US" dirty="0"/>
          </a:p>
        </p:txBody>
      </p:sp>
      <p:sp>
        <p:nvSpPr>
          <p:cNvPr id="3" name="Content Placeholder 2"/>
          <p:cNvSpPr>
            <a:spLocks noGrp="1"/>
          </p:cNvSpPr>
          <p:nvPr>
            <p:ph idx="1"/>
          </p:nvPr>
        </p:nvSpPr>
        <p:spPr>
          <a:xfrm>
            <a:off x="1540043" y="1574907"/>
            <a:ext cx="9813757" cy="4351338"/>
          </a:xfrm>
        </p:spPr>
        <p:txBody>
          <a:bodyPr/>
          <a:lstStyle/>
          <a:p>
            <a:pPr marL="457200" indent="-457200"/>
            <a:r>
              <a:rPr lang="en-US" dirty="0"/>
              <a:t>www.annualcreditreport.com</a:t>
            </a:r>
          </a:p>
          <a:p>
            <a:pPr marL="457200" indent="-457200"/>
            <a:endParaRPr lang="en-US" sz="1400" dirty="0"/>
          </a:p>
          <a:p>
            <a:pPr marL="457200" indent="-457200"/>
            <a:r>
              <a:rPr lang="en-US" dirty="0"/>
              <a:t>1-877-322-8228</a:t>
            </a:r>
          </a:p>
          <a:p>
            <a:pPr marL="457200" indent="-457200"/>
            <a:endParaRPr lang="en-US" sz="1400" dirty="0"/>
          </a:p>
          <a:p>
            <a:pPr marL="457200" indent="-457200"/>
            <a:r>
              <a:rPr lang="en-US" dirty="0"/>
              <a:t>Annual Credit Report Request </a:t>
            </a:r>
            <a:r>
              <a:rPr lang="en-US" dirty="0" smtClean="0"/>
              <a:t>Service</a:t>
            </a:r>
            <a:br>
              <a:rPr lang="en-US" dirty="0" smtClean="0"/>
            </a:br>
            <a:r>
              <a:rPr lang="en-US" dirty="0" smtClean="0"/>
              <a:t>PO </a:t>
            </a:r>
            <a:r>
              <a:rPr lang="en-US" dirty="0"/>
              <a:t>Box </a:t>
            </a:r>
            <a:r>
              <a:rPr lang="en-US" dirty="0" smtClean="0"/>
              <a:t>105281</a:t>
            </a:r>
            <a:br>
              <a:rPr lang="en-US" dirty="0" smtClean="0"/>
            </a:br>
            <a:r>
              <a:rPr lang="en-US" dirty="0" smtClean="0"/>
              <a:t>Atlanta </a:t>
            </a:r>
            <a:r>
              <a:rPr lang="en-US" dirty="0"/>
              <a:t>GA 30348-5281</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0377" y="1027906"/>
            <a:ext cx="2665137" cy="2407105"/>
          </a:xfrm>
          <a:prstGeom prst="rect">
            <a:avLst/>
          </a:prstGeom>
        </p:spPr>
      </p:pic>
      <p:sp>
        <p:nvSpPr>
          <p:cNvPr id="4" name="TextBox 3"/>
          <p:cNvSpPr txBox="1"/>
          <p:nvPr/>
        </p:nvSpPr>
        <p:spPr>
          <a:xfrm>
            <a:off x="4234073" y="5201168"/>
            <a:ext cx="4425696" cy="646331"/>
          </a:xfrm>
          <a:prstGeom prst="rect">
            <a:avLst/>
          </a:prstGeom>
          <a:noFill/>
        </p:spPr>
        <p:txBody>
          <a:bodyPr wrap="square" rtlCol="0">
            <a:spAutoFit/>
          </a:bodyPr>
          <a:lstStyle/>
          <a:p>
            <a:r>
              <a:rPr lang="en-US" sz="3600" dirty="0">
                <a:solidFill>
                  <a:srgbClr val="E64A45"/>
                </a:solidFill>
                <a:latin typeface="Arial" panose="020B0604020202020204" pitchFamily="34" charset="0"/>
                <a:cs typeface="Arial" panose="020B0604020202020204" pitchFamily="34" charset="0"/>
              </a:rPr>
              <a:t>Check for mistakes</a:t>
            </a:r>
            <a:r>
              <a:rPr lang="en-US" sz="3600" dirty="0" smtClean="0">
                <a:solidFill>
                  <a:srgbClr val="E64A45"/>
                </a:solidFill>
                <a:latin typeface="Arial" panose="020B0604020202020204" pitchFamily="34" charset="0"/>
                <a:cs typeface="Arial" panose="020B0604020202020204" pitchFamily="34" charset="0"/>
              </a:rPr>
              <a:t>!</a:t>
            </a:r>
            <a:endParaRPr lang="en-US" sz="3600" dirty="0">
              <a:solidFill>
                <a:srgbClr val="E64A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60986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0" y="365125"/>
            <a:ext cx="9825789" cy="1325563"/>
          </a:xfrm>
        </p:spPr>
        <p:txBody>
          <a:bodyPr/>
          <a:lstStyle/>
          <a:p>
            <a:r>
              <a:rPr lang="en-US" dirty="0"/>
              <a:t>Credit Scores</a:t>
            </a:r>
          </a:p>
        </p:txBody>
      </p:sp>
      <p:sp>
        <p:nvSpPr>
          <p:cNvPr id="3" name="Content Placeholder 2"/>
          <p:cNvSpPr>
            <a:spLocks noGrp="1"/>
          </p:cNvSpPr>
          <p:nvPr>
            <p:ph idx="1"/>
          </p:nvPr>
        </p:nvSpPr>
        <p:spPr>
          <a:xfrm>
            <a:off x="1528011" y="1580365"/>
            <a:ext cx="9825789" cy="4351338"/>
          </a:xfrm>
        </p:spPr>
        <p:txBody>
          <a:bodyPr/>
          <a:lstStyle/>
          <a:p>
            <a:pPr marL="457200" indent="-457200"/>
            <a:r>
              <a:rPr lang="en-US" dirty="0" smtClean="0"/>
              <a:t>FICO </a:t>
            </a:r>
            <a:r>
              <a:rPr lang="en-US" dirty="0"/>
              <a:t>Score most widely used</a:t>
            </a:r>
          </a:p>
          <a:p>
            <a:pPr marL="457200" indent="-457200"/>
            <a:r>
              <a:rPr lang="en-US" dirty="0"/>
              <a:t>Vantage Score – 3 Bureaus</a:t>
            </a:r>
          </a:p>
          <a:p>
            <a:pPr marL="457200" indent="-457200"/>
            <a:r>
              <a:rPr lang="en-US" dirty="0"/>
              <a:t>Many other “score” brands</a:t>
            </a:r>
          </a:p>
          <a:p>
            <a:endParaRPr lang="en-US" dirty="0"/>
          </a:p>
        </p:txBody>
      </p:sp>
      <p:grpSp>
        <p:nvGrpSpPr>
          <p:cNvPr id="5" name="Group 4"/>
          <p:cNvGrpSpPr/>
          <p:nvPr/>
        </p:nvGrpSpPr>
        <p:grpSpPr>
          <a:xfrm rot="377725">
            <a:off x="7151458" y="1458065"/>
            <a:ext cx="3717800" cy="4880817"/>
            <a:chOff x="7282645" y="571642"/>
            <a:chExt cx="3663796" cy="477629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1397">
              <a:off x="7282645" y="571642"/>
              <a:ext cx="3663796" cy="4776291"/>
            </a:xfrm>
            <a:prstGeom prst="rect">
              <a:avLst/>
            </a:prstGeom>
          </p:spPr>
        </p:pic>
        <p:sp>
          <p:nvSpPr>
            <p:cNvPr id="4" name="TextBox 3"/>
            <p:cNvSpPr txBox="1"/>
            <p:nvPr/>
          </p:nvSpPr>
          <p:spPr>
            <a:xfrm rot="998652">
              <a:off x="7885946" y="1341925"/>
              <a:ext cx="2714904" cy="3570208"/>
            </a:xfrm>
            <a:prstGeom prst="rect">
              <a:avLst/>
            </a:prstGeom>
            <a:noFill/>
            <a:ln>
              <a:noFill/>
            </a:ln>
          </p:spPr>
          <p:txBody>
            <a:bodyPr wrap="square" lIns="274320" tIns="274320" rtlCol="0">
              <a:spAutoFit/>
            </a:bodyPr>
            <a:lstStyle/>
            <a:p>
              <a:r>
                <a:rPr lang="en-US" sz="3200" dirty="0" smtClean="0">
                  <a:latin typeface="Comic Sans MS" panose="030F0702030302020204" pitchFamily="66" charset="0"/>
                </a:rPr>
                <a:t>Credit</a:t>
              </a:r>
            </a:p>
            <a:p>
              <a:pPr>
                <a:spcAft>
                  <a:spcPts val="1800"/>
                </a:spcAft>
              </a:pPr>
              <a:r>
                <a:rPr lang="en-US" sz="3200" dirty="0" smtClean="0">
                  <a:latin typeface="Comic Sans MS" panose="030F0702030302020204" pitchFamily="66" charset="0"/>
                </a:rPr>
                <a:t>Score</a:t>
              </a:r>
            </a:p>
            <a:p>
              <a:pPr marL="285750" indent="-285750">
                <a:buFont typeface="Wingdings" panose="05000000000000000000" pitchFamily="2" charset="2"/>
                <a:buChar char="q"/>
              </a:pPr>
              <a:r>
                <a:rPr lang="en-US" sz="3200" dirty="0" smtClean="0">
                  <a:latin typeface="Comic Sans MS" panose="030F0702030302020204" pitchFamily="66" charset="0"/>
                </a:rPr>
                <a:t>Excellent</a:t>
              </a:r>
            </a:p>
            <a:p>
              <a:pPr marL="285750" indent="-285750">
                <a:buFont typeface="Wingdings" panose="05000000000000000000" pitchFamily="2" charset="2"/>
                <a:buChar char="q"/>
              </a:pPr>
              <a:r>
                <a:rPr lang="en-US" sz="3200" dirty="0" smtClean="0">
                  <a:latin typeface="Comic Sans MS" panose="030F0702030302020204" pitchFamily="66" charset="0"/>
                </a:rPr>
                <a:t>Average</a:t>
              </a:r>
            </a:p>
            <a:p>
              <a:pPr marL="285750" indent="-285750">
                <a:buFont typeface="Wingdings" panose="05000000000000000000" pitchFamily="2" charset="2"/>
                <a:buChar char="q"/>
              </a:pPr>
              <a:r>
                <a:rPr lang="en-US" sz="3200" dirty="0" smtClean="0">
                  <a:latin typeface="Comic Sans MS" panose="030F0702030302020204" pitchFamily="66" charset="0"/>
                </a:rPr>
                <a:t>Poor</a:t>
              </a:r>
              <a:endParaRPr lang="en-US" sz="3600" dirty="0">
                <a:latin typeface="Comic Sans MS" panose="030F0702030302020204" pitchFamily="66" charset="0"/>
              </a:endParaRPr>
            </a:p>
            <a:p>
              <a:endParaRPr lang="en-US" sz="3600" dirty="0">
                <a:latin typeface="Comic Sans MS" panose="030F0702030302020204" pitchFamily="66"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11463">
              <a:off x="9841566" y="1936217"/>
              <a:ext cx="714535" cy="623713"/>
            </a:xfrm>
            <a:prstGeom prst="rect">
              <a:avLst/>
            </a:prstGeom>
          </p:spPr>
        </p:pic>
      </p:grpSp>
    </p:spTree>
    <p:extLst>
      <p:ext uri="{BB962C8B-B14F-4D97-AF65-F5344CB8AC3E}">
        <p14:creationId xmlns:p14="http://schemas.microsoft.com/office/powerpoint/2010/main" val="296237615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 Credit is Not Equal</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69339" y="1522011"/>
            <a:ext cx="4288545" cy="4017272"/>
          </a:xfrm>
        </p:spPr>
      </p:pic>
    </p:spTree>
    <p:extLst>
      <p:ext uri="{BB962C8B-B14F-4D97-AF65-F5344CB8AC3E}">
        <p14:creationId xmlns:p14="http://schemas.microsoft.com/office/powerpoint/2010/main" val="15755228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0" y="591740"/>
            <a:ext cx="10094497" cy="1325563"/>
          </a:xfrm>
        </p:spPr>
        <p:txBody>
          <a:bodyPr/>
          <a:lstStyle/>
          <a:p>
            <a:r>
              <a:rPr lang="en-US" dirty="0"/>
              <a:t>Free Educational “Credit Score” Services:</a:t>
            </a:r>
          </a:p>
        </p:txBody>
      </p:sp>
      <p:sp>
        <p:nvSpPr>
          <p:cNvPr id="3" name="Content Placeholder 2"/>
          <p:cNvSpPr>
            <a:spLocks noGrp="1"/>
          </p:cNvSpPr>
          <p:nvPr>
            <p:ph idx="1"/>
          </p:nvPr>
        </p:nvSpPr>
        <p:spPr>
          <a:xfrm>
            <a:off x="1540040" y="2008981"/>
            <a:ext cx="9681411" cy="4351338"/>
          </a:xfrm>
        </p:spPr>
        <p:txBody>
          <a:bodyPr/>
          <a:lstStyle/>
          <a:p>
            <a:pPr marL="457200" indent="-457200"/>
            <a:r>
              <a:rPr lang="en-US" dirty="0"/>
              <a:t>Creditkarma.com</a:t>
            </a:r>
          </a:p>
          <a:p>
            <a:pPr marL="457200" indent="-457200"/>
            <a:r>
              <a:rPr lang="en-US" dirty="0"/>
              <a:t>Credit.com</a:t>
            </a:r>
          </a:p>
          <a:p>
            <a:pPr marL="457200" indent="-457200"/>
            <a:r>
              <a:rPr lang="en-US" dirty="0"/>
              <a:t>Quizzle.com</a:t>
            </a:r>
          </a:p>
          <a:p>
            <a:pPr marL="457200" indent="-457200"/>
            <a:r>
              <a:rPr lang="en-US" dirty="0"/>
              <a:t>Freecreditscore.com</a:t>
            </a:r>
          </a:p>
          <a:p>
            <a:pPr marL="457200" indent="-457200"/>
            <a:r>
              <a:rPr lang="en-US" dirty="0"/>
              <a:t>Discover card</a:t>
            </a:r>
          </a:p>
          <a:p>
            <a:endParaRPr lang="en-US" dirty="0"/>
          </a:p>
        </p:txBody>
      </p:sp>
      <p:pic>
        <p:nvPicPr>
          <p:cNvPr id="6" name="Picture 3"/>
          <p:cNvPicPr>
            <a:picLocks noChangeAspect="1"/>
          </p:cNvPicPr>
          <p:nvPr/>
        </p:nvPicPr>
        <p:blipFill rotWithShape="1">
          <a:blip r:embed="rId3">
            <a:extLst>
              <a:ext uri="{28A0092B-C50C-407E-A947-70E740481C1C}">
                <a14:useLocalDpi xmlns:a14="http://schemas.microsoft.com/office/drawing/2010/main" val="0"/>
              </a:ext>
            </a:extLst>
          </a:blip>
          <a:srcRect l="6819" r="1300"/>
          <a:stretch/>
        </p:blipFill>
        <p:spPr bwMode="auto">
          <a:xfrm>
            <a:off x="6704455" y="1917303"/>
            <a:ext cx="3200400" cy="23590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537960" y="4422637"/>
            <a:ext cx="4541520" cy="954107"/>
          </a:xfrm>
          <a:prstGeom prst="rect">
            <a:avLst/>
          </a:prstGeom>
          <a:noFill/>
        </p:spPr>
        <p:txBody>
          <a:bodyPr wrap="square" rtlCol="0">
            <a:spAutoFit/>
          </a:bodyPr>
          <a:lstStyle/>
          <a:p>
            <a:r>
              <a:rPr lang="en-US" sz="2800" i="1" dirty="0">
                <a:solidFill>
                  <a:srgbClr val="E64A45"/>
                </a:solidFill>
                <a:latin typeface="Arial" panose="020B0604020202020204" pitchFamily="34" charset="0"/>
                <a:cs typeface="Arial" panose="020B0604020202020204" pitchFamily="34" charset="0"/>
              </a:rPr>
              <a:t>Likely not the </a:t>
            </a:r>
            <a:r>
              <a:rPr lang="en-US" sz="2800" i="1" dirty="0" smtClean="0">
                <a:solidFill>
                  <a:srgbClr val="E64A45"/>
                </a:solidFill>
                <a:latin typeface="Arial" panose="020B0604020202020204" pitchFamily="34" charset="0"/>
                <a:cs typeface="Arial" panose="020B0604020202020204" pitchFamily="34" charset="0"/>
              </a:rPr>
              <a:t>same</a:t>
            </a:r>
            <a:br>
              <a:rPr lang="en-US" sz="2800" i="1" dirty="0" smtClean="0">
                <a:solidFill>
                  <a:srgbClr val="E64A45"/>
                </a:solidFill>
                <a:latin typeface="Arial" panose="020B0604020202020204" pitchFamily="34" charset="0"/>
                <a:cs typeface="Arial" panose="020B0604020202020204" pitchFamily="34" charset="0"/>
              </a:rPr>
            </a:br>
            <a:r>
              <a:rPr lang="en-US" sz="2800" i="1" dirty="0" smtClean="0">
                <a:solidFill>
                  <a:srgbClr val="E64A45"/>
                </a:solidFill>
                <a:latin typeface="Arial" panose="020B0604020202020204" pitchFamily="34" charset="0"/>
                <a:cs typeface="Arial" panose="020B0604020202020204" pitchFamily="34" charset="0"/>
              </a:rPr>
              <a:t>score </a:t>
            </a:r>
            <a:r>
              <a:rPr lang="en-US" sz="2800" i="1" dirty="0">
                <a:solidFill>
                  <a:srgbClr val="E64A45"/>
                </a:solidFill>
                <a:latin typeface="Arial" panose="020B0604020202020204" pitchFamily="34" charset="0"/>
                <a:cs typeface="Arial" panose="020B0604020202020204" pitchFamily="34" charset="0"/>
              </a:rPr>
              <a:t>your lender uses.</a:t>
            </a:r>
          </a:p>
        </p:txBody>
      </p:sp>
    </p:spTree>
    <p:extLst>
      <p:ext uri="{BB962C8B-B14F-4D97-AF65-F5344CB8AC3E}">
        <p14:creationId xmlns:p14="http://schemas.microsoft.com/office/powerpoint/2010/main" val="326851384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0" y="365125"/>
            <a:ext cx="9825789" cy="1325563"/>
          </a:xfrm>
        </p:spPr>
        <p:txBody>
          <a:bodyPr/>
          <a:lstStyle/>
          <a:p>
            <a:r>
              <a:rPr lang="en-US" dirty="0"/>
              <a:t>FICO Score</a:t>
            </a:r>
          </a:p>
        </p:txBody>
      </p:sp>
      <p:sp>
        <p:nvSpPr>
          <p:cNvPr id="6" name="TextBox 5"/>
          <p:cNvSpPr txBox="1"/>
          <p:nvPr/>
        </p:nvSpPr>
        <p:spPr>
          <a:xfrm>
            <a:off x="8277726" y="895286"/>
            <a:ext cx="3166494" cy="553998"/>
          </a:xfrm>
          <a:prstGeom prst="rect">
            <a:avLst/>
          </a:prstGeom>
          <a:noFill/>
        </p:spPr>
        <p:txBody>
          <a:bodyPr wrap="square" rtlCol="0">
            <a:spAutoFit/>
          </a:bodyPr>
          <a:lstStyle/>
          <a:p>
            <a:pPr algn="ctr"/>
            <a:r>
              <a:rPr lang="en-US" altLang="en-US" sz="1200" dirty="0">
                <a:solidFill>
                  <a:srgbClr val="0B8F8C"/>
                </a:solidFill>
                <a:latin typeface="Arial" panose="020B0604020202020204" pitchFamily="34" charset="0"/>
                <a:cs typeface="Arial" panose="020B0604020202020204" pitchFamily="34" charset="0"/>
              </a:rPr>
              <a:t>Source: Fair Isaac Corporation</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829469902"/>
              </p:ext>
            </p:extLst>
          </p:nvPr>
        </p:nvGraphicFramePr>
        <p:xfrm>
          <a:off x="3187549" y="1822877"/>
          <a:ext cx="5816902" cy="356462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93064" y="2903974"/>
            <a:ext cx="984739" cy="523220"/>
          </a:xfrm>
          <a:prstGeom prst="rect">
            <a:avLst/>
          </a:prstGeom>
          <a:noFill/>
        </p:spPr>
        <p:txBody>
          <a:bodyPr wrap="square" rtlCol="0">
            <a:spAutoFit/>
          </a:bodyPr>
          <a:lstStyle/>
          <a:p>
            <a:r>
              <a:rPr lang="en-US" sz="2800" b="1" dirty="0" smtClean="0">
                <a:solidFill>
                  <a:schemeClr val="bg1"/>
                </a:solidFill>
              </a:rPr>
              <a:t>35%</a:t>
            </a:r>
            <a:endParaRPr lang="en-US" sz="2800" b="1" dirty="0">
              <a:solidFill>
                <a:schemeClr val="bg1"/>
              </a:solidFill>
            </a:endParaRPr>
          </a:p>
        </p:txBody>
      </p:sp>
      <p:sp>
        <p:nvSpPr>
          <p:cNvPr id="10" name="TextBox 9"/>
          <p:cNvSpPr txBox="1"/>
          <p:nvPr/>
        </p:nvSpPr>
        <p:spPr>
          <a:xfrm>
            <a:off x="6653684" y="2642364"/>
            <a:ext cx="984739" cy="523220"/>
          </a:xfrm>
          <a:prstGeom prst="rect">
            <a:avLst/>
          </a:prstGeom>
          <a:noFill/>
        </p:spPr>
        <p:txBody>
          <a:bodyPr wrap="square" rtlCol="0">
            <a:spAutoFit/>
          </a:bodyPr>
          <a:lstStyle/>
          <a:p>
            <a:r>
              <a:rPr lang="en-US" sz="2800" b="1" dirty="0" smtClean="0">
                <a:solidFill>
                  <a:schemeClr val="bg1"/>
                </a:solidFill>
              </a:rPr>
              <a:t>10%</a:t>
            </a:r>
            <a:endParaRPr lang="en-US" sz="2800" b="1" dirty="0">
              <a:solidFill>
                <a:schemeClr val="bg1"/>
              </a:solidFill>
            </a:endParaRPr>
          </a:p>
        </p:txBody>
      </p:sp>
      <p:sp>
        <p:nvSpPr>
          <p:cNvPr id="11" name="TextBox 10"/>
          <p:cNvSpPr txBox="1"/>
          <p:nvPr/>
        </p:nvSpPr>
        <p:spPr>
          <a:xfrm>
            <a:off x="6096000" y="2129898"/>
            <a:ext cx="984739" cy="523220"/>
          </a:xfrm>
          <a:prstGeom prst="rect">
            <a:avLst/>
          </a:prstGeom>
          <a:noFill/>
        </p:spPr>
        <p:txBody>
          <a:bodyPr wrap="square" rtlCol="0">
            <a:spAutoFit/>
          </a:bodyPr>
          <a:lstStyle/>
          <a:p>
            <a:r>
              <a:rPr lang="en-US" sz="2800" b="1" dirty="0" smtClean="0">
                <a:solidFill>
                  <a:schemeClr val="bg1"/>
                </a:solidFill>
              </a:rPr>
              <a:t>10%</a:t>
            </a:r>
            <a:endParaRPr lang="en-US" sz="2800" b="1" dirty="0">
              <a:solidFill>
                <a:schemeClr val="bg1"/>
              </a:solidFill>
            </a:endParaRPr>
          </a:p>
        </p:txBody>
      </p:sp>
      <p:sp>
        <p:nvSpPr>
          <p:cNvPr id="12" name="TextBox 11"/>
          <p:cNvSpPr txBox="1"/>
          <p:nvPr/>
        </p:nvSpPr>
        <p:spPr>
          <a:xfrm>
            <a:off x="6806084" y="3427194"/>
            <a:ext cx="984739" cy="523220"/>
          </a:xfrm>
          <a:prstGeom prst="rect">
            <a:avLst/>
          </a:prstGeom>
          <a:noFill/>
        </p:spPr>
        <p:txBody>
          <a:bodyPr wrap="square" rtlCol="0">
            <a:spAutoFit/>
          </a:bodyPr>
          <a:lstStyle/>
          <a:p>
            <a:r>
              <a:rPr lang="en-US" sz="2800" b="1" dirty="0" smtClean="0"/>
              <a:t>15%</a:t>
            </a:r>
            <a:endParaRPr lang="en-US" sz="2800" b="1" dirty="0"/>
          </a:p>
        </p:txBody>
      </p:sp>
      <p:sp>
        <p:nvSpPr>
          <p:cNvPr id="13" name="TextBox 12"/>
          <p:cNvSpPr txBox="1"/>
          <p:nvPr/>
        </p:nvSpPr>
        <p:spPr>
          <a:xfrm>
            <a:off x="5777803" y="4145736"/>
            <a:ext cx="984739" cy="523220"/>
          </a:xfrm>
          <a:prstGeom prst="rect">
            <a:avLst/>
          </a:prstGeom>
          <a:noFill/>
        </p:spPr>
        <p:txBody>
          <a:bodyPr wrap="square" rtlCol="0">
            <a:spAutoFit/>
          </a:bodyPr>
          <a:lstStyle/>
          <a:p>
            <a:r>
              <a:rPr lang="en-US" sz="2800" b="1" dirty="0" smtClean="0"/>
              <a:t>30%</a:t>
            </a:r>
            <a:endParaRPr lang="en-US" sz="2800" b="1" dirty="0"/>
          </a:p>
        </p:txBody>
      </p:sp>
      <p:sp>
        <p:nvSpPr>
          <p:cNvPr id="14" name="TextBox 13"/>
          <p:cNvSpPr txBox="1"/>
          <p:nvPr/>
        </p:nvSpPr>
        <p:spPr>
          <a:xfrm>
            <a:off x="6489559" y="1579900"/>
            <a:ext cx="3914398" cy="523220"/>
          </a:xfrm>
          <a:prstGeom prst="rect">
            <a:avLst/>
          </a:prstGeom>
          <a:noFill/>
        </p:spPr>
        <p:txBody>
          <a:bodyPr wrap="square" rtlCol="0">
            <a:spAutoFit/>
          </a:bodyPr>
          <a:lstStyle/>
          <a:p>
            <a:r>
              <a:rPr lang="en-US" sz="2800" dirty="0" smtClean="0"/>
              <a:t>Types of Credit in Use</a:t>
            </a:r>
            <a:endParaRPr lang="en-US" sz="2800" dirty="0"/>
          </a:p>
        </p:txBody>
      </p:sp>
      <p:sp>
        <p:nvSpPr>
          <p:cNvPr id="15" name="TextBox 14"/>
          <p:cNvSpPr txBox="1"/>
          <p:nvPr/>
        </p:nvSpPr>
        <p:spPr>
          <a:xfrm>
            <a:off x="7477646" y="2380754"/>
            <a:ext cx="2642717" cy="523220"/>
          </a:xfrm>
          <a:prstGeom prst="rect">
            <a:avLst/>
          </a:prstGeom>
          <a:noFill/>
        </p:spPr>
        <p:txBody>
          <a:bodyPr wrap="square" rtlCol="0">
            <a:spAutoFit/>
          </a:bodyPr>
          <a:lstStyle/>
          <a:p>
            <a:r>
              <a:rPr lang="en-US" sz="2800" dirty="0" smtClean="0"/>
              <a:t>New Credit</a:t>
            </a:r>
            <a:endParaRPr lang="en-US" sz="2800" dirty="0"/>
          </a:p>
        </p:txBody>
      </p:sp>
      <p:sp>
        <p:nvSpPr>
          <p:cNvPr id="16" name="TextBox 15"/>
          <p:cNvSpPr txBox="1"/>
          <p:nvPr/>
        </p:nvSpPr>
        <p:spPr>
          <a:xfrm>
            <a:off x="7732770" y="3543270"/>
            <a:ext cx="3676588" cy="523220"/>
          </a:xfrm>
          <a:prstGeom prst="rect">
            <a:avLst/>
          </a:prstGeom>
          <a:noFill/>
        </p:spPr>
        <p:txBody>
          <a:bodyPr wrap="square" rtlCol="0">
            <a:spAutoFit/>
          </a:bodyPr>
          <a:lstStyle/>
          <a:p>
            <a:r>
              <a:rPr lang="en-US" sz="2800" dirty="0" smtClean="0"/>
              <a:t>Length of Credit History</a:t>
            </a:r>
            <a:endParaRPr lang="en-US" sz="2800" dirty="0"/>
          </a:p>
        </p:txBody>
      </p:sp>
      <p:sp>
        <p:nvSpPr>
          <p:cNvPr id="17" name="TextBox 16"/>
          <p:cNvSpPr txBox="1"/>
          <p:nvPr/>
        </p:nvSpPr>
        <p:spPr>
          <a:xfrm>
            <a:off x="5977094" y="5171299"/>
            <a:ext cx="2642717" cy="523220"/>
          </a:xfrm>
          <a:prstGeom prst="rect">
            <a:avLst/>
          </a:prstGeom>
          <a:noFill/>
        </p:spPr>
        <p:txBody>
          <a:bodyPr wrap="square" rtlCol="0">
            <a:spAutoFit/>
          </a:bodyPr>
          <a:lstStyle/>
          <a:p>
            <a:r>
              <a:rPr lang="en-US" sz="2800" dirty="0" smtClean="0"/>
              <a:t>Amounts Owed</a:t>
            </a:r>
            <a:endParaRPr lang="en-US" sz="2800" dirty="0"/>
          </a:p>
        </p:txBody>
      </p:sp>
      <p:sp>
        <p:nvSpPr>
          <p:cNvPr id="18" name="TextBox 17"/>
          <p:cNvSpPr txBox="1"/>
          <p:nvPr/>
        </p:nvSpPr>
        <p:spPr>
          <a:xfrm>
            <a:off x="2218172" y="2181105"/>
            <a:ext cx="2642717" cy="523220"/>
          </a:xfrm>
          <a:prstGeom prst="rect">
            <a:avLst/>
          </a:prstGeom>
          <a:noFill/>
        </p:spPr>
        <p:txBody>
          <a:bodyPr wrap="square" rtlCol="0">
            <a:spAutoFit/>
          </a:bodyPr>
          <a:lstStyle/>
          <a:p>
            <a:r>
              <a:rPr lang="en-US" sz="2800" dirty="0" smtClean="0"/>
              <a:t>Payment History</a:t>
            </a:r>
            <a:endParaRPr lang="en-US" sz="2800" dirty="0"/>
          </a:p>
        </p:txBody>
      </p:sp>
    </p:spTree>
    <p:extLst>
      <p:ext uri="{BB962C8B-B14F-4D97-AF65-F5344CB8AC3E}">
        <p14:creationId xmlns:p14="http://schemas.microsoft.com/office/powerpoint/2010/main" val="3930021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6072"/>
            <a:ext cx="10515600" cy="1325563"/>
          </a:xfrm>
        </p:spPr>
        <p:txBody>
          <a:bodyPr/>
          <a:lstStyle/>
          <a:p>
            <a:pPr algn="ctr"/>
            <a:r>
              <a:rPr lang="en-US" dirty="0"/>
              <a:t>Check Your Credit Report Campaign</a:t>
            </a:r>
            <a:br>
              <a:rPr lang="en-US" dirty="0"/>
            </a:br>
            <a:endParaRPr lang="en-US" dirty="0"/>
          </a:p>
        </p:txBody>
      </p:sp>
      <p:sp>
        <p:nvSpPr>
          <p:cNvPr id="4" name="TextBox 3"/>
          <p:cNvSpPr txBox="1"/>
          <p:nvPr/>
        </p:nvSpPr>
        <p:spPr>
          <a:xfrm>
            <a:off x="4289621" y="2249779"/>
            <a:ext cx="6742207" cy="1200329"/>
          </a:xfrm>
          <a:prstGeom prst="rect">
            <a:avLst/>
          </a:prstGeom>
          <a:noFill/>
        </p:spPr>
        <p:txBody>
          <a:bodyPr wrap="square" rtlCol="0">
            <a:spAutoFit/>
          </a:bodyPr>
          <a:lstStyle/>
          <a:p>
            <a:pPr algn="ctr"/>
            <a:r>
              <a:rPr lang="en-US" sz="3600" dirty="0" smtClean="0">
                <a:solidFill>
                  <a:srgbClr val="E64A45"/>
                </a:solidFill>
                <a:latin typeface="Arial" panose="020B0604020202020204" pitchFamily="34" charset="0"/>
                <a:cs typeface="Arial" panose="020B0604020202020204" pitchFamily="34" charset="0"/>
              </a:rPr>
              <a:t>“5 minutes 3 times per year”</a:t>
            </a:r>
          </a:p>
          <a:p>
            <a:pPr algn="ctr"/>
            <a:r>
              <a:rPr lang="en-US" sz="3600" dirty="0" smtClean="0">
                <a:latin typeface="Arial" panose="020B0604020202020204" pitchFamily="34" charset="0"/>
                <a:cs typeface="Arial" panose="020B0604020202020204" pitchFamily="34" charset="0"/>
              </a:rPr>
              <a:t>2/2, 6/6, 10/10</a:t>
            </a:r>
          </a:p>
        </p:txBody>
      </p:sp>
      <p:pic>
        <p:nvPicPr>
          <p:cNvPr id="5"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20253781">
            <a:off x="934537" y="2071465"/>
            <a:ext cx="3442564" cy="2304430"/>
          </a:xfrm>
          <a:prstGeom prst="rect">
            <a:avLst/>
          </a:prstGeom>
        </p:spPr>
      </p:pic>
      <p:sp>
        <p:nvSpPr>
          <p:cNvPr id="6" name="TextBox 5"/>
          <p:cNvSpPr txBox="1"/>
          <p:nvPr/>
        </p:nvSpPr>
        <p:spPr>
          <a:xfrm>
            <a:off x="3190689" y="4195938"/>
            <a:ext cx="6742207"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hlinkClick r:id="rId3"/>
              </a:rPr>
              <a:t>http://fyi.uwex.edu/creditreport/</a:t>
            </a:r>
            <a:endParaRPr lang="en-US" sz="3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89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0" y="559830"/>
            <a:ext cx="9388643" cy="1325563"/>
          </a:xfrm>
        </p:spPr>
        <p:txBody>
          <a:bodyPr/>
          <a:lstStyle/>
          <a:p>
            <a:r>
              <a:rPr lang="en-US" dirty="0"/>
              <a:t>Signs that you have more expenses than income:</a:t>
            </a:r>
          </a:p>
        </p:txBody>
      </p:sp>
      <p:sp>
        <p:nvSpPr>
          <p:cNvPr id="3" name="Content Placeholder 2"/>
          <p:cNvSpPr>
            <a:spLocks noGrp="1"/>
          </p:cNvSpPr>
          <p:nvPr>
            <p:ph idx="1"/>
          </p:nvPr>
        </p:nvSpPr>
        <p:spPr>
          <a:xfrm>
            <a:off x="1528010" y="1825625"/>
            <a:ext cx="9825789" cy="4351338"/>
          </a:xfrm>
        </p:spPr>
        <p:txBody>
          <a:bodyPr/>
          <a:lstStyle/>
          <a:p>
            <a:pPr marL="457200" indent="-457200"/>
            <a:r>
              <a:rPr lang="en-US" dirty="0"/>
              <a:t>Lost sleep.</a:t>
            </a:r>
          </a:p>
          <a:p>
            <a:pPr marL="457200" indent="-457200"/>
            <a:r>
              <a:rPr lang="en-US" dirty="0" smtClean="0"/>
              <a:t>Behind </a:t>
            </a:r>
            <a:r>
              <a:rPr lang="en-US" dirty="0"/>
              <a:t>on bills.</a:t>
            </a:r>
          </a:p>
          <a:p>
            <a:pPr marL="457200" indent="-457200"/>
            <a:r>
              <a:rPr lang="en-US" dirty="0"/>
              <a:t>Carry a credit card balance.</a:t>
            </a:r>
          </a:p>
          <a:p>
            <a:pPr marL="457200" indent="-457200"/>
            <a:r>
              <a:rPr lang="en-US" dirty="0"/>
              <a:t>Spending money for interest and late fees.</a:t>
            </a:r>
          </a:p>
          <a:p>
            <a:pPr marL="457200" indent="-457200"/>
            <a:r>
              <a:rPr lang="en-US" dirty="0"/>
              <a:t>Not able to save for future purchases.</a:t>
            </a:r>
          </a:p>
          <a:p>
            <a:pPr marL="457200" indent="-457200"/>
            <a:r>
              <a:rPr lang="en-US" dirty="0"/>
              <a:t>Increase in money arguments.</a:t>
            </a:r>
          </a:p>
          <a:p>
            <a:endParaRPr lang="en-US" dirty="0"/>
          </a:p>
        </p:txBody>
      </p:sp>
      <p:sp>
        <p:nvSpPr>
          <p:cNvPr id="5" name="Text Box 8"/>
          <p:cNvSpPr txBox="1">
            <a:spLocks noChangeArrowheads="1"/>
          </p:cNvSpPr>
          <p:nvPr/>
        </p:nvSpPr>
        <p:spPr bwMode="auto">
          <a:xfrm rot="20701650">
            <a:off x="6169506" y="2210952"/>
            <a:ext cx="1781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50000"/>
              </a:spcBef>
              <a:buFontTx/>
              <a:buNone/>
            </a:pPr>
            <a:r>
              <a:rPr lang="en-US" altLang="en-US" sz="2400" dirty="0">
                <a:solidFill>
                  <a:srgbClr val="0B8F8C"/>
                </a:solidFill>
                <a:latin typeface="Arial" panose="020B0604020202020204" pitchFamily="34" charset="0"/>
                <a:cs typeface="Arial" panose="020B0604020202020204" pitchFamily="34" charset="0"/>
              </a:rPr>
              <a:t>Spending</a:t>
            </a:r>
          </a:p>
        </p:txBody>
      </p:sp>
      <p:sp>
        <p:nvSpPr>
          <p:cNvPr id="6" name="Text Box 9"/>
          <p:cNvSpPr txBox="1">
            <a:spLocks noChangeArrowheads="1"/>
          </p:cNvSpPr>
          <p:nvPr/>
        </p:nvSpPr>
        <p:spPr bwMode="auto">
          <a:xfrm rot="20737323">
            <a:off x="9332542" y="1462086"/>
            <a:ext cx="1443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50000"/>
              </a:spcBef>
              <a:buFontTx/>
              <a:buNone/>
            </a:pPr>
            <a:r>
              <a:rPr lang="en-US" altLang="en-US" sz="2400" dirty="0">
                <a:solidFill>
                  <a:srgbClr val="0B8F8C"/>
                </a:solidFill>
                <a:latin typeface="Arial" panose="020B0604020202020204" pitchFamily="34" charset="0"/>
                <a:cs typeface="Arial" panose="020B0604020202020204" pitchFamily="34" charset="0"/>
              </a:rPr>
              <a:t>Income</a:t>
            </a:r>
          </a:p>
        </p:txBody>
      </p:sp>
      <p:sp>
        <p:nvSpPr>
          <p:cNvPr id="7" name="Line 10"/>
          <p:cNvSpPr>
            <a:spLocks noChangeShapeType="1"/>
          </p:cNvSpPr>
          <p:nvPr/>
        </p:nvSpPr>
        <p:spPr bwMode="auto">
          <a:xfrm flipV="1">
            <a:off x="6472989" y="1690687"/>
            <a:ext cx="4126832" cy="1046801"/>
          </a:xfrm>
          <a:prstGeom prst="line">
            <a:avLst/>
          </a:prstGeom>
          <a:noFill/>
          <a:ln w="25400">
            <a:solidFill>
              <a:srgbClr val="0B8F8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AutoShape 11"/>
          <p:cNvSpPr>
            <a:spLocks noChangeArrowheads="1"/>
          </p:cNvSpPr>
          <p:nvPr/>
        </p:nvSpPr>
        <p:spPr bwMode="auto">
          <a:xfrm>
            <a:off x="8404058" y="2186901"/>
            <a:ext cx="685800" cy="762000"/>
          </a:xfrm>
          <a:prstGeom prst="triangle">
            <a:avLst>
              <a:gd name="adj" fmla="val 50000"/>
            </a:avLst>
          </a:prstGeom>
          <a:solidFill>
            <a:srgbClr val="E64A45"/>
          </a:solidFill>
          <a:ln w="9525" algn="ctr">
            <a:noFill/>
            <a:miter lim="800000"/>
            <a:headEnd/>
            <a:tailEnd/>
          </a:ln>
        </p:spPr>
        <p:txBody>
          <a:bodyPr wrap="none" anchor="ct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0"/>
              </a:spcBef>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5702661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608" y="280904"/>
            <a:ext cx="9850192" cy="1325563"/>
          </a:xfrm>
        </p:spPr>
        <p:txBody>
          <a:bodyPr/>
          <a:lstStyle/>
          <a:p>
            <a:r>
              <a:rPr lang="en-US" dirty="0"/>
              <a:t>Catching up on credit payments:</a:t>
            </a:r>
          </a:p>
        </p:txBody>
      </p:sp>
      <p:sp>
        <p:nvSpPr>
          <p:cNvPr id="3" name="Content Placeholder 2"/>
          <p:cNvSpPr>
            <a:spLocks noGrp="1"/>
          </p:cNvSpPr>
          <p:nvPr>
            <p:ph idx="1"/>
          </p:nvPr>
        </p:nvSpPr>
        <p:spPr>
          <a:xfrm>
            <a:off x="1503608" y="1690688"/>
            <a:ext cx="10688392" cy="4351338"/>
          </a:xfrm>
        </p:spPr>
        <p:txBody>
          <a:bodyPr/>
          <a:lstStyle/>
          <a:p>
            <a:pPr marL="463550" indent="-463550">
              <a:buFont typeface="Arial" panose="020B0604020202020204" pitchFamily="34" charset="0"/>
              <a:buChar char="$"/>
            </a:pPr>
            <a:r>
              <a:rPr lang="en-US" dirty="0" smtClean="0"/>
              <a:t>Try </a:t>
            </a:r>
            <a:r>
              <a:rPr lang="en-US" dirty="0"/>
              <a:t>not to take on any new debts.</a:t>
            </a:r>
          </a:p>
          <a:p>
            <a:pPr marL="463550" indent="-463550">
              <a:buFont typeface="Arial" panose="020B0604020202020204" pitchFamily="34" charset="0"/>
              <a:buChar char="$"/>
            </a:pPr>
            <a:r>
              <a:rPr lang="en-US" dirty="0" smtClean="0"/>
              <a:t>Make </a:t>
            </a:r>
            <a:r>
              <a:rPr lang="en-US" dirty="0"/>
              <a:t>a list of all your debts.</a:t>
            </a:r>
          </a:p>
          <a:p>
            <a:pPr marL="463550" indent="-463550">
              <a:buFont typeface="Arial" panose="020B0604020202020204" pitchFamily="34" charset="0"/>
              <a:buChar char="$"/>
            </a:pPr>
            <a:r>
              <a:rPr lang="en-US" dirty="0" smtClean="0"/>
              <a:t>Figure </a:t>
            </a:r>
            <a:r>
              <a:rPr lang="en-US" dirty="0"/>
              <a:t>out how much money you can </a:t>
            </a:r>
            <a:r>
              <a:rPr lang="en-US" dirty="0" smtClean="0"/>
              <a:t>pay towards </a:t>
            </a:r>
            <a:r>
              <a:rPr lang="en-US" dirty="0"/>
              <a:t>debt.</a:t>
            </a:r>
          </a:p>
          <a:p>
            <a:pPr marL="463550" indent="-463550">
              <a:buFont typeface="Arial" panose="020B0604020202020204" pitchFamily="34" charset="0"/>
              <a:buChar char="$"/>
            </a:pPr>
            <a:r>
              <a:rPr lang="en-US" dirty="0" smtClean="0"/>
              <a:t>If </a:t>
            </a:r>
            <a:r>
              <a:rPr lang="en-US" dirty="0"/>
              <a:t>you have money for payments </a:t>
            </a:r>
            <a:r>
              <a:rPr lang="en-US" dirty="0" smtClean="0"/>
              <a:t>- Use “</a:t>
            </a:r>
            <a:r>
              <a:rPr lang="en-US" dirty="0" err="1"/>
              <a:t>PowerPay</a:t>
            </a:r>
            <a:r>
              <a:rPr lang="en-US" dirty="0"/>
              <a:t>” </a:t>
            </a:r>
          </a:p>
        </p:txBody>
      </p:sp>
    </p:spTree>
    <p:extLst>
      <p:ext uri="{BB962C8B-B14F-4D97-AF65-F5344CB8AC3E}">
        <p14:creationId xmlns:p14="http://schemas.microsoft.com/office/powerpoint/2010/main" val="188947034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Pay” Concept</a:t>
            </a:r>
          </a:p>
        </p:txBody>
      </p:sp>
      <p:sp>
        <p:nvSpPr>
          <p:cNvPr id="3" name="Content Placeholder 2"/>
          <p:cNvSpPr>
            <a:spLocks noGrp="1"/>
          </p:cNvSpPr>
          <p:nvPr>
            <p:ph idx="1"/>
          </p:nvPr>
        </p:nvSpPr>
        <p:spPr>
          <a:xfrm>
            <a:off x="1094874" y="1339552"/>
            <a:ext cx="10780294" cy="4351338"/>
          </a:xfrm>
        </p:spPr>
        <p:txBody>
          <a:bodyPr/>
          <a:lstStyle/>
          <a:p>
            <a:pPr marL="457200" indent="-457200"/>
            <a:r>
              <a:rPr lang="en-US" dirty="0"/>
              <a:t>Pay your credit payments as usual.</a:t>
            </a:r>
          </a:p>
          <a:p>
            <a:pPr marL="457200" indent="-457200"/>
            <a:r>
              <a:rPr lang="en-US" dirty="0"/>
              <a:t>When first loan is paid off . . .</a:t>
            </a:r>
          </a:p>
          <a:p>
            <a:pPr marL="457200" indent="-457200">
              <a:buNone/>
            </a:pPr>
            <a:r>
              <a:rPr lang="en-US" dirty="0" smtClean="0"/>
              <a:t>   . </a:t>
            </a:r>
            <a:r>
              <a:rPr lang="en-US" dirty="0"/>
              <a:t>. . apply that payment to the next loan.</a:t>
            </a:r>
          </a:p>
          <a:p>
            <a:pPr marL="457200" indent="-457200"/>
            <a:r>
              <a:rPr lang="en-US" dirty="0"/>
              <a:t>When loan two is paid off . . .</a:t>
            </a:r>
          </a:p>
          <a:p>
            <a:pPr marL="457200" indent="-457200">
              <a:buNone/>
            </a:pPr>
            <a:r>
              <a:rPr lang="en-US" dirty="0" smtClean="0"/>
              <a:t>   . </a:t>
            </a:r>
            <a:r>
              <a:rPr lang="en-US" dirty="0"/>
              <a:t>. . add that payment to the next loan.</a:t>
            </a:r>
          </a:p>
          <a:p>
            <a:pPr marL="457200" indent="-457200"/>
            <a:r>
              <a:rPr lang="en-US" dirty="0"/>
              <a:t>Continue this process until all loans are paid off.</a:t>
            </a:r>
          </a:p>
          <a:p>
            <a:endParaRPr lang="en-US" dirty="0"/>
          </a:p>
        </p:txBody>
      </p:sp>
      <p:sp>
        <p:nvSpPr>
          <p:cNvPr id="7" name="TextBox 6"/>
          <p:cNvSpPr txBox="1"/>
          <p:nvPr/>
        </p:nvSpPr>
        <p:spPr>
          <a:xfrm>
            <a:off x="920416" y="5167670"/>
            <a:ext cx="1035116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Utah State University </a:t>
            </a:r>
            <a:r>
              <a:rPr lang="en-US" sz="2800" dirty="0" smtClean="0">
                <a:latin typeface="Arial" panose="020B0604020202020204" pitchFamily="34" charset="0"/>
                <a:cs typeface="Arial" panose="020B0604020202020204" pitchFamily="34" charset="0"/>
              </a:rPr>
              <a:t>Extension </a:t>
            </a:r>
            <a:r>
              <a:rPr lang="en-US" sz="2800" dirty="0" smtClean="0">
                <a:solidFill>
                  <a:srgbClr val="E64A45"/>
                </a:solidFill>
                <a:latin typeface="Arial" panose="020B0604020202020204" pitchFamily="34" charset="0"/>
                <a:cs typeface="Arial" panose="020B0604020202020204" pitchFamily="34" charset="0"/>
              </a:rPr>
              <a:t>www.powerpay.org</a:t>
            </a:r>
            <a:r>
              <a:rPr lang="en-US" sz="2800" dirty="0" smtClean="0">
                <a:solidFill>
                  <a:srgbClr val="0B8F8C"/>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or app </a:t>
            </a:r>
            <a:r>
              <a:rPr lang="en-US" sz="2800" dirty="0" smtClean="0">
                <a:latin typeface="Arial" panose="020B0604020202020204" pitchFamily="34" charset="0"/>
                <a:cs typeface="Arial" panose="020B0604020202020204" pitchFamily="34" charset="0"/>
              </a:rPr>
              <a:t>store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5512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Pay Strategy</a:t>
            </a:r>
          </a:p>
        </p:txBody>
      </p:sp>
      <p:graphicFrame>
        <p:nvGraphicFramePr>
          <p:cNvPr id="4" name="Group 447"/>
          <p:cNvGraphicFramePr>
            <a:graphicFrameLocks/>
          </p:cNvGraphicFramePr>
          <p:nvPr>
            <p:extLst>
              <p:ext uri="{D42A27DB-BD31-4B8C-83A1-F6EECF244321}">
                <p14:modId xmlns:p14="http://schemas.microsoft.com/office/powerpoint/2010/main" val="3365657541"/>
              </p:ext>
            </p:extLst>
          </p:nvPr>
        </p:nvGraphicFramePr>
        <p:xfrm>
          <a:off x="2095500" y="1482466"/>
          <a:ext cx="8001000" cy="4340817"/>
        </p:xfrm>
        <a:graphic>
          <a:graphicData uri="http://schemas.openxmlformats.org/drawingml/2006/table">
            <a:tbl>
              <a:tblPr/>
              <a:tblGrid>
                <a:gridCol w="2438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Discover</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MasterCard</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Doctor</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April</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May</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June</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July</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August</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$57</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September</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$0</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$92</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October</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$35</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…and so on</a:t>
                      </a:r>
                    </a:p>
                  </a:txBody>
                  <a:tcPr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$92</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$0</a:t>
                      </a:r>
                    </a:p>
                  </a:txBody>
                  <a:tcPr marL="0" marR="0" marT="0" marB="0" anchor="ctr" horzOverflow="overflow">
                    <a:lnL w="12700" cap="flat" cmpd="sng" algn="ctr">
                      <a:solidFill>
                        <a:srgbClr val="0B8F8C"/>
                      </a:solidFill>
                      <a:prstDash val="solid"/>
                      <a:round/>
                      <a:headEnd type="none" w="med" len="med"/>
                      <a:tailEnd type="none" w="med" len="med"/>
                    </a:lnL>
                    <a:lnR w="12700" cap="flat" cmpd="sng" algn="ctr">
                      <a:solidFill>
                        <a:srgbClr val="0B8F8C"/>
                      </a:solidFill>
                      <a:prstDash val="solid"/>
                      <a:round/>
                      <a:headEnd type="none" w="med" len="med"/>
                      <a:tailEnd type="none" w="med" len="med"/>
                    </a:lnR>
                    <a:lnT w="12700" cap="flat" cmpd="sng" algn="ctr">
                      <a:solidFill>
                        <a:srgbClr val="0B8F8C"/>
                      </a:solidFill>
                      <a:prstDash val="solid"/>
                      <a:round/>
                      <a:headEnd type="none" w="med" len="med"/>
                      <a:tailEnd type="none" w="med" len="med"/>
                    </a:lnT>
                    <a:lnB w="12700" cap="flat" cmpd="sng" algn="ctr">
                      <a:solidFill>
                        <a:srgbClr val="0B8F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5129877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if there’s not enough money?</a:t>
            </a:r>
          </a:p>
        </p:txBody>
      </p:sp>
      <p:sp>
        <p:nvSpPr>
          <p:cNvPr id="5" name="Text Box 8"/>
          <p:cNvSpPr txBox="1">
            <a:spLocks noChangeArrowheads="1"/>
          </p:cNvSpPr>
          <p:nvPr/>
        </p:nvSpPr>
        <p:spPr bwMode="auto">
          <a:xfrm rot="20580951">
            <a:off x="1666331" y="4160984"/>
            <a:ext cx="3198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50000"/>
              </a:spcBef>
              <a:buFontTx/>
              <a:buNone/>
            </a:pPr>
            <a:r>
              <a:rPr lang="en-US" altLang="en-US" sz="3600" dirty="0">
                <a:solidFill>
                  <a:srgbClr val="0B8F8C"/>
                </a:solidFill>
                <a:latin typeface="Arial" panose="020B0604020202020204" pitchFamily="34" charset="0"/>
                <a:cs typeface="Arial" panose="020B0604020202020204" pitchFamily="34" charset="0"/>
              </a:rPr>
              <a:t>Spending</a:t>
            </a:r>
          </a:p>
        </p:txBody>
      </p:sp>
      <p:sp>
        <p:nvSpPr>
          <p:cNvPr id="6" name="Text Box 9"/>
          <p:cNvSpPr txBox="1">
            <a:spLocks noChangeArrowheads="1"/>
          </p:cNvSpPr>
          <p:nvPr/>
        </p:nvSpPr>
        <p:spPr bwMode="auto">
          <a:xfrm rot="20572171">
            <a:off x="7969800" y="2303895"/>
            <a:ext cx="2589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50000"/>
              </a:spcBef>
              <a:buFontTx/>
              <a:buNone/>
            </a:pPr>
            <a:r>
              <a:rPr lang="en-US" altLang="en-US" sz="3600" dirty="0">
                <a:solidFill>
                  <a:srgbClr val="0B8F8C"/>
                </a:solidFill>
                <a:latin typeface="Arial" panose="020B0604020202020204" pitchFamily="34" charset="0"/>
                <a:cs typeface="Arial" panose="020B0604020202020204" pitchFamily="34" charset="0"/>
              </a:rPr>
              <a:t>Income</a:t>
            </a:r>
          </a:p>
        </p:txBody>
      </p:sp>
      <p:sp>
        <p:nvSpPr>
          <p:cNvPr id="7" name="Line 10"/>
          <p:cNvSpPr>
            <a:spLocks noChangeShapeType="1"/>
          </p:cNvSpPr>
          <p:nvPr/>
        </p:nvSpPr>
        <p:spPr bwMode="auto">
          <a:xfrm rot="20335156">
            <a:off x="2206312" y="3530009"/>
            <a:ext cx="8050381" cy="524362"/>
          </a:xfrm>
          <a:prstGeom prst="line">
            <a:avLst/>
          </a:prstGeom>
          <a:noFill/>
          <a:ln w="25400">
            <a:solidFill>
              <a:srgbClr val="0B8F8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AutoShape 11"/>
          <p:cNvSpPr>
            <a:spLocks noChangeArrowheads="1"/>
          </p:cNvSpPr>
          <p:nvPr/>
        </p:nvSpPr>
        <p:spPr bwMode="auto">
          <a:xfrm>
            <a:off x="5480591" y="3892725"/>
            <a:ext cx="1230818" cy="1367575"/>
          </a:xfrm>
          <a:prstGeom prst="triangle">
            <a:avLst>
              <a:gd name="adj" fmla="val 50000"/>
            </a:avLst>
          </a:prstGeom>
          <a:solidFill>
            <a:srgbClr val="E64A45"/>
          </a:solidFill>
          <a:ln w="9525" algn="ctr">
            <a:noFill/>
            <a:miter lim="800000"/>
            <a:headEnd/>
            <a:tailEnd/>
          </a:ln>
        </p:spPr>
        <p:txBody>
          <a:bodyPr wrap="none" anchor="ctr"/>
          <a:lstStyle>
            <a:lvl1pPr>
              <a:spcBef>
                <a:spcPct val="20000"/>
              </a:spcBef>
              <a:buChar char="•"/>
              <a:defRPr sz="3200">
                <a:solidFill>
                  <a:schemeClr val="bg1"/>
                </a:solidFill>
                <a:latin typeface="Univers Condensed" panose="020B0606020202060204" pitchFamily="34" charset="0"/>
              </a:defRPr>
            </a:lvl1pPr>
            <a:lvl2pPr marL="742950" indent="-285750">
              <a:spcBef>
                <a:spcPct val="20000"/>
              </a:spcBef>
              <a:buChar char="–"/>
              <a:defRPr sz="2800">
                <a:solidFill>
                  <a:schemeClr val="bg1"/>
                </a:solidFill>
                <a:latin typeface="Univers Condensed" panose="020B0606020202060204" pitchFamily="34" charset="0"/>
              </a:defRPr>
            </a:lvl2pPr>
            <a:lvl3pPr marL="1143000" indent="-228600">
              <a:spcBef>
                <a:spcPct val="20000"/>
              </a:spcBef>
              <a:buChar char="•"/>
              <a:defRPr sz="2400">
                <a:solidFill>
                  <a:schemeClr val="bg1"/>
                </a:solidFill>
                <a:latin typeface="Univers Condensed" panose="020B0606020202060204" pitchFamily="34" charset="0"/>
              </a:defRPr>
            </a:lvl3pPr>
            <a:lvl4pPr marL="1600200" indent="-228600">
              <a:spcBef>
                <a:spcPct val="20000"/>
              </a:spcBef>
              <a:buChar char="–"/>
              <a:defRPr sz="2000">
                <a:solidFill>
                  <a:schemeClr val="bg1"/>
                </a:solidFill>
                <a:latin typeface="Univers Condensed" panose="020B0606020202060204" pitchFamily="34" charset="0"/>
              </a:defRPr>
            </a:lvl4pPr>
            <a:lvl5pPr marL="2057400" indent="-228600">
              <a:spcBef>
                <a:spcPct val="20000"/>
              </a:spcBef>
              <a:buChar char="»"/>
              <a:defRPr sz="2000">
                <a:solidFill>
                  <a:schemeClr val="bg1"/>
                </a:solidFill>
                <a:latin typeface="Univers Condensed" panose="020B0606020202060204" pitchFamily="34" charset="0"/>
              </a:defRPr>
            </a:lvl5pPr>
            <a:lvl6pPr marL="2514600" indent="-228600" eaLnBrk="0" fontAlgn="base" hangingPunct="0">
              <a:spcBef>
                <a:spcPct val="20000"/>
              </a:spcBef>
              <a:spcAft>
                <a:spcPct val="0"/>
              </a:spcAft>
              <a:buChar char="»"/>
              <a:defRPr sz="2000">
                <a:solidFill>
                  <a:schemeClr val="bg1"/>
                </a:solidFill>
                <a:latin typeface="Univers Condensed" panose="020B0606020202060204" pitchFamily="34" charset="0"/>
              </a:defRPr>
            </a:lvl6pPr>
            <a:lvl7pPr marL="2971800" indent="-228600" eaLnBrk="0" fontAlgn="base" hangingPunct="0">
              <a:spcBef>
                <a:spcPct val="20000"/>
              </a:spcBef>
              <a:spcAft>
                <a:spcPct val="0"/>
              </a:spcAft>
              <a:buChar char="»"/>
              <a:defRPr sz="2000">
                <a:solidFill>
                  <a:schemeClr val="bg1"/>
                </a:solidFill>
                <a:latin typeface="Univers Condensed" panose="020B0606020202060204" pitchFamily="34" charset="0"/>
              </a:defRPr>
            </a:lvl7pPr>
            <a:lvl8pPr marL="3429000" indent="-228600" eaLnBrk="0" fontAlgn="base" hangingPunct="0">
              <a:spcBef>
                <a:spcPct val="20000"/>
              </a:spcBef>
              <a:spcAft>
                <a:spcPct val="0"/>
              </a:spcAft>
              <a:buChar char="»"/>
              <a:defRPr sz="2000">
                <a:solidFill>
                  <a:schemeClr val="bg1"/>
                </a:solidFill>
                <a:latin typeface="Univers Condensed" panose="020B0606020202060204" pitchFamily="34" charset="0"/>
              </a:defRPr>
            </a:lvl8pPr>
            <a:lvl9pPr marL="3886200" indent="-228600" eaLnBrk="0" fontAlgn="base" hangingPunct="0">
              <a:spcBef>
                <a:spcPct val="20000"/>
              </a:spcBef>
              <a:spcAft>
                <a:spcPct val="0"/>
              </a:spcAft>
              <a:buChar char="»"/>
              <a:defRPr sz="2000">
                <a:solidFill>
                  <a:schemeClr val="bg1"/>
                </a:solidFill>
                <a:latin typeface="Univers Condensed" panose="020B0606020202060204" pitchFamily="34" charset="0"/>
              </a:defRPr>
            </a:lvl9pPr>
          </a:lstStyle>
          <a:p>
            <a:pPr algn="ctr" eaLnBrk="1" hangingPunct="1">
              <a:spcBef>
                <a:spcPct val="0"/>
              </a:spcBef>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85418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2" y="617691"/>
            <a:ext cx="9813758" cy="1325563"/>
          </a:xfrm>
        </p:spPr>
        <p:txBody>
          <a:bodyPr/>
          <a:lstStyle/>
          <a:p>
            <a:r>
              <a:rPr lang="en-US" dirty="0"/>
              <a:t>If you have don’t have money for minimum payments:</a:t>
            </a:r>
          </a:p>
        </p:txBody>
      </p:sp>
      <p:sp>
        <p:nvSpPr>
          <p:cNvPr id="3" name="Content Placeholder 2"/>
          <p:cNvSpPr>
            <a:spLocks noGrp="1"/>
          </p:cNvSpPr>
          <p:nvPr>
            <p:ph idx="1"/>
          </p:nvPr>
        </p:nvSpPr>
        <p:spPr>
          <a:xfrm>
            <a:off x="1540042" y="1985519"/>
            <a:ext cx="10515600" cy="4351338"/>
          </a:xfrm>
        </p:spPr>
        <p:txBody>
          <a:bodyPr/>
          <a:lstStyle/>
          <a:p>
            <a:pPr marL="457200" indent="-457200"/>
            <a:r>
              <a:rPr lang="en-US" dirty="0"/>
              <a:t>Talk with your creditors</a:t>
            </a:r>
          </a:p>
          <a:p>
            <a:pPr marL="457200" indent="-457200"/>
            <a:r>
              <a:rPr lang="en-US" dirty="0"/>
              <a:t>Financial counseling</a:t>
            </a:r>
          </a:p>
          <a:p>
            <a:pPr marL="457200" indent="-457200"/>
            <a:r>
              <a:rPr lang="en-US" dirty="0"/>
              <a:t>Debt management plans</a:t>
            </a:r>
          </a:p>
          <a:p>
            <a:pPr marL="457200" indent="-457200"/>
            <a:r>
              <a:rPr lang="en-US" dirty="0"/>
              <a:t>Debt consolidation</a:t>
            </a:r>
          </a:p>
          <a:p>
            <a:pPr marL="457200" indent="-457200"/>
            <a:r>
              <a:rPr lang="en-US" dirty="0"/>
              <a:t>Bankruptcy</a:t>
            </a:r>
          </a:p>
          <a:p>
            <a:endParaRPr lang="en-US" dirty="0"/>
          </a:p>
        </p:txBody>
      </p:sp>
      <p:sp>
        <p:nvSpPr>
          <p:cNvPr id="5" name="Oval Callout 4"/>
          <p:cNvSpPr/>
          <p:nvPr/>
        </p:nvSpPr>
        <p:spPr>
          <a:xfrm flipH="1">
            <a:off x="8653903" y="3211345"/>
            <a:ext cx="2497667" cy="1413933"/>
          </a:xfrm>
          <a:prstGeom prst="wedgeEllipseCallout">
            <a:avLst/>
          </a:prstGeom>
          <a:solidFill>
            <a:schemeClr val="bg1"/>
          </a:solidFill>
          <a:ln>
            <a:solidFill>
              <a:srgbClr val="E64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7405069" y="2184871"/>
            <a:ext cx="2497667" cy="1413933"/>
          </a:xfrm>
          <a:prstGeom prst="wedgeEllipseCallout">
            <a:avLst/>
          </a:prstGeom>
          <a:solidFill>
            <a:schemeClr val="bg1"/>
          </a:solidFill>
          <a:ln>
            <a:solidFill>
              <a:srgbClr val="0B8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6319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602832"/>
            <a:ext cx="10515600" cy="2852737"/>
          </a:xfrm>
        </p:spPr>
        <p:txBody>
          <a:bodyPr/>
          <a:lstStyle/>
          <a:p>
            <a:pPr algn="ctr"/>
            <a:r>
              <a:rPr lang="en-US" dirty="0"/>
              <a:t>When you can’t pay bills . . .</a:t>
            </a:r>
          </a:p>
        </p:txBody>
      </p:sp>
      <p:sp>
        <p:nvSpPr>
          <p:cNvPr id="3" name="Text Placeholder 2"/>
          <p:cNvSpPr>
            <a:spLocks noGrp="1"/>
          </p:cNvSpPr>
          <p:nvPr>
            <p:ph type="body" idx="1"/>
          </p:nvPr>
        </p:nvSpPr>
        <p:spPr>
          <a:xfrm>
            <a:off x="831850" y="3603625"/>
            <a:ext cx="10515600" cy="1500187"/>
          </a:xfrm>
        </p:spPr>
        <p:txBody>
          <a:bodyPr/>
          <a:lstStyle/>
          <a:p>
            <a:pPr algn="ctr"/>
            <a:r>
              <a:rPr lang="en-US" sz="5400" dirty="0">
                <a:solidFill>
                  <a:srgbClr val="E64A45"/>
                </a:solidFill>
              </a:rPr>
              <a:t>Act now!</a:t>
            </a:r>
          </a:p>
          <a:p>
            <a:endParaRPr lang="en-US" dirty="0"/>
          </a:p>
        </p:txBody>
      </p:sp>
    </p:spTree>
    <p:extLst>
      <p:ext uri="{BB962C8B-B14F-4D97-AF65-F5344CB8AC3E}">
        <p14:creationId xmlns:p14="http://schemas.microsoft.com/office/powerpoint/2010/main" val="21903831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0179"/>
            <a:ext cx="12192000" cy="3657600"/>
          </a:xfrm>
        </p:spPr>
        <p:txBody>
          <a:bodyPr>
            <a:normAutofit/>
          </a:bodyPr>
          <a:lstStyle/>
          <a:p>
            <a:pPr algn="ctr">
              <a:lnSpc>
                <a:spcPct val="150000"/>
              </a:lnSpc>
            </a:pPr>
            <a:r>
              <a:rPr lang="en-US" dirty="0"/>
              <a:t>Affordable Credit</a:t>
            </a:r>
            <a:br>
              <a:rPr lang="en-US" dirty="0"/>
            </a:br>
            <a:r>
              <a:rPr lang="en-US" dirty="0" smtClean="0"/>
              <a:t>vs</a:t>
            </a:r>
            <a:r>
              <a:rPr lang="en-US" dirty="0"/>
              <a:t>.</a:t>
            </a:r>
            <a:br>
              <a:rPr lang="en-US" dirty="0"/>
            </a:br>
            <a:r>
              <a:rPr lang="en-US" dirty="0" smtClean="0"/>
              <a:t>Too </a:t>
            </a:r>
            <a:r>
              <a:rPr lang="en-US" dirty="0"/>
              <a:t>Much Credit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94" y="1418441"/>
            <a:ext cx="4486665" cy="2481077"/>
          </a:xfrm>
          <a:prstGeom prst="rect">
            <a:avLst/>
          </a:prstGeom>
        </p:spPr>
      </p:pic>
      <p:pic>
        <p:nvPicPr>
          <p:cNvPr id="10" name="Picture 9"/>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696808" y="1485497"/>
            <a:ext cx="3316231" cy="2346965"/>
          </a:xfrm>
          <a:prstGeom prst="rect">
            <a:avLst/>
          </a:prstGeom>
        </p:spPr>
      </p:pic>
    </p:spTree>
    <p:extLst>
      <p:ext uri="{BB962C8B-B14F-4D97-AF65-F5344CB8AC3E}">
        <p14:creationId xmlns:p14="http://schemas.microsoft.com/office/powerpoint/2010/main" val="33704642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3" y="774199"/>
            <a:ext cx="10515600" cy="1325563"/>
          </a:xfrm>
        </p:spPr>
        <p:txBody>
          <a:bodyPr>
            <a:noAutofit/>
          </a:bodyPr>
          <a:lstStyle/>
          <a:p>
            <a:pPr algn="ctr"/>
            <a:r>
              <a:rPr lang="en-US" dirty="0"/>
              <a:t>When you use credit,</a:t>
            </a:r>
            <a:br>
              <a:rPr lang="en-US" dirty="0"/>
            </a:br>
            <a:r>
              <a:rPr lang="en-US" dirty="0"/>
              <a:t>you’re spending money </a:t>
            </a:r>
            <a:r>
              <a:rPr lang="en-US" dirty="0" smtClean="0"/>
              <a:t/>
            </a:r>
            <a:br>
              <a:rPr lang="en-US" dirty="0" smtClean="0"/>
            </a:br>
            <a:r>
              <a:rPr lang="en-US" dirty="0" smtClean="0"/>
              <a:t>before </a:t>
            </a:r>
            <a:r>
              <a:rPr lang="en-US" dirty="0"/>
              <a:t>you earn it</a:t>
            </a:r>
            <a:r>
              <a:rPr lang="en-US" dirty="0" smtClean="0"/>
              <a:t>.</a:t>
            </a:r>
            <a:endParaRPr lang="en-US" dirty="0"/>
          </a:p>
        </p:txBody>
      </p:sp>
      <p:pic>
        <p:nvPicPr>
          <p:cNvPr id="3" name="Picture 4" descr="C:\Documents and Settings\Peggy Olive\Local Settings\Temporary Internet Files\Content.IE5\O9CJ8RWR\MC900334642[1].wmf"/>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1086" y="2504437"/>
            <a:ext cx="3394553" cy="370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77823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1" y="256841"/>
            <a:ext cx="9047747" cy="1325563"/>
          </a:xfrm>
        </p:spPr>
        <p:txBody>
          <a:bodyPr/>
          <a:lstStyle/>
          <a:p>
            <a:r>
              <a:rPr lang="en-US" dirty="0"/>
              <a:t>Types of </a:t>
            </a:r>
            <a:r>
              <a:rPr lang="en-US" dirty="0" smtClean="0"/>
              <a:t>Credit:</a:t>
            </a:r>
            <a:endParaRPr lang="en-US" dirty="0"/>
          </a:p>
        </p:txBody>
      </p:sp>
      <p:sp>
        <p:nvSpPr>
          <p:cNvPr id="3" name="Content Placeholder 2"/>
          <p:cNvSpPr>
            <a:spLocks noGrp="1"/>
          </p:cNvSpPr>
          <p:nvPr>
            <p:ph idx="1"/>
          </p:nvPr>
        </p:nvSpPr>
        <p:spPr>
          <a:xfrm>
            <a:off x="1395662" y="1488741"/>
            <a:ext cx="9889959" cy="4351338"/>
          </a:xfrm>
        </p:spPr>
        <p:txBody>
          <a:bodyPr>
            <a:normAutofit/>
          </a:bodyPr>
          <a:lstStyle/>
          <a:p>
            <a:r>
              <a:rPr lang="en-US" sz="3600" dirty="0"/>
              <a:t>Revolving Credit Account</a:t>
            </a:r>
          </a:p>
          <a:p>
            <a:pPr marL="465138" indent="0">
              <a:spcAft>
                <a:spcPts val="600"/>
              </a:spcAft>
              <a:buNone/>
            </a:pPr>
            <a:r>
              <a:rPr lang="en-US" dirty="0"/>
              <a:t>Credit </a:t>
            </a:r>
            <a:r>
              <a:rPr lang="en-US" sz="3200" dirty="0"/>
              <a:t>cards</a:t>
            </a:r>
            <a:r>
              <a:rPr lang="en-US" dirty="0"/>
              <a:t> – MasterCard, Discover, Visa, </a:t>
            </a:r>
            <a:r>
              <a:rPr lang="en-US" dirty="0" smtClean="0"/>
              <a:t/>
            </a:r>
            <a:br>
              <a:rPr lang="en-US" dirty="0" smtClean="0"/>
            </a:br>
            <a:r>
              <a:rPr lang="en-US" dirty="0" smtClean="0"/>
              <a:t>JC </a:t>
            </a:r>
            <a:r>
              <a:rPr lang="en-US" dirty="0"/>
              <a:t>Penney, etc.</a:t>
            </a:r>
          </a:p>
          <a:p>
            <a:r>
              <a:rPr lang="en-US" sz="3600" dirty="0"/>
              <a:t>Charge Account</a:t>
            </a:r>
            <a:r>
              <a:rPr lang="en-US" dirty="0"/>
              <a:t>	</a:t>
            </a:r>
          </a:p>
          <a:p>
            <a:pPr marL="465138" indent="0">
              <a:spcAft>
                <a:spcPts val="600"/>
              </a:spcAft>
              <a:buNone/>
            </a:pPr>
            <a:r>
              <a:rPr lang="en-US" sz="3200" dirty="0"/>
              <a:t>Utilities, dentist, cell phone, etc.</a:t>
            </a:r>
          </a:p>
          <a:p>
            <a:r>
              <a:rPr lang="en-US" sz="3600" dirty="0"/>
              <a:t>Installment Loans</a:t>
            </a:r>
          </a:p>
          <a:p>
            <a:pPr marL="465138" indent="0">
              <a:buNone/>
            </a:pPr>
            <a:r>
              <a:rPr lang="en-US" sz="3200" dirty="0"/>
              <a:t>Car loan, mortgage, student loan, payday loan, etc.</a:t>
            </a:r>
          </a:p>
          <a:p>
            <a:pPr marL="0" indent="0">
              <a:buNone/>
            </a:pPr>
            <a:endParaRPr lang="en-US" dirty="0"/>
          </a:p>
        </p:txBody>
      </p:sp>
    </p:spTree>
    <p:extLst>
      <p:ext uri="{BB962C8B-B14F-4D97-AF65-F5344CB8AC3E}">
        <p14:creationId xmlns:p14="http://schemas.microsoft.com/office/powerpoint/2010/main" val="63375361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2" y="280904"/>
            <a:ext cx="9813758" cy="1325563"/>
          </a:xfrm>
        </p:spPr>
        <p:txBody>
          <a:bodyPr/>
          <a:lstStyle/>
          <a:p>
            <a:r>
              <a:rPr lang="en-US" dirty="0"/>
              <a:t>Types of Credit</a:t>
            </a:r>
          </a:p>
        </p:txBody>
      </p:sp>
      <p:sp>
        <p:nvSpPr>
          <p:cNvPr id="3" name="Content Placeholder 2"/>
          <p:cNvSpPr>
            <a:spLocks noGrp="1"/>
          </p:cNvSpPr>
          <p:nvPr>
            <p:ph idx="1"/>
          </p:nvPr>
        </p:nvSpPr>
        <p:spPr>
          <a:xfrm>
            <a:off x="838200" y="2451268"/>
            <a:ext cx="10515600" cy="1699628"/>
          </a:xfrm>
        </p:spPr>
        <p:txBody>
          <a:bodyPr/>
          <a:lstStyle/>
          <a:p>
            <a:pPr marL="0" indent="0" algn="ctr">
              <a:buNone/>
            </a:pPr>
            <a:r>
              <a:rPr lang="en-US" sz="3600" dirty="0"/>
              <a:t>Secured vs. Unsecured</a:t>
            </a:r>
          </a:p>
          <a:p>
            <a:pPr marL="0" indent="0" algn="ctr">
              <a:buNone/>
            </a:pPr>
            <a:r>
              <a:rPr lang="en-US" sz="3600" dirty="0" smtClean="0"/>
              <a:t>Dischargeable vs</a:t>
            </a:r>
            <a:r>
              <a:rPr lang="en-US" sz="3600" dirty="0"/>
              <a:t>. </a:t>
            </a:r>
            <a:r>
              <a:rPr lang="en-US" sz="3600" dirty="0" smtClean="0"/>
              <a:t>Non-dischargeable</a:t>
            </a:r>
            <a:endParaRPr lang="en-US" sz="3600" dirty="0"/>
          </a:p>
          <a:p>
            <a:pPr marL="0" indent="0" algn="ctr">
              <a:buNone/>
            </a:pPr>
            <a:endParaRPr lang="en-US" dirty="0"/>
          </a:p>
        </p:txBody>
      </p:sp>
    </p:spTree>
    <p:extLst>
      <p:ext uri="{BB962C8B-B14F-4D97-AF65-F5344CB8AC3E}">
        <p14:creationId xmlns:p14="http://schemas.microsoft.com/office/powerpoint/2010/main" val="241911351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074" y="256841"/>
            <a:ext cx="9801726" cy="1325563"/>
          </a:xfrm>
        </p:spPr>
        <p:txBody>
          <a:bodyPr/>
          <a:lstStyle/>
          <a:p>
            <a:r>
              <a:rPr lang="en-US" dirty="0"/>
              <a:t>What’s the Difference</a:t>
            </a:r>
            <a:r>
              <a:rPr lang="en-US" dirty="0" smtClean="0"/>
              <a:t>?</a:t>
            </a:r>
            <a:endParaRPr lang="en-US" dirty="0"/>
          </a:p>
        </p:txBody>
      </p:sp>
      <p:sp>
        <p:nvSpPr>
          <p:cNvPr id="3" name="Content Placeholder 2"/>
          <p:cNvSpPr>
            <a:spLocks noGrp="1"/>
          </p:cNvSpPr>
          <p:nvPr>
            <p:ph idx="1"/>
          </p:nvPr>
        </p:nvSpPr>
        <p:spPr/>
        <p:txBody>
          <a:bodyPr>
            <a:normAutofit/>
          </a:bodyPr>
          <a:lstStyle/>
          <a:p>
            <a:pPr marL="0" indent="0">
              <a:spcAft>
                <a:spcPts val="600"/>
              </a:spcAft>
              <a:buNone/>
            </a:pPr>
            <a:r>
              <a:rPr lang="en-US" sz="3600" dirty="0"/>
              <a:t>Credit </a:t>
            </a:r>
            <a:r>
              <a:rPr lang="en-US" sz="3600" dirty="0" smtClean="0"/>
              <a:t>Cards</a:t>
            </a:r>
          </a:p>
          <a:p>
            <a:pPr marL="0" indent="0">
              <a:spcAft>
                <a:spcPts val="600"/>
              </a:spcAft>
              <a:buNone/>
            </a:pPr>
            <a:r>
              <a:rPr lang="en-US" sz="3600" dirty="0" smtClean="0"/>
              <a:t>Debit Cards</a:t>
            </a:r>
          </a:p>
          <a:p>
            <a:pPr marL="0" indent="0">
              <a:spcAft>
                <a:spcPts val="600"/>
              </a:spcAft>
              <a:buNone/>
            </a:pPr>
            <a:r>
              <a:rPr lang="en-US" sz="3600" dirty="0" smtClean="0"/>
              <a:t>Prepaid Cards</a:t>
            </a:r>
          </a:p>
          <a:p>
            <a:pPr marL="0" indent="0">
              <a:spcAft>
                <a:spcPts val="600"/>
              </a:spcAft>
              <a:buNone/>
            </a:pPr>
            <a:r>
              <a:rPr lang="en-US" sz="3600" dirty="0" smtClean="0"/>
              <a:t>Secured </a:t>
            </a:r>
            <a:r>
              <a:rPr lang="en-US" sz="3600" dirty="0"/>
              <a:t>Credit Cards</a:t>
            </a:r>
          </a:p>
        </p:txBody>
      </p:sp>
      <p:pic>
        <p:nvPicPr>
          <p:cNvPr id="5" name="Picture 4"/>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389200">
            <a:off x="6384892" y="2070231"/>
            <a:ext cx="4489787" cy="2812825"/>
          </a:xfrm>
          <a:prstGeom prst="rect">
            <a:avLst/>
          </a:prstGeom>
        </p:spPr>
      </p:pic>
    </p:spTree>
    <p:extLst>
      <p:ext uri="{BB962C8B-B14F-4D97-AF65-F5344CB8AC3E}">
        <p14:creationId xmlns:p14="http://schemas.microsoft.com/office/powerpoint/2010/main" val="38614587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1" y="256840"/>
            <a:ext cx="9801726" cy="1325563"/>
          </a:xfrm>
        </p:spPr>
        <p:txBody>
          <a:bodyPr/>
          <a:lstStyle/>
          <a:p>
            <a:r>
              <a:rPr lang="en-US" dirty="0" smtClean="0"/>
              <a:t>Credit Cards</a:t>
            </a:r>
            <a:endParaRPr lang="en-US" dirty="0"/>
          </a:p>
        </p:txBody>
      </p:sp>
      <p:sp>
        <p:nvSpPr>
          <p:cNvPr id="3" name="Content Placeholder 2"/>
          <p:cNvSpPr>
            <a:spLocks noGrp="1"/>
          </p:cNvSpPr>
          <p:nvPr>
            <p:ph idx="1"/>
          </p:nvPr>
        </p:nvSpPr>
        <p:spPr>
          <a:xfrm>
            <a:off x="2489164" y="2013853"/>
            <a:ext cx="3808956" cy="4351338"/>
          </a:xfrm>
        </p:spPr>
        <p:txBody>
          <a:bodyPr/>
          <a:lstStyle/>
          <a:p>
            <a:r>
              <a:rPr lang="en-US" dirty="0"/>
              <a:t>Credit history</a:t>
            </a:r>
          </a:p>
          <a:p>
            <a:r>
              <a:rPr lang="en-US" dirty="0"/>
              <a:t>Emergencies</a:t>
            </a:r>
          </a:p>
          <a:p>
            <a:r>
              <a:rPr lang="en-US" dirty="0"/>
              <a:t>Perks</a:t>
            </a:r>
          </a:p>
          <a:p>
            <a:r>
              <a:rPr lang="en-US" dirty="0"/>
              <a:t>Disputes</a:t>
            </a:r>
          </a:p>
          <a:p>
            <a:r>
              <a:rPr lang="en-US" dirty="0"/>
              <a:t>$50 liability</a:t>
            </a:r>
          </a:p>
          <a:p>
            <a:endParaRPr lang="en-US" dirty="0"/>
          </a:p>
        </p:txBody>
      </p:sp>
      <p:sp>
        <p:nvSpPr>
          <p:cNvPr id="4" name="Content Placeholder 2"/>
          <p:cNvSpPr txBox="1">
            <a:spLocks/>
          </p:cNvSpPr>
          <p:nvPr/>
        </p:nvSpPr>
        <p:spPr>
          <a:xfrm>
            <a:off x="6298120" y="2013853"/>
            <a:ext cx="45832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Interest rates</a:t>
            </a:r>
          </a:p>
          <a:p>
            <a:r>
              <a:rPr lang="en-US" sz="3600" dirty="0"/>
              <a:t>Fees:</a:t>
            </a:r>
          </a:p>
          <a:p>
            <a:pPr marL="692150" indent="-457200">
              <a:buFont typeface="Arial" panose="020B0604020202020204" pitchFamily="34" charset="0"/>
              <a:buChar char="‒"/>
            </a:pPr>
            <a:r>
              <a:rPr lang="en-US" sz="3600" dirty="0"/>
              <a:t>Late</a:t>
            </a:r>
          </a:p>
          <a:p>
            <a:pPr marL="692150" indent="-457200">
              <a:buFont typeface="Arial" panose="020B0604020202020204" pitchFamily="34" charset="0"/>
              <a:buChar char="‒"/>
            </a:pPr>
            <a:r>
              <a:rPr lang="en-US" sz="3600" dirty="0"/>
              <a:t>Cash Advance</a:t>
            </a:r>
          </a:p>
          <a:p>
            <a:pPr marL="692150" indent="-457200">
              <a:buFont typeface="Arial" panose="020B0604020202020204" pitchFamily="34" charset="0"/>
              <a:buChar char="‒"/>
            </a:pPr>
            <a:r>
              <a:rPr lang="en-US" sz="3600" dirty="0" err="1"/>
              <a:t>Overlimit</a:t>
            </a:r>
            <a:r>
              <a:rPr lang="en-US" sz="3600" dirty="0"/>
              <a:t>?</a:t>
            </a:r>
          </a:p>
          <a:p>
            <a:r>
              <a:rPr lang="en-US" sz="3600" dirty="0"/>
              <a:t>Annual fee?</a:t>
            </a:r>
          </a:p>
          <a:p>
            <a:pPr marL="0" indent="0">
              <a:buNone/>
            </a:pPr>
            <a:endParaRPr lang="en-US" dirty="0"/>
          </a:p>
        </p:txBody>
      </p:sp>
      <p:sp>
        <p:nvSpPr>
          <p:cNvPr id="5" name="TextBox 4"/>
          <p:cNvSpPr txBox="1"/>
          <p:nvPr/>
        </p:nvSpPr>
        <p:spPr>
          <a:xfrm>
            <a:off x="2319129"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Pros:</a:t>
            </a:r>
            <a:endParaRPr lang="en-US" sz="3600" b="1" dirty="0">
              <a:solidFill>
                <a:srgbClr val="E64A45"/>
              </a:solidFill>
              <a:latin typeface="Helvetica" pitchFamily="2" charset="0"/>
            </a:endParaRPr>
          </a:p>
        </p:txBody>
      </p:sp>
      <p:sp>
        <p:nvSpPr>
          <p:cNvPr id="6" name="TextBox 5"/>
          <p:cNvSpPr txBox="1"/>
          <p:nvPr/>
        </p:nvSpPr>
        <p:spPr>
          <a:xfrm>
            <a:off x="6128085"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Cons:</a:t>
            </a:r>
            <a:endParaRPr lang="en-US" sz="3600" b="1" dirty="0">
              <a:solidFill>
                <a:srgbClr val="E64A45"/>
              </a:solidFill>
              <a:latin typeface="Helvetica" pitchFamily="2" charset="0"/>
            </a:endParaRPr>
          </a:p>
        </p:txBody>
      </p:sp>
    </p:spTree>
    <p:extLst>
      <p:ext uri="{BB962C8B-B14F-4D97-AF65-F5344CB8AC3E}">
        <p14:creationId xmlns:p14="http://schemas.microsoft.com/office/powerpoint/2010/main" val="4743433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0" y="244809"/>
            <a:ext cx="9825789" cy="1325563"/>
          </a:xfrm>
        </p:spPr>
        <p:txBody>
          <a:bodyPr/>
          <a:lstStyle/>
          <a:p>
            <a:r>
              <a:rPr lang="en-US" dirty="0" smtClean="0"/>
              <a:t>Debit Cards</a:t>
            </a:r>
            <a:endParaRPr lang="en-US" dirty="0"/>
          </a:p>
        </p:txBody>
      </p:sp>
      <p:sp>
        <p:nvSpPr>
          <p:cNvPr id="3" name="Content Placeholder 2"/>
          <p:cNvSpPr>
            <a:spLocks noGrp="1"/>
          </p:cNvSpPr>
          <p:nvPr>
            <p:ph idx="1"/>
          </p:nvPr>
        </p:nvSpPr>
        <p:spPr>
          <a:xfrm>
            <a:off x="2428159" y="2013853"/>
            <a:ext cx="3808956" cy="4351338"/>
          </a:xfrm>
        </p:spPr>
        <p:txBody>
          <a:bodyPr/>
          <a:lstStyle/>
          <a:p>
            <a:r>
              <a:rPr lang="en-US" dirty="0"/>
              <a:t>No interest</a:t>
            </a:r>
          </a:p>
          <a:p>
            <a:r>
              <a:rPr lang="en-US" dirty="0"/>
              <a:t>Quick cash</a:t>
            </a:r>
          </a:p>
          <a:p>
            <a:r>
              <a:rPr lang="en-US" dirty="0"/>
              <a:t>Limit spending</a:t>
            </a:r>
          </a:p>
          <a:p>
            <a:r>
              <a:rPr lang="en-US" dirty="0"/>
              <a:t>Online payments</a:t>
            </a:r>
          </a:p>
          <a:p>
            <a:endParaRPr lang="en-US" dirty="0"/>
          </a:p>
        </p:txBody>
      </p:sp>
      <p:sp>
        <p:nvSpPr>
          <p:cNvPr id="4" name="Content Placeholder 2"/>
          <p:cNvSpPr txBox="1">
            <a:spLocks/>
          </p:cNvSpPr>
          <p:nvPr/>
        </p:nvSpPr>
        <p:spPr>
          <a:xfrm>
            <a:off x="6237115" y="2013853"/>
            <a:ext cx="38089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Credit History</a:t>
            </a:r>
            <a:endParaRPr lang="en-US" sz="3600" dirty="0"/>
          </a:p>
          <a:p>
            <a:r>
              <a:rPr lang="en-US" sz="3600" dirty="0"/>
              <a:t>Fees:</a:t>
            </a:r>
          </a:p>
          <a:p>
            <a:pPr marL="806450" indent="-571500">
              <a:buFont typeface="Arial" panose="020B0604020202020204" pitchFamily="34" charset="0"/>
              <a:buChar char="‒"/>
            </a:pPr>
            <a:r>
              <a:rPr lang="en-US" sz="3600" dirty="0" smtClean="0"/>
              <a:t>Point of sale</a:t>
            </a:r>
            <a:endParaRPr lang="en-US" sz="3600" dirty="0"/>
          </a:p>
          <a:p>
            <a:pPr marL="806450" indent="-571500">
              <a:buFont typeface="Arial" panose="020B0604020202020204" pitchFamily="34" charset="0"/>
              <a:buChar char="‒"/>
            </a:pPr>
            <a:r>
              <a:rPr lang="en-US" sz="3600" dirty="0" smtClean="0"/>
              <a:t>Who’s ATM?</a:t>
            </a:r>
            <a:endParaRPr lang="en-US" sz="3600" dirty="0"/>
          </a:p>
          <a:p>
            <a:pPr marL="806450" indent="-571500">
              <a:buFont typeface="Arial" panose="020B0604020202020204" pitchFamily="34" charset="0"/>
              <a:buChar char="‒"/>
            </a:pPr>
            <a:r>
              <a:rPr lang="en-US" sz="3600" dirty="0" err="1"/>
              <a:t>Overlimit</a:t>
            </a:r>
            <a:r>
              <a:rPr lang="en-US" sz="3600" dirty="0"/>
              <a:t>?</a:t>
            </a:r>
          </a:p>
          <a:p>
            <a:r>
              <a:rPr lang="en-US" sz="3600" dirty="0" smtClean="0"/>
              <a:t>$500 liability?</a:t>
            </a:r>
            <a:endParaRPr lang="en-US" sz="3600" dirty="0"/>
          </a:p>
          <a:p>
            <a:pPr marL="0" indent="0">
              <a:buNone/>
            </a:pPr>
            <a:endParaRPr lang="en-US" dirty="0"/>
          </a:p>
        </p:txBody>
      </p:sp>
      <p:sp>
        <p:nvSpPr>
          <p:cNvPr id="5" name="TextBox 4"/>
          <p:cNvSpPr txBox="1"/>
          <p:nvPr/>
        </p:nvSpPr>
        <p:spPr>
          <a:xfrm>
            <a:off x="2306249"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Pros:</a:t>
            </a:r>
            <a:endParaRPr lang="en-US" sz="3600" b="1" dirty="0">
              <a:solidFill>
                <a:srgbClr val="E64A45"/>
              </a:solidFill>
              <a:latin typeface="Helvetica" pitchFamily="2" charset="0"/>
            </a:endParaRPr>
          </a:p>
        </p:txBody>
      </p:sp>
      <p:sp>
        <p:nvSpPr>
          <p:cNvPr id="6" name="TextBox 5"/>
          <p:cNvSpPr txBox="1"/>
          <p:nvPr/>
        </p:nvSpPr>
        <p:spPr>
          <a:xfrm>
            <a:off x="6115205" y="1367522"/>
            <a:ext cx="2605414" cy="646331"/>
          </a:xfrm>
          <a:prstGeom prst="rect">
            <a:avLst/>
          </a:prstGeom>
          <a:noFill/>
        </p:spPr>
        <p:txBody>
          <a:bodyPr wrap="square" rtlCol="0">
            <a:spAutoFit/>
          </a:bodyPr>
          <a:lstStyle/>
          <a:p>
            <a:r>
              <a:rPr lang="en-US" sz="3600" b="1" dirty="0" smtClean="0">
                <a:solidFill>
                  <a:srgbClr val="E64A45"/>
                </a:solidFill>
                <a:latin typeface="Helvetica" pitchFamily="2" charset="0"/>
              </a:rPr>
              <a:t>Cons:</a:t>
            </a:r>
            <a:endParaRPr lang="en-US" sz="3600" b="1" dirty="0">
              <a:solidFill>
                <a:srgbClr val="E64A45"/>
              </a:solidFill>
              <a:latin typeface="Helvetica" pitchFamily="2" charset="0"/>
            </a:endParaRPr>
          </a:p>
        </p:txBody>
      </p:sp>
    </p:spTree>
    <p:extLst>
      <p:ext uri="{BB962C8B-B14F-4D97-AF65-F5344CB8AC3E}">
        <p14:creationId xmlns:p14="http://schemas.microsoft.com/office/powerpoint/2010/main" val="4236246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TotalTime>
  <Words>1686</Words>
  <Application>Microsoft Office PowerPoint</Application>
  <PresentationFormat>Widescreen</PresentationFormat>
  <Paragraphs>283</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Comic Sans MS</vt:lpstr>
      <vt:lpstr>Helvetica</vt:lpstr>
      <vt:lpstr>Times New Roman</vt:lpstr>
      <vt:lpstr>Univers Condensed</vt:lpstr>
      <vt:lpstr>Wingdings</vt:lpstr>
      <vt:lpstr>Office Theme</vt:lpstr>
      <vt:lpstr>Credit and Debt: Make it work for you!</vt:lpstr>
      <vt:lpstr>All Credit is Not Equal</vt:lpstr>
      <vt:lpstr>Affordable Credit vs. Too Much Credit</vt:lpstr>
      <vt:lpstr>When you use credit, you’re spending money  before you earn it.</vt:lpstr>
      <vt:lpstr>Types of Credit:</vt:lpstr>
      <vt:lpstr>Types of Credit</vt:lpstr>
      <vt:lpstr>What’s the Difference?</vt:lpstr>
      <vt:lpstr>Credit Cards</vt:lpstr>
      <vt:lpstr>Debit Cards</vt:lpstr>
      <vt:lpstr>Prepaid Debit Cards</vt:lpstr>
      <vt:lpstr>Secured Credit Cards</vt:lpstr>
      <vt:lpstr>When you do use credit… know how much today’s credit  will cost you tomorrow.</vt:lpstr>
      <vt:lpstr>Current Credit Card Balance = $1,715.24 Minimum Payment Due = $18 Due Date = 21 days </vt:lpstr>
      <vt:lpstr>Subprime Types of Credit</vt:lpstr>
      <vt:lpstr>Pay Day Loans</vt:lpstr>
      <vt:lpstr>Who cares about your credit?</vt:lpstr>
      <vt:lpstr>Credit Reporting Agencies</vt:lpstr>
      <vt:lpstr>FREE Credit Report</vt:lpstr>
      <vt:lpstr>Credit Scores</vt:lpstr>
      <vt:lpstr>Free Educational “Credit Score” Services:</vt:lpstr>
      <vt:lpstr>FICO Score</vt:lpstr>
      <vt:lpstr>Check Your Credit Report Campaign </vt:lpstr>
      <vt:lpstr>Signs that you have more expenses than income:</vt:lpstr>
      <vt:lpstr>Catching up on credit payments:</vt:lpstr>
      <vt:lpstr>“Power Pay” Concept</vt:lpstr>
      <vt:lpstr>Power Pay Strategy</vt:lpstr>
      <vt:lpstr>But what if there’s not enough money?</vt:lpstr>
      <vt:lpstr>If you have don’t have money for minimum payments:</vt:lpstr>
      <vt:lpstr>When you can’t pay bills . . .</vt:lpstr>
    </vt:vector>
  </TitlesOfParts>
  <Company>SoHE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Hewko</dc:creator>
  <cp:lastModifiedBy>Deborah Hewko</cp:lastModifiedBy>
  <cp:revision>99</cp:revision>
  <dcterms:created xsi:type="dcterms:W3CDTF">2017-08-10T14:49:09Z</dcterms:created>
  <dcterms:modified xsi:type="dcterms:W3CDTF">2017-08-23T15:10:37Z</dcterms:modified>
</cp:coreProperties>
</file>