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43000" y="685800"/>
            <a:ext cx="4572000" cy="3429000"/>
          </a:xfrm>
          <a:prstGeom prst="rect">
            <a:avLst/>
          </a:prstGeom>
        </p:spPr>
        <p:txBody>
          <a:bodyPr/>
          <a:lstStyle/>
          <a:p>
            <a:endParaRPr/>
          </a:p>
        </p:txBody>
      </p:sp>
      <p:sp>
        <p:nvSpPr>
          <p:cNvPr id="165" name="Shape 16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731293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WRFI- 60+days of backpacking, canoeing, and an immersion with Hopi and Navajo cultures</a:t>
            </a:r>
          </a:p>
          <a:p>
            <a:r>
              <a:t>place-based course</a:t>
            </a:r>
          </a:p>
        </p:txBody>
      </p:sp>
    </p:spTree>
    <p:extLst>
      <p:ext uri="{BB962C8B-B14F-4D97-AF65-F5344CB8AC3E}">
        <p14:creationId xmlns:p14="http://schemas.microsoft.com/office/powerpoint/2010/main" val="2996304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Scale 1-5 from 1- Strongly disagree to 5 Strongly agree</a:t>
            </a:r>
          </a:p>
          <a:p>
            <a:r>
              <a:t>Mean 4.12 between Somewhat Agree &amp; Strongly Agree—4-5</a:t>
            </a:r>
          </a:p>
          <a:p>
            <a:r>
              <a:t>strongest assessing scientifically credible information about climate &amp; understanding climate’s influence on themselves and their influence on the climate—which, in research literature, are both considered areas of misconceptions</a:t>
            </a:r>
          </a:p>
        </p:txBody>
      </p:sp>
    </p:spTree>
    <p:extLst>
      <p:ext uri="{BB962C8B-B14F-4D97-AF65-F5344CB8AC3E}">
        <p14:creationId xmlns:p14="http://schemas.microsoft.com/office/powerpoint/2010/main" val="318157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endParaRPr/>
          </a:p>
        </p:txBody>
      </p:sp>
      <p:sp>
        <p:nvSpPr>
          <p:cNvPr id="257" name="Shape 257"/>
          <p:cNvSpPr>
            <a:spLocks noGrp="1"/>
          </p:cNvSpPr>
          <p:nvPr>
            <p:ph type="body" sz="quarter" idx="1"/>
          </p:nvPr>
        </p:nvSpPr>
        <p:spPr>
          <a:prstGeom prst="rect">
            <a:avLst/>
          </a:prstGeom>
        </p:spPr>
        <p:txBody>
          <a:bodyPr/>
          <a:lstStyle/>
          <a:p>
            <a:r>
              <a:t>RIGHT NOW: at time of questionnaire=end of the school year</a:t>
            </a:r>
          </a:p>
          <a:p>
            <a:r>
              <a:t>means</a:t>
            </a:r>
          </a:p>
          <a:p>
            <a:r>
              <a:t>rating self pretty low prior—significant increase after attendance and another increase from last summer to right now</a:t>
            </a:r>
          </a:p>
          <a:p>
            <a:r>
              <a:t>Low	High</a:t>
            </a:r>
          </a:p>
          <a:p>
            <a:r>
              <a:t>1	2	3	4	5</a:t>
            </a:r>
          </a:p>
        </p:txBody>
      </p:sp>
    </p:spTree>
    <p:extLst>
      <p:ext uri="{BB962C8B-B14F-4D97-AF65-F5344CB8AC3E}">
        <p14:creationId xmlns:p14="http://schemas.microsoft.com/office/powerpoint/2010/main" val="106614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r>
              <a:t>Pedagogical Skills continued…</a:t>
            </a:r>
          </a:p>
          <a:p>
            <a:r>
              <a:t>Summary of all the sets of items in this section</a:t>
            </a:r>
          </a:p>
          <a:p>
            <a:r>
              <a:t>set 2.1: recommendations from psychology of climate change communication</a:t>
            </a:r>
          </a:p>
          <a:p>
            <a:r>
              <a:t>set 2.2: most items focused on place-based and service learning in this set; most growth of the three sets</a:t>
            </a:r>
          </a:p>
          <a:p>
            <a:r>
              <a:t>set 2.3: pedagogical skills based on Teed &amp; Franco Pedagogical content knowledge principles</a:t>
            </a:r>
          </a:p>
          <a:p>
            <a:r>
              <a:t>Teed &amp; Franco, 2014</a:t>
            </a:r>
          </a:p>
          <a:p>
            <a:r>
              <a:t>Low	High</a:t>
            </a:r>
          </a:p>
          <a:p>
            <a:r>
              <a:t>1	2	3	4	5</a:t>
            </a:r>
          </a:p>
        </p:txBody>
      </p:sp>
    </p:spTree>
    <p:extLst>
      <p:ext uri="{BB962C8B-B14F-4D97-AF65-F5344CB8AC3E}">
        <p14:creationId xmlns:p14="http://schemas.microsoft.com/office/powerpoint/2010/main" val="46027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Center for Research on Environmental Decisions, 2009—psychology of cc communication</a:t>
            </a:r>
          </a:p>
          <a:p>
            <a:endParaRPr/>
          </a:p>
          <a:p>
            <a:r>
              <a:t>Most growth in knowledge, skills, and ability to communicate: PRESENT impacts and losses, utilize curricula &amp; resources, and FUTURE impacts and losses</a:t>
            </a:r>
          </a:p>
        </p:txBody>
      </p:sp>
    </p:spTree>
    <p:extLst>
      <p:ext uri="{BB962C8B-B14F-4D97-AF65-F5344CB8AC3E}">
        <p14:creationId xmlns:p14="http://schemas.microsoft.com/office/powerpoint/2010/main" val="362175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t>Pedagogical Skills continued…</a:t>
            </a:r>
          </a:p>
          <a:p>
            <a:r>
              <a:t>most items focused on place-based and service learning in this set</a:t>
            </a:r>
          </a:p>
          <a:p>
            <a:r>
              <a:t>most growth of the three sets</a:t>
            </a:r>
          </a:p>
          <a:p>
            <a:r>
              <a:t>most growth in communicating about: LOCAL relevance, Ojibwe life ways &amp; culture, &amp; relevance to my students’ cultural heritage</a:t>
            </a:r>
          </a:p>
          <a:p>
            <a:endParaRPr/>
          </a:p>
          <a:p>
            <a:r>
              <a:t>Rivers 2 Lakes - Ernst</a:t>
            </a:r>
          </a:p>
          <a:p>
            <a:r>
              <a:t>Low	High</a:t>
            </a:r>
          </a:p>
          <a:p>
            <a:r>
              <a:t>1	2	3	4	5</a:t>
            </a:r>
          </a:p>
        </p:txBody>
      </p:sp>
    </p:spTree>
    <p:extLst>
      <p:ext uri="{BB962C8B-B14F-4D97-AF65-F5344CB8AC3E}">
        <p14:creationId xmlns:p14="http://schemas.microsoft.com/office/powerpoint/2010/main" val="155761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Pedagogical Skills continued…</a:t>
            </a:r>
          </a:p>
          <a:p>
            <a:r>
              <a:t>based on general pedagogical skills</a:t>
            </a:r>
          </a:p>
          <a:p>
            <a:r>
              <a:t>largest amounts of growth in collaborating with other teachers, expanding and thinking across disciplines, and incorporating climate change education into their classroom</a:t>
            </a:r>
          </a:p>
          <a:p>
            <a:endParaRPr/>
          </a:p>
          <a:p>
            <a:r>
              <a:t>Low	High</a:t>
            </a:r>
          </a:p>
          <a:p>
            <a:r>
              <a:t>1	2	3	4	5</a:t>
            </a:r>
          </a:p>
        </p:txBody>
      </p:sp>
    </p:spTree>
    <p:extLst>
      <p:ext uri="{BB962C8B-B14F-4D97-AF65-F5344CB8AC3E}">
        <p14:creationId xmlns:p14="http://schemas.microsoft.com/office/powerpoint/2010/main" val="287885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Overall mean</a:t>
            </a:r>
          </a:p>
          <a:p>
            <a:r>
              <a:t>significant increase in self-report rating knowledge, skills, and abilities</a:t>
            </a:r>
          </a:p>
        </p:txBody>
      </p:sp>
    </p:spTree>
    <p:extLst>
      <p:ext uri="{BB962C8B-B14F-4D97-AF65-F5344CB8AC3E}">
        <p14:creationId xmlns:p14="http://schemas.microsoft.com/office/powerpoint/2010/main" val="285007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noRot="1" noChangeAspect="1"/>
          </p:cNvSpPr>
          <p:nvPr>
            <p:ph type="sldImg"/>
          </p:nvPr>
        </p:nvSpPr>
        <p:spPr>
          <a:prstGeom prst="rect">
            <a:avLst/>
          </a:prstGeom>
        </p:spPr>
        <p:txBody>
          <a:bodyPr/>
          <a:lstStyle/>
          <a:p>
            <a:endParaRPr/>
          </a:p>
        </p:txBody>
      </p:sp>
      <p:sp>
        <p:nvSpPr>
          <p:cNvPr id="293" name="Shape 293"/>
          <p:cNvSpPr>
            <a:spLocks noGrp="1"/>
          </p:cNvSpPr>
          <p:nvPr>
            <p:ph type="body" sz="quarter" idx="1"/>
          </p:nvPr>
        </p:nvSpPr>
        <p:spPr>
          <a:prstGeom prst="rect">
            <a:avLst/>
          </a:prstGeom>
        </p:spPr>
        <p:txBody>
          <a:bodyPr/>
          <a:lstStyle/>
          <a:p>
            <a:r>
              <a:t>confidence: belief in capability to perform.</a:t>
            </a:r>
          </a:p>
          <a:p>
            <a:r>
              <a:t>Looking at PCK as an indicator of confidence for Confidence regarding implementing the G-WOW Model:</a:t>
            </a:r>
          </a:p>
          <a:p>
            <a:r>
              <a:t>2.1 - series on framing CC and understanding communication based from psychology of CC</a:t>
            </a:r>
          </a:p>
          <a:p>
            <a:r>
              <a:t>2.2 - place-based and service learning</a:t>
            </a:r>
          </a:p>
          <a:p>
            <a:r>
              <a:t>2.3- general pedagogical skills (Teed)</a:t>
            </a:r>
          </a:p>
          <a:p>
            <a:r>
              <a:t>MEAN of all three series of questions</a:t>
            </a:r>
          </a:p>
          <a:p>
            <a:endParaRPr/>
          </a:p>
          <a:p>
            <a:r>
              <a:t>Can look at the same data set again because this is their perceived knowledge, skills, &amp; abilities—shows significant increase in after attending the institute and even higher ratings after implementing the curriculum into their classrooms</a:t>
            </a:r>
          </a:p>
        </p:txBody>
      </p:sp>
    </p:spTree>
    <p:extLst>
      <p:ext uri="{BB962C8B-B14F-4D97-AF65-F5344CB8AC3E}">
        <p14:creationId xmlns:p14="http://schemas.microsoft.com/office/powerpoint/2010/main" val="359344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t>Mean shows agreement that there was a degree of confidence in teaching about climate change prior to the institute but there was also an increase in confidence from teaching climate change prior to the institute to confidence in teaching about climate change right now</a:t>
            </a:r>
          </a:p>
          <a:p>
            <a:endParaRPr/>
          </a:p>
        </p:txBody>
      </p:sp>
    </p:spTree>
    <p:extLst>
      <p:ext uri="{BB962C8B-B14F-4D97-AF65-F5344CB8AC3E}">
        <p14:creationId xmlns:p14="http://schemas.microsoft.com/office/powerpoint/2010/main" val="11499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prstGeom prst="rect">
            <a:avLst/>
          </a:prstGeom>
        </p:spPr>
        <p:txBody>
          <a:bodyPr/>
          <a:lstStyle/>
          <a:p>
            <a:endParaRPr/>
          </a:p>
        </p:txBody>
      </p:sp>
      <p:sp>
        <p:nvSpPr>
          <p:cNvPr id="305" name="Shape 305"/>
          <p:cNvSpPr>
            <a:spLocks noGrp="1"/>
          </p:cNvSpPr>
          <p:nvPr>
            <p:ph type="body" sz="quarter" idx="1"/>
          </p:nvPr>
        </p:nvSpPr>
        <p:spPr>
          <a:prstGeom prst="rect">
            <a:avLst/>
          </a:prstGeom>
        </p:spPr>
        <p:txBody>
          <a:bodyPr/>
          <a:lstStyle/>
          <a:p>
            <a:r>
              <a:t>1 strongly disagree; 2 disagree; 3 neither agree nor disagree; 4 agree; 5 strongly agree</a:t>
            </a:r>
          </a:p>
          <a:p>
            <a:r>
              <a:t>I was confident in implementing Climate Change Education Prior…</a:t>
            </a:r>
          </a:p>
          <a:p>
            <a:r>
              <a:t>I am confident regarding implementation right now…</a:t>
            </a:r>
          </a:p>
          <a:p>
            <a:r>
              <a:t>The G-WOW institute changed my confidence…</a:t>
            </a:r>
          </a:p>
        </p:txBody>
      </p:sp>
    </p:spTree>
    <p:extLst>
      <p:ext uri="{BB962C8B-B14F-4D97-AF65-F5344CB8AC3E}">
        <p14:creationId xmlns:p14="http://schemas.microsoft.com/office/powerpoint/2010/main" val="140233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t>environmental educator</a:t>
            </a:r>
          </a:p>
          <a:p>
            <a:r>
              <a:t>lead guide for various audiences</a:t>
            </a:r>
          </a:p>
        </p:txBody>
      </p:sp>
    </p:spTree>
    <p:extLst>
      <p:ext uri="{BB962C8B-B14F-4D97-AF65-F5344CB8AC3E}">
        <p14:creationId xmlns:p14="http://schemas.microsoft.com/office/powerpoint/2010/main" val="323183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a:spLocks noGrp="1" noRot="1" noChangeAspect="1"/>
          </p:cNvSpPr>
          <p:nvPr>
            <p:ph type="sldImg"/>
          </p:nvPr>
        </p:nvSpPr>
        <p:spPr>
          <a:prstGeom prst="rect">
            <a:avLst/>
          </a:prstGeom>
        </p:spPr>
        <p:txBody>
          <a:bodyPr/>
          <a:lstStyle/>
          <a:p>
            <a:endParaRPr/>
          </a:p>
        </p:txBody>
      </p:sp>
      <p:sp>
        <p:nvSpPr>
          <p:cNvPr id="311" name="Shape 311"/>
          <p:cNvSpPr>
            <a:spLocks noGrp="1"/>
          </p:cNvSpPr>
          <p:nvPr>
            <p:ph type="body" sz="quarter" idx="1"/>
          </p:nvPr>
        </p:nvSpPr>
        <p:spPr>
          <a:prstGeom prst="rect">
            <a:avLst/>
          </a:prstGeom>
        </p:spPr>
        <p:txBody>
          <a:bodyPr/>
          <a:lstStyle/>
          <a:p>
            <a:r>
              <a:t>general pedagogical skills (Teed)</a:t>
            </a:r>
          </a:p>
          <a:p>
            <a:r>
              <a:t>rating knowledge skills and abilities on teaching practices— 1 low 5 high</a:t>
            </a:r>
          </a:p>
          <a:p>
            <a:r>
              <a:t>largest amounts of growth in collaborating with other teachers, expanding and thinking across disciplines, and incorporating climate change education into their classroom</a:t>
            </a:r>
          </a:p>
        </p:txBody>
      </p:sp>
    </p:spTree>
    <p:extLst>
      <p:ext uri="{BB962C8B-B14F-4D97-AF65-F5344CB8AC3E}">
        <p14:creationId xmlns:p14="http://schemas.microsoft.com/office/powerpoint/2010/main" val="329401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descriptions of what changes they made regarding instructional practices or curriculum:</a:t>
            </a:r>
          </a:p>
          <a:p>
            <a:r>
              <a:t>local impacts, relation to science standards, developing a unit of study on the institute</a:t>
            </a:r>
          </a:p>
        </p:txBody>
      </p:sp>
    </p:spTree>
    <p:extLst>
      <p:ext uri="{BB962C8B-B14F-4D97-AF65-F5344CB8AC3E}">
        <p14:creationId xmlns:p14="http://schemas.microsoft.com/office/powerpoint/2010/main" val="958047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Prior Mean lower—closer to No</a:t>
            </a:r>
          </a:p>
          <a:p>
            <a:r>
              <a:t>After mean almost all Yes </a:t>
            </a:r>
          </a:p>
          <a:p>
            <a:r>
              <a:t>Very low SD After institute</a:t>
            </a:r>
          </a:p>
          <a:p>
            <a:r>
              <a:t>even though starting at different levels of use, low level of variation in what instructional approaches are being incorporated into the classrooms</a:t>
            </a:r>
          </a:p>
        </p:txBody>
      </p:sp>
    </p:spTree>
    <p:extLst>
      <p:ext uri="{BB962C8B-B14F-4D97-AF65-F5344CB8AC3E}">
        <p14:creationId xmlns:p14="http://schemas.microsoft.com/office/powerpoint/2010/main" val="2824686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r>
              <a:t>can see the less variation after institute—1.96 mean</a:t>
            </a:r>
          </a:p>
          <a:p>
            <a:r>
              <a:t>most growth in: impacts of climatic variables on cultural practices OTHER than Ojibwe relevant to student learner &amp; impacts of climatic variables on habitats and the sustainability of key species of Ojibwe culture</a:t>
            </a:r>
          </a:p>
        </p:txBody>
      </p:sp>
    </p:spTree>
    <p:extLst>
      <p:ext uri="{BB962C8B-B14F-4D97-AF65-F5344CB8AC3E}">
        <p14:creationId xmlns:p14="http://schemas.microsoft.com/office/powerpoint/2010/main" val="105569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a:spLocks noGrp="1" noRot="1" noChangeAspect="1"/>
          </p:cNvSpPr>
          <p:nvPr>
            <p:ph type="sldImg"/>
          </p:nvPr>
        </p:nvSpPr>
        <p:spPr>
          <a:prstGeom prst="rect">
            <a:avLst/>
          </a:prstGeom>
        </p:spPr>
        <p:txBody>
          <a:bodyPr/>
          <a:lstStyle/>
          <a:p>
            <a:endParaRPr/>
          </a:p>
        </p:txBody>
      </p:sp>
      <p:sp>
        <p:nvSpPr>
          <p:cNvPr id="334" name="Shape 334"/>
          <p:cNvSpPr>
            <a:spLocks noGrp="1"/>
          </p:cNvSpPr>
          <p:nvPr>
            <p:ph type="body" sz="quarter" idx="1"/>
          </p:nvPr>
        </p:nvSpPr>
        <p:spPr>
          <a:prstGeom prst="rect">
            <a:avLst/>
          </a:prstGeom>
        </p:spPr>
        <p:txBody>
          <a:bodyPr/>
          <a:lstStyle/>
          <a:p>
            <a:r>
              <a:t>INTENTIONS toward:</a:t>
            </a:r>
          </a:p>
          <a:p>
            <a:r>
              <a:t>overall mean 1.96—strongly suggests these methods including place-based, project based, collaboration, and variables relevant to Ojibwe culture and other cultures are intended to be used in the future</a:t>
            </a:r>
          </a:p>
        </p:txBody>
      </p:sp>
    </p:spTree>
    <p:extLst>
      <p:ext uri="{BB962C8B-B14F-4D97-AF65-F5344CB8AC3E}">
        <p14:creationId xmlns:p14="http://schemas.microsoft.com/office/powerpoint/2010/main" val="3346060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r>
              <a:t>from question 3.2</a:t>
            </a:r>
          </a:p>
        </p:txBody>
      </p:sp>
    </p:spTree>
    <p:extLst>
      <p:ext uri="{BB962C8B-B14F-4D97-AF65-F5344CB8AC3E}">
        <p14:creationId xmlns:p14="http://schemas.microsoft.com/office/powerpoint/2010/main" val="891232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r>
              <a:t>from question 3.2</a:t>
            </a:r>
          </a:p>
        </p:txBody>
      </p:sp>
    </p:spTree>
    <p:extLst>
      <p:ext uri="{BB962C8B-B14F-4D97-AF65-F5344CB8AC3E}">
        <p14:creationId xmlns:p14="http://schemas.microsoft.com/office/powerpoint/2010/main" val="3007229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FACTORS INHIBITING OR ASSISTING IMPLEMENTATION:</a:t>
            </a:r>
          </a:p>
          <a:p>
            <a:r>
              <a:t>Report of Means:</a:t>
            </a:r>
          </a:p>
          <a:p>
            <a:r>
              <a:t>Significant-</a:t>
            </a:r>
          </a:p>
          <a:p>
            <a:r>
              <a:t>Yellow-strongest assisters to implementation; green—next strongest— ALL MEANS ABOVE 4—“not an obstacle”</a:t>
            </a:r>
          </a:p>
        </p:txBody>
      </p:sp>
    </p:spTree>
    <p:extLst>
      <p:ext uri="{BB962C8B-B14F-4D97-AF65-F5344CB8AC3E}">
        <p14:creationId xmlns:p14="http://schemas.microsoft.com/office/powerpoint/2010/main" val="2659305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r>
              <a:t>Looking at the means again—4 is considered neutral/not an obstacle and no mean falls below this mark</a:t>
            </a:r>
          </a:p>
        </p:txBody>
      </p:sp>
    </p:spTree>
    <p:extLst>
      <p:ext uri="{BB962C8B-B14F-4D97-AF65-F5344CB8AC3E}">
        <p14:creationId xmlns:p14="http://schemas.microsoft.com/office/powerpoint/2010/main" val="105085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noRot="1" noChangeAspect="1"/>
          </p:cNvSpPr>
          <p:nvPr>
            <p:ph type="sldImg"/>
          </p:nvPr>
        </p:nvSpPr>
        <p:spPr>
          <a:prstGeom prst="rect">
            <a:avLst/>
          </a:prstGeom>
        </p:spPr>
        <p:txBody>
          <a:bodyPr/>
          <a:lstStyle/>
          <a:p>
            <a:endParaRPr/>
          </a:p>
        </p:txBody>
      </p:sp>
      <p:sp>
        <p:nvSpPr>
          <p:cNvPr id="363" name="Shape 363"/>
          <p:cNvSpPr>
            <a:spLocks noGrp="1"/>
          </p:cNvSpPr>
          <p:nvPr>
            <p:ph type="body" sz="quarter" idx="1"/>
          </p:nvPr>
        </p:nvSpPr>
        <p:spPr>
          <a:prstGeom prst="rect">
            <a:avLst/>
          </a:prstGeom>
        </p:spPr>
        <p:txBody>
          <a:bodyPr/>
          <a:lstStyle/>
          <a:p>
            <a:r>
              <a:t>TRANSFERABILITY</a:t>
            </a:r>
            <a:br/>
            <a:r>
              <a:t>4=agree 5=strongly agree</a:t>
            </a:r>
          </a:p>
          <a:p>
            <a:endParaRPr/>
          </a:p>
          <a:p>
            <a:r>
              <a:t>Regardless of proximity to tribal school or community, the mean of the respondents was 4.67 between agree and strongly agree—that the curriculum is transferable to their student populations</a:t>
            </a:r>
          </a:p>
        </p:txBody>
      </p:sp>
    </p:spTree>
    <p:extLst>
      <p:ext uri="{BB962C8B-B14F-4D97-AF65-F5344CB8AC3E}">
        <p14:creationId xmlns:p14="http://schemas.microsoft.com/office/powerpoint/2010/main" val="92367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travelled while obtaining my education and working</a:t>
            </a:r>
          </a:p>
        </p:txBody>
      </p:sp>
    </p:spTree>
    <p:extLst>
      <p:ext uri="{BB962C8B-B14F-4D97-AF65-F5344CB8AC3E}">
        <p14:creationId xmlns:p14="http://schemas.microsoft.com/office/powerpoint/2010/main" val="3181912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noRot="1" noChangeAspect="1"/>
          </p:cNvSpPr>
          <p:nvPr>
            <p:ph type="sldImg"/>
          </p:nvPr>
        </p:nvSpPr>
        <p:spPr>
          <a:prstGeom prst="rect">
            <a:avLst/>
          </a:prstGeom>
        </p:spPr>
        <p:txBody>
          <a:bodyPr/>
          <a:lstStyle/>
          <a:p>
            <a:endParaRPr/>
          </a:p>
        </p:txBody>
      </p:sp>
      <p:sp>
        <p:nvSpPr>
          <p:cNvPr id="371" name="Shape 371"/>
          <p:cNvSpPr>
            <a:spLocks noGrp="1"/>
          </p:cNvSpPr>
          <p:nvPr>
            <p:ph type="body" sz="quarter" idx="1"/>
          </p:nvPr>
        </p:nvSpPr>
        <p:spPr>
          <a:prstGeom prst="rect">
            <a:avLst/>
          </a:prstGeom>
        </p:spPr>
        <p:txBody>
          <a:bodyPr/>
          <a:lstStyle/>
          <a:p>
            <a:r>
              <a:t>Looking at this individually most responses look like they are using the model relevant to their culture compared to where they teach—</a:t>
            </a:r>
          </a:p>
          <a:p>
            <a:endParaRPr/>
          </a:p>
          <a:p>
            <a:r>
              <a:t>what this shows is even outside of Ojibwe country the model is being seen as being adaptable to work within their schools—</a:t>
            </a:r>
          </a:p>
          <a:p>
            <a:r>
              <a:t>Can learn more from interviews:</a:t>
            </a:r>
          </a:p>
          <a:p>
            <a:r>
              <a:t>Transferability and modifications of the model</a:t>
            </a:r>
          </a:p>
          <a:p>
            <a:r>
              <a:t>Other relevant formal/informal training vs Institute influence</a:t>
            </a:r>
          </a:p>
          <a:p>
            <a:r>
              <a:t>Barriers/Facilitators of service learning</a:t>
            </a:r>
          </a:p>
        </p:txBody>
      </p:sp>
    </p:spTree>
    <p:extLst>
      <p:ext uri="{BB962C8B-B14F-4D97-AF65-F5344CB8AC3E}">
        <p14:creationId xmlns:p14="http://schemas.microsoft.com/office/powerpoint/2010/main" val="314480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endParaRPr/>
          </a:p>
        </p:txBody>
      </p:sp>
      <p:sp>
        <p:nvSpPr>
          <p:cNvPr id="376" name="Shape 376"/>
          <p:cNvSpPr>
            <a:spLocks noGrp="1"/>
          </p:cNvSpPr>
          <p:nvPr>
            <p:ph type="body" sz="quarter" idx="1"/>
          </p:nvPr>
        </p:nvSpPr>
        <p:spPr>
          <a:prstGeom prst="rect">
            <a:avLst/>
          </a:prstGeom>
        </p:spPr>
        <p:txBody>
          <a:bodyPr/>
          <a:lstStyle/>
          <a:p>
            <a:r>
              <a:t>future study—Get a longitudinal measure of teacher outcomes but also student outcomes and the overall impact of service learning on student outcomes and whether they are considered responsible action toward climate change</a:t>
            </a:r>
          </a:p>
        </p:txBody>
      </p:sp>
    </p:spTree>
    <p:extLst>
      <p:ext uri="{BB962C8B-B14F-4D97-AF65-F5344CB8AC3E}">
        <p14:creationId xmlns:p14="http://schemas.microsoft.com/office/powerpoint/2010/main" val="270735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r>
              <a:t>Did participation increase or influence classroom teachers’:</a:t>
            </a:r>
          </a:p>
          <a:p>
            <a:endParaRPr/>
          </a:p>
          <a:p>
            <a:r>
              <a:t>Pedagogical skills for teaching climate change science content knowledge, Some, after the institute, brought students up and some of them could have been further impacted by this experience</a:t>
            </a:r>
          </a:p>
          <a:p>
            <a:endParaRPr/>
          </a:p>
          <a:p>
            <a:r>
              <a:t>will be able to learn more from interviews </a:t>
            </a:r>
          </a:p>
        </p:txBody>
      </p:sp>
    </p:spTree>
    <p:extLst>
      <p:ext uri="{BB962C8B-B14F-4D97-AF65-F5344CB8AC3E}">
        <p14:creationId xmlns:p14="http://schemas.microsoft.com/office/powerpoint/2010/main" val="100977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Transferable across cultures: Participants cultivated connections to the content despite their cultural identity</a:t>
            </a:r>
          </a:p>
          <a:p>
            <a:r>
              <a:t>Consider the methods: Experiential and place-based teaching of the G-WOW Institute as important in considering methods for forming and implementing successful climate change education.</a:t>
            </a:r>
          </a:p>
          <a:p>
            <a:r>
              <a:t>Service-learning project: literature suggests encourages students to engage in their communities, think critically, and act responsibly. For the sustainability of this and future generations, it is imperative youth understand their actions make a difference and apply their knowledge toward community-based action. </a:t>
            </a:r>
          </a:p>
          <a:p>
            <a:r>
              <a:t>Professional development: important to look at the success of G-WOW as an example of extending beyond conventional environmental educational focusing on simply increasing awareness</a:t>
            </a:r>
          </a:p>
          <a:p>
            <a:r>
              <a:t>G-WOW: Positive influence on respondents to incorporate relevant climate change education and service-learning projects with their student audiences</a:t>
            </a:r>
          </a:p>
        </p:txBody>
      </p:sp>
    </p:spTree>
    <p:extLst>
      <p:ext uri="{BB962C8B-B14F-4D97-AF65-F5344CB8AC3E}">
        <p14:creationId xmlns:p14="http://schemas.microsoft.com/office/powerpoint/2010/main" val="3590232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Thank you</a:t>
            </a:r>
          </a:p>
          <a:p>
            <a:r>
              <a:t>Cathy, Roxanne, Julie Ernst</a:t>
            </a:r>
          </a:p>
        </p:txBody>
      </p:sp>
    </p:spTree>
    <p:extLst>
      <p:ext uri="{BB962C8B-B14F-4D97-AF65-F5344CB8AC3E}">
        <p14:creationId xmlns:p14="http://schemas.microsoft.com/office/powerpoint/2010/main" val="1227024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experienced teachers</a:t>
            </a:r>
          </a:p>
        </p:txBody>
      </p:sp>
    </p:spTree>
    <p:extLst>
      <p:ext uri="{BB962C8B-B14F-4D97-AF65-F5344CB8AC3E}">
        <p14:creationId xmlns:p14="http://schemas.microsoft.com/office/powerpoint/2010/main" val="95939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majority middle-high school educators</a:t>
            </a:r>
          </a:p>
          <a:p>
            <a:r>
              <a:t>note: some teach across categories</a:t>
            </a:r>
          </a:p>
          <a:p>
            <a:endParaRPr/>
          </a:p>
        </p:txBody>
      </p:sp>
    </p:spTree>
    <p:extLst>
      <p:ext uri="{BB962C8B-B14F-4D97-AF65-F5344CB8AC3E}">
        <p14:creationId xmlns:p14="http://schemas.microsoft.com/office/powerpoint/2010/main" val="176728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r>
              <a:t>mostly science, specialty, and combination </a:t>
            </a:r>
          </a:p>
          <a:p>
            <a:endParaRPr/>
          </a:p>
        </p:txBody>
      </p:sp>
    </p:spTree>
    <p:extLst>
      <p:ext uri="{BB962C8B-B14F-4D97-AF65-F5344CB8AC3E}">
        <p14:creationId xmlns:p14="http://schemas.microsoft.com/office/powerpoint/2010/main" val="4064962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mostly rural</a:t>
            </a:r>
          </a:p>
        </p:txBody>
      </p:sp>
    </p:spTree>
    <p:extLst>
      <p:ext uri="{BB962C8B-B14F-4D97-AF65-F5344CB8AC3E}">
        <p14:creationId xmlns:p14="http://schemas.microsoft.com/office/powerpoint/2010/main" val="4245709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noRot="1" noChangeAspect="1"/>
          </p:cNvSpPr>
          <p:nvPr>
            <p:ph type="sldImg"/>
          </p:nvPr>
        </p:nvSpPr>
        <p:spPr>
          <a:prstGeom prst="rect">
            <a:avLst/>
          </a:prstGeom>
        </p:spPr>
        <p:txBody>
          <a:bodyPr/>
          <a:lstStyle/>
          <a:p>
            <a:endParaRPr/>
          </a:p>
        </p:txBody>
      </p:sp>
      <p:sp>
        <p:nvSpPr>
          <p:cNvPr id="238" name="Shape 238"/>
          <p:cNvSpPr>
            <a:spLocks noGrp="1"/>
          </p:cNvSpPr>
          <p:nvPr>
            <p:ph type="body" sz="quarter" idx="1"/>
          </p:nvPr>
        </p:nvSpPr>
        <p:spPr>
          <a:prstGeom prst="rect">
            <a:avLst/>
          </a:prstGeom>
        </p:spPr>
        <p:txBody>
          <a:bodyPr/>
          <a:lstStyle/>
          <a:p>
            <a:r>
              <a:t>most within an hour of a tribal school, reservation, or tribal community</a:t>
            </a:r>
          </a:p>
          <a:p>
            <a:r>
              <a:t>half within several miles or within tribal school, reservation, or tribal community</a:t>
            </a:r>
          </a:p>
        </p:txBody>
      </p:sp>
    </p:spTree>
    <p:extLst>
      <p:ext uri="{BB962C8B-B14F-4D97-AF65-F5344CB8AC3E}">
        <p14:creationId xmlns:p14="http://schemas.microsoft.com/office/powerpoint/2010/main" val="78307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p>
            <a:r>
              <a:t>Rating perceived personal level of climate literacy</a:t>
            </a:r>
          </a:p>
          <a:p>
            <a:r>
              <a:t>From NOAA Climate Literacy</a:t>
            </a:r>
          </a:p>
        </p:txBody>
      </p:sp>
    </p:spTree>
    <p:extLst>
      <p:ext uri="{BB962C8B-B14F-4D97-AF65-F5344CB8AC3E}">
        <p14:creationId xmlns:p14="http://schemas.microsoft.com/office/powerpoint/2010/main" val="27398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r>
              <a:t>Title Text</a:t>
            </a:r>
          </a:p>
        </p:txBody>
      </p:sp>
      <p:sp>
        <p:nvSpPr>
          <p:cNvPr id="118" name="Shape 118"/>
          <p:cNvSpPr>
            <a:spLocks noGrp="1"/>
          </p:cNvSpPr>
          <p:nvPr>
            <p:ph type="body" idx="1"/>
          </p:nvPr>
        </p:nvSpPr>
        <p:spPr>
          <a:xfrm>
            <a:off x="1270000" y="2768600"/>
            <a:ext cx="10464800" cy="5740400"/>
          </a:xfrm>
          <a:prstGeom prst="rect">
            <a:avLst/>
          </a:prstGeom>
        </p:spPr>
        <p:txBody>
          <a:bodyPr/>
          <a:lstStyle>
            <a:lvl1pPr marL="571500" indent="-571500" defTabSz="457200">
              <a:spcBef>
                <a:spcPts val="3600"/>
              </a:spcBef>
              <a:buSzPct val="43000"/>
              <a:buBlip>
                <a:blip r:embed="rId3"/>
              </a:buBlip>
              <a:defRPr sz="3600">
                <a:latin typeface="Chalkduster"/>
                <a:ea typeface="Chalkduster"/>
                <a:cs typeface="Chalkduster"/>
                <a:sym typeface="Chalkduster"/>
              </a:defRPr>
            </a:lvl1pPr>
            <a:lvl2pPr marL="1143000" indent="-571500" defTabSz="457200">
              <a:spcBef>
                <a:spcPts val="3600"/>
              </a:spcBef>
              <a:buSzPct val="43000"/>
              <a:buBlip>
                <a:blip r:embed="rId3"/>
              </a:buBlip>
              <a:defRPr sz="3600">
                <a:latin typeface="Chalkduster"/>
                <a:ea typeface="Chalkduster"/>
                <a:cs typeface="Chalkduster"/>
                <a:sym typeface="Chalkduster"/>
              </a:defRPr>
            </a:lvl2pPr>
            <a:lvl3pPr marL="1714500" indent="-571500" defTabSz="457200">
              <a:spcBef>
                <a:spcPts val="3600"/>
              </a:spcBef>
              <a:buSzPct val="43000"/>
              <a:buBlip>
                <a:blip r:embed="rId3"/>
              </a:buBlip>
              <a:defRPr sz="3600">
                <a:latin typeface="Chalkduster"/>
                <a:ea typeface="Chalkduster"/>
                <a:cs typeface="Chalkduster"/>
                <a:sym typeface="Chalkduster"/>
              </a:defRPr>
            </a:lvl3pPr>
            <a:lvl4pPr marL="2286000" indent="-571500" defTabSz="457200">
              <a:spcBef>
                <a:spcPts val="3600"/>
              </a:spcBef>
              <a:buSzPct val="43000"/>
              <a:buBlip>
                <a:blip r:embed="rId3"/>
              </a:buBlip>
              <a:defRPr sz="3600">
                <a:latin typeface="Chalkduster"/>
                <a:ea typeface="Chalkduster"/>
                <a:cs typeface="Chalkduster"/>
                <a:sym typeface="Chalkduster"/>
              </a:defRPr>
            </a:lvl4pPr>
            <a:lvl5pPr marL="2857500" indent="-571500" defTabSz="457200">
              <a:spcBef>
                <a:spcPts val="3600"/>
              </a:spcBef>
              <a:buSzPct val="43000"/>
              <a:buBlip>
                <a:blip r:embed="rId3"/>
              </a:buBlip>
              <a:defRPr sz="3600">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6297011" y="9194800"/>
            <a:ext cx="409839" cy="454169"/>
          </a:xfrm>
          <a:prstGeom prst="rect">
            <a:avLst/>
          </a:prstGeom>
        </p:spPr>
        <p:txBody>
          <a:bodyPr/>
          <a:lstStyle>
            <a:lvl1pPr defTabSz="457200">
              <a:defRPr>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r>
              <a:t>Title Text</a:t>
            </a:r>
          </a:p>
        </p:txBody>
      </p:sp>
      <p:sp>
        <p:nvSpPr>
          <p:cNvPr id="127" name="Shape 127"/>
          <p:cNvSpPr>
            <a:spLocks noGrp="1"/>
          </p:cNvSpPr>
          <p:nvPr>
            <p:ph type="body" sz="quarter" idx="1"/>
          </p:nvPr>
        </p:nvSpPr>
        <p:spPr>
          <a:xfrm>
            <a:off x="1270000" y="5207000"/>
            <a:ext cx="10464800" cy="1663700"/>
          </a:xfrm>
          <a:prstGeom prst="rect">
            <a:avLst/>
          </a:prstGeom>
        </p:spPr>
        <p:txBody>
          <a:bodyPr anchor="t"/>
          <a:lstStyle>
            <a:lvl1pPr marL="0" indent="0" algn="ctr" defTabSz="457200">
              <a:spcBef>
                <a:spcPts val="0"/>
              </a:spcBef>
              <a:buSzTx/>
              <a:buNone/>
              <a:defRPr sz="3600">
                <a:latin typeface="Chalkduster"/>
                <a:ea typeface="Chalkduster"/>
                <a:cs typeface="Chalkduster"/>
                <a:sym typeface="Chalkduster"/>
              </a:defRPr>
            </a:lvl1pPr>
            <a:lvl2pPr marL="0" indent="228600" algn="ctr" defTabSz="457200">
              <a:spcBef>
                <a:spcPts val="0"/>
              </a:spcBef>
              <a:buSzTx/>
              <a:buNone/>
              <a:defRPr sz="3600">
                <a:latin typeface="Chalkduster"/>
                <a:ea typeface="Chalkduster"/>
                <a:cs typeface="Chalkduster"/>
                <a:sym typeface="Chalkduster"/>
              </a:defRPr>
            </a:lvl2pPr>
            <a:lvl3pPr marL="0" indent="457200" algn="ctr" defTabSz="457200">
              <a:spcBef>
                <a:spcPts val="0"/>
              </a:spcBef>
              <a:buSzTx/>
              <a:buNone/>
              <a:defRPr sz="3600">
                <a:latin typeface="Chalkduster"/>
                <a:ea typeface="Chalkduster"/>
                <a:cs typeface="Chalkduster"/>
                <a:sym typeface="Chalkduster"/>
              </a:defRPr>
            </a:lvl3pPr>
            <a:lvl4pPr marL="0" indent="685800" algn="ctr" defTabSz="457200">
              <a:spcBef>
                <a:spcPts val="0"/>
              </a:spcBef>
              <a:buSzTx/>
              <a:buNone/>
              <a:defRPr sz="3600">
                <a:latin typeface="Chalkduster"/>
                <a:ea typeface="Chalkduster"/>
                <a:cs typeface="Chalkduster"/>
                <a:sym typeface="Chalkduster"/>
              </a:defRPr>
            </a:lvl4pPr>
            <a:lvl5pPr marL="0" indent="914400" algn="ctr" defTabSz="457200">
              <a:spcBef>
                <a:spcPts val="0"/>
              </a:spcBef>
              <a:buSzTx/>
              <a:buNone/>
              <a:defRPr sz="3600">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6297011" y="9194800"/>
            <a:ext cx="409839" cy="454169"/>
          </a:xfrm>
          <a:prstGeom prst="rect">
            <a:avLst/>
          </a:prstGeom>
        </p:spPr>
        <p:txBody>
          <a:bodyPr/>
          <a:lstStyle>
            <a:lvl1pPr defTabSz="457200">
              <a:defRPr>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Shape 135"/>
          <p:cNvSpPr>
            <a:spLocks noGrp="1"/>
          </p:cNvSpPr>
          <p:nvPr>
            <p:ph type="pic" sz="half" idx="13"/>
          </p:nvPr>
        </p:nvSpPr>
        <p:spPr>
          <a:xfrm>
            <a:off x="7226300" y="1231900"/>
            <a:ext cx="4914900" cy="6997700"/>
          </a:xfrm>
          <a:prstGeom prst="rect">
            <a:avLst/>
          </a:prstGeom>
          <a:ln w="9525">
            <a:round/>
          </a:ln>
        </p:spPr>
        <p:txBody>
          <a:bodyPr lIns="91439" tIns="45719" rIns="91439" bIns="45719" anchor="t">
            <a:noAutofit/>
          </a:bodyPr>
          <a:lstStyle/>
          <a:p>
            <a:endParaRPr/>
          </a:p>
        </p:txBody>
      </p:sp>
      <p:sp>
        <p:nvSpPr>
          <p:cNvPr id="136" name="Shape 136"/>
          <p:cNvSpPr>
            <a:spLocks noGrp="1"/>
          </p:cNvSpPr>
          <p:nvPr>
            <p:ph type="title"/>
          </p:nvPr>
        </p:nvSpPr>
        <p:spPr>
          <a:xfrm>
            <a:off x="609600" y="1155700"/>
            <a:ext cx="5994400" cy="3568700"/>
          </a:xfrm>
          <a:prstGeom prst="rect">
            <a:avLst/>
          </a:prstGeom>
        </p:spPr>
        <p:txBody>
          <a:bodyPr anchor="b"/>
          <a:lstStyle>
            <a:lvl1pPr defTabSz="457200">
              <a:defRPr sz="5800">
                <a:latin typeface="Chalkduster"/>
                <a:ea typeface="Chalkduster"/>
                <a:cs typeface="Chalkduster"/>
                <a:sym typeface="Chalkduster"/>
              </a:defRPr>
            </a:lvl1pPr>
          </a:lstStyle>
          <a:p>
            <a:r>
              <a:t>Title Text</a:t>
            </a:r>
          </a:p>
        </p:txBody>
      </p:sp>
      <p:sp>
        <p:nvSpPr>
          <p:cNvPr id="137" name="Shape 137"/>
          <p:cNvSpPr>
            <a:spLocks noGrp="1"/>
          </p:cNvSpPr>
          <p:nvPr>
            <p:ph type="body" sz="quarter" idx="1"/>
          </p:nvPr>
        </p:nvSpPr>
        <p:spPr>
          <a:xfrm>
            <a:off x="609600" y="4762500"/>
            <a:ext cx="5994400" cy="3568700"/>
          </a:xfrm>
          <a:prstGeom prst="rect">
            <a:avLst/>
          </a:prstGeom>
        </p:spPr>
        <p:txBody>
          <a:bodyPr anchor="t"/>
          <a:lstStyle>
            <a:lvl1pPr marL="0" indent="0" algn="ctr" defTabSz="457200">
              <a:spcBef>
                <a:spcPts val="0"/>
              </a:spcBef>
              <a:buSzTx/>
              <a:buNone/>
              <a:defRPr sz="3600">
                <a:latin typeface="Chalkduster"/>
                <a:ea typeface="Chalkduster"/>
                <a:cs typeface="Chalkduster"/>
                <a:sym typeface="Chalkduster"/>
              </a:defRPr>
            </a:lvl1pPr>
            <a:lvl2pPr marL="0" indent="228600" algn="ctr" defTabSz="457200">
              <a:spcBef>
                <a:spcPts val="0"/>
              </a:spcBef>
              <a:buSzTx/>
              <a:buNone/>
              <a:defRPr sz="3600">
                <a:latin typeface="Chalkduster"/>
                <a:ea typeface="Chalkduster"/>
                <a:cs typeface="Chalkduster"/>
                <a:sym typeface="Chalkduster"/>
              </a:defRPr>
            </a:lvl2pPr>
            <a:lvl3pPr marL="0" indent="457200" algn="ctr" defTabSz="457200">
              <a:spcBef>
                <a:spcPts val="0"/>
              </a:spcBef>
              <a:buSzTx/>
              <a:buNone/>
              <a:defRPr sz="3600">
                <a:latin typeface="Chalkduster"/>
                <a:ea typeface="Chalkduster"/>
                <a:cs typeface="Chalkduster"/>
                <a:sym typeface="Chalkduster"/>
              </a:defRPr>
            </a:lvl3pPr>
            <a:lvl4pPr marL="0" indent="685800" algn="ctr" defTabSz="457200">
              <a:spcBef>
                <a:spcPts val="0"/>
              </a:spcBef>
              <a:buSzTx/>
              <a:buNone/>
              <a:defRPr sz="3600">
                <a:latin typeface="Chalkduster"/>
                <a:ea typeface="Chalkduster"/>
                <a:cs typeface="Chalkduster"/>
                <a:sym typeface="Chalkduster"/>
              </a:defRPr>
            </a:lvl4pPr>
            <a:lvl5pPr marL="0" indent="914400" algn="ctr" defTabSz="457200">
              <a:spcBef>
                <a:spcPts val="0"/>
              </a:spcBef>
              <a:buSzTx/>
              <a:buNone/>
              <a:defRPr sz="3600">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38" name="Shape 138"/>
          <p:cNvSpPr>
            <a:spLocks noGrp="1"/>
          </p:cNvSpPr>
          <p:nvPr>
            <p:ph type="sldNum" sz="quarter" idx="2"/>
          </p:nvPr>
        </p:nvSpPr>
        <p:spPr>
          <a:xfrm>
            <a:off x="6297011" y="9194800"/>
            <a:ext cx="409839" cy="454169"/>
          </a:xfrm>
          <a:prstGeom prst="rect">
            <a:avLst/>
          </a:prstGeom>
        </p:spPr>
        <p:txBody>
          <a:bodyPr/>
          <a:lstStyle>
            <a:lvl1pPr defTabSz="457200">
              <a:defRPr>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5" name="Shape 145"/>
          <p:cNvSpPr>
            <a:spLocks noGrp="1"/>
          </p:cNvSpPr>
          <p:nvPr>
            <p:ph type="pic" sz="quarter" idx="13"/>
          </p:nvPr>
        </p:nvSpPr>
        <p:spPr>
          <a:xfrm>
            <a:off x="7273168" y="5018682"/>
            <a:ext cx="4927601" cy="3937001"/>
          </a:xfrm>
          <a:prstGeom prst="rect">
            <a:avLst/>
          </a:prstGeom>
          <a:ln w="9525">
            <a:round/>
          </a:ln>
        </p:spPr>
        <p:txBody>
          <a:bodyPr lIns="91439" tIns="45719" rIns="91439" bIns="45719" anchor="t">
            <a:noAutofit/>
          </a:bodyPr>
          <a:lstStyle/>
          <a:p>
            <a:endParaRPr/>
          </a:p>
        </p:txBody>
      </p:sp>
      <p:sp>
        <p:nvSpPr>
          <p:cNvPr id="146" name="Shape 146"/>
          <p:cNvSpPr>
            <a:spLocks noGrp="1"/>
          </p:cNvSpPr>
          <p:nvPr>
            <p:ph type="pic" sz="quarter" idx="14"/>
          </p:nvPr>
        </p:nvSpPr>
        <p:spPr>
          <a:xfrm rot="21600000">
            <a:off x="7269536" y="774699"/>
            <a:ext cx="4927601" cy="3937001"/>
          </a:xfrm>
          <a:prstGeom prst="rect">
            <a:avLst/>
          </a:prstGeom>
          <a:ln w="9525">
            <a:round/>
          </a:ln>
        </p:spPr>
        <p:txBody>
          <a:bodyPr lIns="91439" tIns="45719" rIns="91439" bIns="45719" anchor="t">
            <a:noAutofit/>
          </a:bodyPr>
          <a:lstStyle/>
          <a:p>
            <a:endParaRPr/>
          </a:p>
        </p:txBody>
      </p:sp>
      <p:sp>
        <p:nvSpPr>
          <p:cNvPr id="147" name="Shape 147"/>
          <p:cNvSpPr>
            <a:spLocks noGrp="1"/>
          </p:cNvSpPr>
          <p:nvPr>
            <p:ph type="pic" sz="half" idx="15"/>
          </p:nvPr>
        </p:nvSpPr>
        <p:spPr>
          <a:xfrm rot="21600000">
            <a:off x="787399" y="774699"/>
            <a:ext cx="6159501" cy="8204201"/>
          </a:xfrm>
          <a:prstGeom prst="rect">
            <a:avLst/>
          </a:prstGeom>
          <a:ln w="9525">
            <a:round/>
          </a:ln>
        </p:spPr>
        <p:txBody>
          <a:bodyPr lIns="91439" tIns="45719" rIns="91439" bIns="45719" anchor="t">
            <a:noAutofit/>
          </a:bodyPr>
          <a:lstStyle/>
          <a:p>
            <a:endParaRPr/>
          </a:p>
        </p:txBody>
      </p:sp>
      <p:sp>
        <p:nvSpPr>
          <p:cNvPr id="148" name="Shape 148"/>
          <p:cNvSpPr>
            <a:spLocks noGrp="1"/>
          </p:cNvSpPr>
          <p:nvPr>
            <p:ph type="sldNum" sz="quarter" idx="2"/>
          </p:nvPr>
        </p:nvSpPr>
        <p:spPr>
          <a:xfrm>
            <a:off x="6297011" y="9194800"/>
            <a:ext cx="409839" cy="454169"/>
          </a:xfrm>
          <a:prstGeom prst="rect">
            <a:avLst/>
          </a:prstGeom>
        </p:spPr>
        <p:txBody>
          <a:bodyPr/>
          <a:lstStyle>
            <a:lvl1pPr defTabSz="457200">
              <a:defRPr>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5" name="Shape 155"/>
          <p:cNvSpPr>
            <a:spLocks noGrp="1"/>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endParaRPr/>
          </a:p>
        </p:txBody>
      </p:sp>
      <p:sp>
        <p:nvSpPr>
          <p:cNvPr id="156" name="Shape 156"/>
          <p:cNvSpPr>
            <a:spLocks noGrp="1"/>
          </p:cNvSpPr>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r>
              <a:t>Title Text</a:t>
            </a:r>
          </a:p>
        </p:txBody>
      </p:sp>
      <p:sp>
        <p:nvSpPr>
          <p:cNvPr id="157" name="Shape 157"/>
          <p:cNvSpPr>
            <a:spLocks noGrp="1"/>
          </p:cNvSpPr>
          <p:nvPr>
            <p:ph type="body" sz="half" idx="1"/>
          </p:nvPr>
        </p:nvSpPr>
        <p:spPr>
          <a:xfrm>
            <a:off x="1270000" y="2946400"/>
            <a:ext cx="5270500" cy="6096000"/>
          </a:xfrm>
          <a:prstGeom prst="rect">
            <a:avLst/>
          </a:prstGeom>
        </p:spPr>
        <p:txBody>
          <a:bodyPr/>
          <a:lstStyle>
            <a:lvl1pPr marL="482600" indent="-482600" defTabSz="457200">
              <a:spcBef>
                <a:spcPts val="3200"/>
              </a:spcBef>
              <a:buSzPct val="43000"/>
              <a:buBlip>
                <a:blip r:embed="rId3"/>
              </a:buBlip>
              <a:defRPr sz="3200">
                <a:latin typeface="Chalkduster"/>
                <a:ea typeface="Chalkduster"/>
                <a:cs typeface="Chalkduster"/>
                <a:sym typeface="Chalkduster"/>
              </a:defRPr>
            </a:lvl1pPr>
            <a:lvl2pPr marL="965200" indent="-482600" defTabSz="457200">
              <a:spcBef>
                <a:spcPts val="3200"/>
              </a:spcBef>
              <a:buSzPct val="43000"/>
              <a:buBlip>
                <a:blip r:embed="rId3"/>
              </a:buBlip>
              <a:defRPr sz="3200">
                <a:latin typeface="Chalkduster"/>
                <a:ea typeface="Chalkduster"/>
                <a:cs typeface="Chalkduster"/>
                <a:sym typeface="Chalkduster"/>
              </a:defRPr>
            </a:lvl2pPr>
            <a:lvl3pPr marL="1447800" indent="-482600" defTabSz="457200">
              <a:spcBef>
                <a:spcPts val="3200"/>
              </a:spcBef>
              <a:buSzPct val="43000"/>
              <a:buBlip>
                <a:blip r:embed="rId3"/>
              </a:buBlip>
              <a:defRPr sz="3200">
                <a:latin typeface="Chalkduster"/>
                <a:ea typeface="Chalkduster"/>
                <a:cs typeface="Chalkduster"/>
                <a:sym typeface="Chalkduster"/>
              </a:defRPr>
            </a:lvl3pPr>
            <a:lvl4pPr marL="1930400" indent="-482600" defTabSz="457200">
              <a:spcBef>
                <a:spcPts val="3200"/>
              </a:spcBef>
              <a:buSzPct val="43000"/>
              <a:buBlip>
                <a:blip r:embed="rId3"/>
              </a:buBlip>
              <a:defRPr sz="3200">
                <a:latin typeface="Chalkduster"/>
                <a:ea typeface="Chalkduster"/>
                <a:cs typeface="Chalkduster"/>
                <a:sym typeface="Chalkduster"/>
              </a:defRPr>
            </a:lvl4pPr>
            <a:lvl5pPr marL="2413000" indent="-482600" defTabSz="457200">
              <a:spcBef>
                <a:spcPts val="3200"/>
              </a:spcBef>
              <a:buSzPct val="43000"/>
              <a:buBlip>
                <a:blip r:embed="rId3"/>
              </a:buBlip>
              <a:defRPr sz="3200">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58" name="Shape 158"/>
          <p:cNvSpPr>
            <a:spLocks noGrp="1"/>
          </p:cNvSpPr>
          <p:nvPr>
            <p:ph type="sldNum" sz="quarter" idx="2"/>
          </p:nvPr>
        </p:nvSpPr>
        <p:spPr>
          <a:xfrm>
            <a:off x="6256723" y="9194800"/>
            <a:ext cx="409839" cy="454169"/>
          </a:xfrm>
          <a:prstGeom prst="rect">
            <a:avLst/>
          </a:prstGeom>
        </p:spPr>
        <p:txBody>
          <a:bodyPr/>
          <a:lstStyle>
            <a:lvl1pPr algn="r" defTabSz="457200">
              <a:defRPr>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lvl1pPr defTabSz="242315">
              <a:defRPr sz="3815"/>
            </a:lvl1pPr>
          </a:lstStyle>
          <a:p>
            <a:r>
              <a:t>G-WOW Changing Climate, Changing Culture Professional Development's Influence on Classroom Teachers</a:t>
            </a:r>
          </a:p>
        </p:txBody>
      </p:sp>
      <p:sp>
        <p:nvSpPr>
          <p:cNvPr id="168" name="Shape 168"/>
          <p:cNvSpPr>
            <a:spLocks noGrp="1"/>
          </p:cNvSpPr>
          <p:nvPr>
            <p:ph type="body" sz="quarter" idx="1"/>
          </p:nvPr>
        </p:nvSpPr>
        <p:spPr>
          <a:prstGeom prst="rect">
            <a:avLst/>
          </a:prstGeom>
        </p:spPr>
        <p:txBody>
          <a:bodyPr/>
          <a:lstStyle/>
          <a:p>
            <a:pPr defTabSz="251460">
              <a:defRPr sz="1980"/>
            </a:pPr>
            <a:r>
              <a:t>Patricia Carpenter</a:t>
            </a:r>
          </a:p>
          <a:p>
            <a:pPr defTabSz="251460">
              <a:defRPr sz="1980"/>
            </a:pPr>
            <a:r>
              <a:t>Masters of Environmental Education</a:t>
            </a:r>
          </a:p>
          <a:p>
            <a:pPr defTabSz="251460">
              <a:defRPr sz="1980"/>
            </a:pPr>
            <a:r>
              <a:t>Thesis Research</a:t>
            </a:r>
          </a:p>
          <a:p>
            <a:pPr defTabSz="251460">
              <a:defRPr sz="1980"/>
            </a:pPr>
            <a:r>
              <a:t>July 18, 2016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324156" y="-537452"/>
            <a:ext cx="12356488" cy="2540001"/>
          </a:xfrm>
          <a:prstGeom prst="rect">
            <a:avLst/>
          </a:prstGeom>
        </p:spPr>
        <p:txBody>
          <a:bodyPr/>
          <a:lstStyle/>
          <a:p>
            <a:pPr lvl="3" defTabSz="457200">
              <a:defRPr sz="3600">
                <a:latin typeface="Chalkduster"/>
                <a:ea typeface="Chalkduster"/>
                <a:cs typeface="Chalkduster"/>
                <a:sym typeface="Chalkduster"/>
              </a:defRPr>
            </a:pPr>
            <a:r>
              <a:t>Demographics</a:t>
            </a:r>
          </a:p>
        </p:txBody>
      </p:sp>
      <p:graphicFrame>
        <p:nvGraphicFramePr>
          <p:cNvPr id="217" name="Table 217"/>
          <p:cNvGraphicFramePr/>
          <p:nvPr/>
        </p:nvGraphicFramePr>
        <p:xfrm>
          <a:off x="937420" y="1755937"/>
          <a:ext cx="2491623" cy="6254426"/>
        </p:xfrm>
        <a:graphic>
          <a:graphicData uri="http://schemas.openxmlformats.org/drawingml/2006/table">
            <a:tbl>
              <a:tblPr bandRow="1">
                <a:tableStyleId>{4C3C2611-4C71-4FC5-86AE-919BDF0F9419}</a:tableStyleId>
              </a:tblPr>
              <a:tblGrid>
                <a:gridCol w="1239461"/>
                <a:gridCol w="1239461"/>
              </a:tblGrid>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Grade Level</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c>
                  <a:txBody>
                    <a:bodyPr/>
                    <a:lstStyle/>
                    <a:p>
                      <a:pPr algn="l" defTabSz="457200">
                        <a:spcBef>
                          <a:spcPts val="3200"/>
                        </a:spcBef>
                        <a:defRPr sz="2000">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K-2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3-5</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33%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6-8</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9-12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56%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13+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89167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Total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166%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pic>
        <p:nvPicPr>
          <p:cNvPr id="218" name="pasted-image.pdf"/>
          <p:cNvPicPr>
            <a:picLocks noChangeAspect="1"/>
          </p:cNvPicPr>
          <p:nvPr/>
        </p:nvPicPr>
        <p:blipFill>
          <a:blip r:embed="rId3">
            <a:extLst/>
          </a:blip>
          <a:stretch>
            <a:fillRect/>
          </a:stretch>
        </p:blipFill>
        <p:spPr>
          <a:xfrm>
            <a:off x="3797428" y="2333877"/>
            <a:ext cx="8499956" cy="5085846"/>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324156" y="-537452"/>
            <a:ext cx="12356488" cy="2540001"/>
          </a:xfrm>
          <a:prstGeom prst="rect">
            <a:avLst/>
          </a:prstGeom>
        </p:spPr>
        <p:txBody>
          <a:bodyPr/>
          <a:lstStyle/>
          <a:p>
            <a:pPr lvl="3" defTabSz="457200">
              <a:defRPr sz="3600">
                <a:latin typeface="Chalkduster"/>
                <a:ea typeface="Chalkduster"/>
                <a:cs typeface="Chalkduster"/>
                <a:sym typeface="Chalkduster"/>
              </a:defRPr>
            </a:pPr>
            <a:r>
              <a:t>Demographics</a:t>
            </a:r>
          </a:p>
        </p:txBody>
      </p:sp>
      <p:graphicFrame>
        <p:nvGraphicFramePr>
          <p:cNvPr id="223" name="Table 223"/>
          <p:cNvGraphicFramePr/>
          <p:nvPr/>
        </p:nvGraphicFramePr>
        <p:xfrm>
          <a:off x="937687" y="2323372"/>
          <a:ext cx="7768250" cy="5119556"/>
        </p:xfrm>
        <a:graphic>
          <a:graphicData uri="http://schemas.openxmlformats.org/drawingml/2006/table">
            <a:tbl>
              <a:tblPr bandRow="1">
                <a:tableStyleId>{4C3C2611-4C71-4FC5-86AE-919BDF0F9419}</a:tableStyleId>
              </a:tblPr>
              <a:tblGrid>
                <a:gridCol w="3260613"/>
                <a:gridCol w="1139391"/>
              </a:tblGrid>
              <a:tr h="638356">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Subjects Taught</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c>
                  <a:txBody>
                    <a:bodyPr/>
                    <a:lstStyle/>
                    <a:p>
                      <a:pPr defTabSz="914400">
                        <a:tabLst>
                          <a:tab pos="1295400" algn="l"/>
                        </a:tabLst>
                        <a:defRPr sz="2600">
                          <a:effectLst>
                            <a:outerShdw blurRad="63500" dist="3302" dir="5400000" rotWithShape="0">
                              <a:srgbClr val="000000">
                                <a:alpha val="40000"/>
                              </a:srgbClr>
                            </a:outerShdw>
                          </a:effectLst>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Science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Language Arts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Social Studies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Math</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Specialty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33%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Combination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63835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Total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121%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pic>
        <p:nvPicPr>
          <p:cNvPr id="224" name="pasted-image.pdf"/>
          <p:cNvPicPr>
            <a:picLocks noChangeAspect="1"/>
          </p:cNvPicPr>
          <p:nvPr/>
        </p:nvPicPr>
        <p:blipFill>
          <a:blip r:embed="rId3">
            <a:extLst/>
          </a:blip>
          <a:stretch>
            <a:fillRect/>
          </a:stretch>
        </p:blipFill>
        <p:spPr>
          <a:xfrm>
            <a:off x="5612631" y="2836293"/>
            <a:ext cx="6801689" cy="4081014"/>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324156" y="-537452"/>
            <a:ext cx="12356488" cy="2540001"/>
          </a:xfrm>
          <a:prstGeom prst="rect">
            <a:avLst/>
          </a:prstGeom>
        </p:spPr>
        <p:txBody>
          <a:bodyPr/>
          <a:lstStyle/>
          <a:p>
            <a:pPr lvl="3" defTabSz="457200">
              <a:defRPr sz="3600">
                <a:latin typeface="Chalkduster"/>
                <a:ea typeface="Chalkduster"/>
                <a:cs typeface="Chalkduster"/>
                <a:sym typeface="Chalkduster"/>
              </a:defRPr>
            </a:pPr>
            <a:r>
              <a:t>Demographics</a:t>
            </a:r>
          </a:p>
        </p:txBody>
      </p:sp>
      <p:graphicFrame>
        <p:nvGraphicFramePr>
          <p:cNvPr id="229" name="Table 229"/>
          <p:cNvGraphicFramePr/>
          <p:nvPr/>
        </p:nvGraphicFramePr>
        <p:xfrm>
          <a:off x="962743" y="2662289"/>
          <a:ext cx="2521988" cy="4441722"/>
        </p:xfrm>
        <a:graphic>
          <a:graphicData uri="http://schemas.openxmlformats.org/drawingml/2006/table">
            <a:tbl>
              <a:tblPr bandRow="1">
                <a:tableStyleId>{4C3C2611-4C71-4FC5-86AE-919BDF0F9419}</a:tableStyleId>
              </a:tblPr>
              <a:tblGrid>
                <a:gridCol w="1506540"/>
                <a:gridCol w="1002747"/>
              </a:tblGrid>
              <a:tr h="110725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School Setting</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c>
                  <a:txBody>
                    <a:bodyPr/>
                    <a:lstStyle/>
                    <a:p>
                      <a:pPr algn="l" defTabSz="457200">
                        <a:spcBef>
                          <a:spcPts val="3200"/>
                        </a:spcBef>
                        <a:defRPr sz="2000">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110725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Urban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10725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Suburban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10725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Rural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89%</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pic>
        <p:nvPicPr>
          <p:cNvPr id="230" name="pasted-image.pdf"/>
          <p:cNvPicPr>
            <a:picLocks noChangeAspect="1"/>
          </p:cNvPicPr>
          <p:nvPr/>
        </p:nvPicPr>
        <p:blipFill>
          <a:blip r:embed="rId3">
            <a:extLst/>
          </a:blip>
          <a:stretch>
            <a:fillRect/>
          </a:stretch>
        </p:blipFill>
        <p:spPr>
          <a:xfrm>
            <a:off x="3824183" y="2249129"/>
            <a:ext cx="8758902" cy="5255342"/>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p:nvPr>
        </p:nvSpPr>
        <p:spPr>
          <a:xfrm>
            <a:off x="324156" y="-537452"/>
            <a:ext cx="12356488" cy="2540001"/>
          </a:xfrm>
          <a:prstGeom prst="rect">
            <a:avLst/>
          </a:prstGeom>
        </p:spPr>
        <p:txBody>
          <a:bodyPr/>
          <a:lstStyle/>
          <a:p>
            <a:pPr lvl="3" defTabSz="457200">
              <a:defRPr sz="3600">
                <a:latin typeface="Chalkduster"/>
                <a:ea typeface="Chalkduster"/>
                <a:cs typeface="Chalkduster"/>
                <a:sym typeface="Chalkduster"/>
              </a:defRPr>
            </a:pPr>
            <a:r>
              <a:t>Demographics</a:t>
            </a:r>
          </a:p>
        </p:txBody>
      </p:sp>
      <p:graphicFrame>
        <p:nvGraphicFramePr>
          <p:cNvPr id="235" name="Table 235"/>
          <p:cNvGraphicFramePr/>
          <p:nvPr/>
        </p:nvGraphicFramePr>
        <p:xfrm>
          <a:off x="671756" y="1508908"/>
          <a:ext cx="4649478" cy="7793776"/>
        </p:xfrm>
        <a:graphic>
          <a:graphicData uri="http://schemas.openxmlformats.org/drawingml/2006/table">
            <a:tbl>
              <a:tblPr bandRow="1">
                <a:tableStyleId>{4C3C2611-4C71-4FC5-86AE-919BDF0F9419}</a:tableStyleId>
              </a:tblPr>
              <a:tblGrid>
                <a:gridCol w="3937858"/>
                <a:gridCol w="698918"/>
              </a:tblGrid>
              <a:tr h="705407">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Proximity</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c>
                  <a:txBody>
                    <a:bodyPr/>
                    <a:lstStyle/>
                    <a:p>
                      <a:pPr algn="l" defTabSz="457200">
                        <a:spcBef>
                          <a:spcPts val="3200"/>
                        </a:spcBef>
                        <a:defRPr sz="1600">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940294">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Within a reservation or tribal school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1600">
                          <a:solidFill>
                            <a:srgbClr val="FFFFFF"/>
                          </a:solidFill>
                          <a:latin typeface="Chalkduster"/>
                          <a:ea typeface="Chalkduster"/>
                          <a:cs typeface="Chalkduster"/>
                          <a:sym typeface="Chalkduster"/>
                        </a:rPr>
                        <a:t>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421522">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Within several miles of a tribal school, reservation, or tribal community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1600">
                          <a:solidFill>
                            <a:srgbClr val="FFFFFF"/>
                          </a:solidFill>
                          <a:latin typeface="Chalkduster"/>
                          <a:ea typeface="Chalkduster"/>
                          <a:cs typeface="Chalkduster"/>
                          <a:sym typeface="Chalkduster"/>
                        </a:rPr>
                        <a:t>33%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508057">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Within an hour from a tribal school, reservation, or tribal community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16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538634">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Within several hours from a tribal school, reservation, or tribal community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200"/>
                        </a:spcBef>
                        <a:defRPr>
                          <a:solidFill>
                            <a:srgbClr val="000000"/>
                          </a:solidFill>
                        </a:defRPr>
                      </a:pPr>
                      <a:r>
                        <a:rPr sz="1600">
                          <a:solidFill>
                            <a:srgbClr val="FFFFFF"/>
                          </a:solidFill>
                          <a:latin typeface="Chalkduster"/>
                          <a:ea typeface="Chalkduster"/>
                          <a:cs typeface="Chalkduster"/>
                          <a:sym typeface="Chalkduster"/>
                        </a:rPr>
                        <a:t>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667158">
                <a:tc>
                  <a:txBody>
                    <a:bodyPr/>
                    <a:lstStyle/>
                    <a:p>
                      <a:pPr algn="l" defTabSz="457200">
                        <a:spcBef>
                          <a:spcPts val="3200"/>
                        </a:spcBef>
                        <a:defRPr>
                          <a:solidFill>
                            <a:srgbClr val="000000"/>
                          </a:solidFill>
                        </a:defRPr>
                      </a:pPr>
                      <a:r>
                        <a:rPr sz="1600">
                          <a:solidFill>
                            <a:srgbClr val="FFFFFF"/>
                          </a:solidFill>
                          <a:latin typeface="Chalkduster"/>
                          <a:ea typeface="Chalkduster"/>
                          <a:cs typeface="Chalkduster"/>
                          <a:sym typeface="Chalkduster"/>
                        </a:rPr>
                        <a:t>More than several hours from a tribal school, reservation, or tribal community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16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pic>
        <p:nvPicPr>
          <p:cNvPr id="236" name="pasted-image.pdf"/>
          <p:cNvPicPr>
            <a:picLocks noChangeAspect="1"/>
          </p:cNvPicPr>
          <p:nvPr/>
        </p:nvPicPr>
        <p:blipFill>
          <a:blip r:embed="rId3">
            <a:extLst/>
          </a:blip>
          <a:stretch>
            <a:fillRect/>
          </a:stretch>
        </p:blipFill>
        <p:spPr>
          <a:xfrm>
            <a:off x="5501320" y="3638150"/>
            <a:ext cx="7216888" cy="4001299"/>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title"/>
          </p:nvPr>
        </p:nvSpPr>
        <p:spPr>
          <a:xfrm>
            <a:off x="324156" y="-571377"/>
            <a:ext cx="12356488" cy="2540001"/>
          </a:xfrm>
          <a:prstGeom prst="rect">
            <a:avLst/>
          </a:prstGeom>
        </p:spPr>
        <p:txBody>
          <a:bodyPr/>
          <a:lstStyle/>
          <a:p>
            <a:pPr lvl="3" defTabSz="457200">
              <a:defRPr sz="3600">
                <a:latin typeface="Chalkduster"/>
                <a:ea typeface="Chalkduster"/>
                <a:cs typeface="Chalkduster"/>
                <a:sym typeface="Chalkduster"/>
              </a:defRPr>
            </a:pPr>
            <a:r>
              <a:t>1a: Perceived Level of Climate Literacy</a:t>
            </a:r>
          </a:p>
        </p:txBody>
      </p:sp>
      <p:graphicFrame>
        <p:nvGraphicFramePr>
          <p:cNvPr id="241" name="Table 241"/>
          <p:cNvGraphicFramePr/>
          <p:nvPr/>
        </p:nvGraphicFramePr>
        <p:xfrm>
          <a:off x="7881285" y="2843443"/>
          <a:ext cx="3560064" cy="2437542"/>
        </p:xfrm>
        <a:graphic>
          <a:graphicData uri="http://schemas.openxmlformats.org/drawingml/2006/table">
            <a:tbl>
              <a:tblPr bandRow="1">
                <a:tableStyleId>{4C3C2611-4C71-4FC5-86AE-919BDF0F9419}</a:tableStyleId>
              </a:tblPr>
              <a:tblGrid>
                <a:gridCol w="1355787"/>
                <a:gridCol w="2191575"/>
              </a:tblGrid>
              <a:tr h="676476">
                <a:tc>
                  <a:txBody>
                    <a:bodyPr/>
                    <a:lstStyle/>
                    <a:p>
                      <a:pPr algn="l" defTabSz="457200">
                        <a:spcBef>
                          <a:spcPts val="3600"/>
                        </a:spcBef>
                        <a:defRPr sz="2400">
                          <a:latin typeface="Chalkduster"/>
                          <a:ea typeface="Chalkduster"/>
                          <a:cs typeface="Chalkduster"/>
                          <a:sym typeface="Chalkduster"/>
                        </a:defRPr>
                      </a:pPr>
                      <a:endParaRPr/>
                    </a:p>
                  </a:txBody>
                  <a:tcPr marL="63500" marR="6350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457200">
                        <a:spcBef>
                          <a:spcPts val="3600"/>
                        </a:spcBef>
                        <a:defRPr>
                          <a:solidFill>
                            <a:srgbClr val="000000"/>
                          </a:solidFill>
                        </a:defRPr>
                      </a:pPr>
                      <a:r>
                        <a:rPr sz="2400">
                          <a:solidFill>
                            <a:srgbClr val="FFFFFF"/>
                          </a:solidFill>
                          <a:latin typeface="Chalkduster"/>
                          <a:ea typeface="Chalkduster"/>
                          <a:cs typeface="Chalkduster"/>
                          <a:sym typeface="Chalkduster"/>
                        </a:rPr>
                        <a:t>Mean</a:t>
                      </a:r>
                    </a:p>
                  </a:txBody>
                  <a:tcPr marL="63500" marR="63500" marT="0" marB="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896459">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defTabSz="457200">
                        <a:defRPr>
                          <a:solidFill>
                            <a:srgbClr val="000000"/>
                          </a:solidFill>
                        </a:defRPr>
                      </a:pPr>
                      <a:r>
                        <a:rPr sz="2400">
                          <a:solidFill>
                            <a:srgbClr val="FFFFFF"/>
                          </a:solidFill>
                          <a:latin typeface="Chalkduster"/>
                          <a:ea typeface="Chalkduster"/>
                          <a:cs typeface="Chalkduster"/>
                          <a:sym typeface="Chalkduster"/>
                        </a:rPr>
                        <a:t>4.12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851904">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SD</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457200">
                        <a:defRPr>
                          <a:solidFill>
                            <a:srgbClr val="000000"/>
                          </a:solidFill>
                        </a:defRPr>
                      </a:pPr>
                      <a:r>
                        <a:rPr sz="2400">
                          <a:solidFill>
                            <a:srgbClr val="FFFFFF"/>
                          </a:solidFill>
                          <a:latin typeface="Chalkduster"/>
                          <a:ea typeface="Chalkduster"/>
                          <a:cs typeface="Chalkduster"/>
                          <a:sym typeface="Chalkduster"/>
                        </a:rPr>
                        <a:t>1.22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graphicFrame>
        <p:nvGraphicFramePr>
          <p:cNvPr id="242" name="Table 242"/>
          <p:cNvGraphicFramePr/>
          <p:nvPr/>
        </p:nvGraphicFramePr>
        <p:xfrm>
          <a:off x="1630841" y="7106917"/>
          <a:ext cx="9755818" cy="2008797"/>
        </p:xfrm>
        <a:graphic>
          <a:graphicData uri="http://schemas.openxmlformats.org/drawingml/2006/table">
            <a:tbl>
              <a:tblPr bandRow="1">
                <a:tableStyleId>{4C3C2611-4C71-4FC5-86AE-919BDF0F9419}</a:tableStyleId>
              </a:tblPr>
              <a:tblGrid>
                <a:gridCol w="1948623"/>
                <a:gridCol w="1948623"/>
                <a:gridCol w="1948623"/>
                <a:gridCol w="1948623"/>
                <a:gridCol w="1948623"/>
              </a:tblGrid>
              <a:tr h="1329732">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Neither Disagree nor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66363">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graphicFrame>
        <p:nvGraphicFramePr>
          <p:cNvPr id="243" name="Table 243"/>
          <p:cNvGraphicFramePr/>
          <p:nvPr/>
        </p:nvGraphicFramePr>
        <p:xfrm>
          <a:off x="1071475" y="1427399"/>
          <a:ext cx="6243410" cy="5269629"/>
        </p:xfrm>
        <a:graphic>
          <a:graphicData uri="http://schemas.openxmlformats.org/drawingml/2006/table">
            <a:tbl>
              <a:tblPr bandRow="1">
                <a:tableStyleId>{4C3C2611-4C71-4FC5-86AE-919BDF0F9419}</a:tableStyleId>
              </a:tblPr>
              <a:tblGrid>
                <a:gridCol w="6230709"/>
              </a:tblGrid>
              <a:tr h="1051385">
                <a:tc>
                  <a:txBody>
                    <a:bodyPr/>
                    <a:lstStyle/>
                    <a:p>
                      <a:pPr defTabSz="457200">
                        <a:defRPr>
                          <a:solidFill>
                            <a:srgbClr val="000000"/>
                          </a:solidFill>
                        </a:defRPr>
                      </a:pPr>
                      <a:r>
                        <a:rPr sz="1500">
                          <a:solidFill>
                            <a:srgbClr val="FFFFFF"/>
                          </a:solidFill>
                          <a:latin typeface="Chalkduster"/>
                          <a:ea typeface="Chalkduster"/>
                          <a:cs typeface="Chalkduster"/>
                          <a:sym typeface="Chalkduster"/>
                        </a:rPr>
                        <a:t>Understanding the essential principles of Earth’s climate system.</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051385">
                <a:tc>
                  <a:txBody>
                    <a:bodyPr/>
                    <a:lstStyle/>
                    <a:p>
                      <a:pPr defTabSz="457200">
                        <a:defRPr>
                          <a:solidFill>
                            <a:srgbClr val="000000"/>
                          </a:solidFill>
                        </a:defRPr>
                      </a:pPr>
                      <a:r>
                        <a:rPr sz="1500">
                          <a:solidFill>
                            <a:srgbClr val="FFFFFF"/>
                          </a:solidFill>
                          <a:latin typeface="Chalkduster"/>
                          <a:ea typeface="Chalkduster"/>
                          <a:cs typeface="Chalkduster"/>
                          <a:sym typeface="Chalkduster"/>
                        </a:rPr>
                        <a:t>Knowing how to assess scientifically credible information about climate.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051385">
                <a:tc>
                  <a:txBody>
                    <a:bodyPr/>
                    <a:lstStyle/>
                    <a:p>
                      <a:pPr defTabSz="457200">
                        <a:defRPr>
                          <a:solidFill>
                            <a:srgbClr val="000000"/>
                          </a:solidFill>
                        </a:defRPr>
                      </a:pPr>
                      <a:r>
                        <a:rPr sz="1500">
                          <a:solidFill>
                            <a:srgbClr val="FFFFFF"/>
                          </a:solidFill>
                          <a:latin typeface="Chalkduster"/>
                          <a:ea typeface="Chalkduster"/>
                          <a:cs typeface="Chalkduster"/>
                          <a:sym typeface="Chalkduster"/>
                        </a:rPr>
                        <a:t>Communicating about climate and climate change in a meaningful way.</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051385">
                <a:tc>
                  <a:txBody>
                    <a:bodyPr/>
                    <a:lstStyle/>
                    <a:p>
                      <a:pPr defTabSz="457200">
                        <a:defRPr>
                          <a:solidFill>
                            <a:srgbClr val="000000"/>
                          </a:solidFill>
                        </a:defRPr>
                      </a:pPr>
                      <a:r>
                        <a:rPr sz="1500">
                          <a:solidFill>
                            <a:srgbClr val="FFFFFF"/>
                          </a:solidFill>
                          <a:latin typeface="Chalkduster"/>
                          <a:ea typeface="Chalkduster"/>
                          <a:cs typeface="Chalkduster"/>
                          <a:sym typeface="Chalkduster"/>
                        </a:rPr>
                        <a:t>Making informed and responsible decisions with regard to actions that may affect climate.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051385">
                <a:tc>
                  <a:txBody>
                    <a:bodyPr/>
                    <a:lstStyle/>
                    <a:p>
                      <a:pPr defTabSz="457200">
                        <a:defRPr>
                          <a:solidFill>
                            <a:srgbClr val="000000"/>
                          </a:solidFill>
                        </a:defRPr>
                      </a:pPr>
                      <a:r>
                        <a:rPr sz="1500">
                          <a:solidFill>
                            <a:srgbClr val="FFFFFF"/>
                          </a:solidFill>
                          <a:latin typeface="Chalkduster"/>
                          <a:ea typeface="Chalkduster"/>
                          <a:cs typeface="Chalkduster"/>
                          <a:sym typeface="Chalkduster"/>
                        </a:rPr>
                        <a:t>Understanding the climate's influence on me and society and my influence on the climate.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1270000" y="203200"/>
            <a:ext cx="10464800" cy="840929"/>
          </a:xfrm>
          <a:prstGeom prst="rect">
            <a:avLst/>
          </a:prstGeom>
        </p:spPr>
        <p:txBody>
          <a:bodyPr/>
          <a:lstStyle/>
          <a:p>
            <a:pPr lvl="2" indent="434340" defTabSz="434340">
              <a:spcBef>
                <a:spcPts val="3400"/>
              </a:spcBef>
              <a:defRPr sz="3420">
                <a:latin typeface="Chalkduster"/>
                <a:ea typeface="Chalkduster"/>
                <a:cs typeface="Chalkduster"/>
                <a:sym typeface="Chalkduster"/>
              </a:defRPr>
            </a:pPr>
            <a:r>
              <a:t>1a: Perceived Level of Climate Literacy</a:t>
            </a:r>
          </a:p>
        </p:txBody>
      </p:sp>
      <p:pic>
        <p:nvPicPr>
          <p:cNvPr id="248" name="pasted-image.pdf"/>
          <p:cNvPicPr>
            <a:picLocks noChangeAspect="1"/>
          </p:cNvPicPr>
          <p:nvPr/>
        </p:nvPicPr>
        <p:blipFill>
          <a:blip r:embed="rId3">
            <a:extLst/>
          </a:blip>
          <a:stretch>
            <a:fillRect/>
          </a:stretch>
        </p:blipFill>
        <p:spPr>
          <a:xfrm>
            <a:off x="2423510" y="1197626"/>
            <a:ext cx="8157780" cy="6442248"/>
          </a:xfrm>
          <a:prstGeom prst="rect">
            <a:avLst/>
          </a:prstGeom>
          <a:ln w="12700">
            <a:miter lim="400000"/>
          </a:ln>
        </p:spPr>
      </p:pic>
      <p:graphicFrame>
        <p:nvGraphicFramePr>
          <p:cNvPr id="249" name="Table 249"/>
          <p:cNvGraphicFramePr/>
          <p:nvPr/>
        </p:nvGraphicFramePr>
        <p:xfrm>
          <a:off x="1630841" y="7793371"/>
          <a:ext cx="9755818" cy="1485109"/>
        </p:xfrm>
        <a:graphic>
          <a:graphicData uri="http://schemas.openxmlformats.org/drawingml/2006/table">
            <a:tbl>
              <a:tblPr bandRow="1">
                <a:tableStyleId>{4C3C2611-4C71-4FC5-86AE-919BDF0F9419}</a:tableStyleId>
              </a:tblPr>
              <a:tblGrid>
                <a:gridCol w="1948623"/>
                <a:gridCol w="1948623"/>
                <a:gridCol w="1948623"/>
                <a:gridCol w="1948623"/>
                <a:gridCol w="1948623"/>
              </a:tblGrid>
              <a:tr h="980869">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Neither Disagree nor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491539">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1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xfrm>
            <a:off x="888143" y="-86511"/>
            <a:ext cx="11228513" cy="2540001"/>
          </a:xfrm>
          <a:prstGeom prst="rect">
            <a:avLst/>
          </a:prstGeom>
        </p:spPr>
        <p:txBody>
          <a:bodyPr/>
          <a:lstStyle/>
          <a:p>
            <a:pPr lvl="3" defTabSz="457200">
              <a:spcBef>
                <a:spcPts val="3600"/>
              </a:spcBef>
              <a:defRPr sz="3200">
                <a:latin typeface="Chalkduster"/>
                <a:ea typeface="Chalkduster"/>
                <a:cs typeface="Chalkduster"/>
                <a:sym typeface="Chalkduster"/>
              </a:defRPr>
            </a:pPr>
            <a:r>
              <a:t>1b: Pedagogical Skills for Teaching Climate Change Science Content Knowledge</a:t>
            </a:r>
          </a:p>
        </p:txBody>
      </p:sp>
      <p:graphicFrame>
        <p:nvGraphicFramePr>
          <p:cNvPr id="254" name="Table 254"/>
          <p:cNvGraphicFramePr/>
          <p:nvPr/>
        </p:nvGraphicFramePr>
        <p:xfrm>
          <a:off x="4211647" y="7517188"/>
          <a:ext cx="4594207" cy="1888425"/>
        </p:xfrm>
        <a:graphic>
          <a:graphicData uri="http://schemas.openxmlformats.org/drawingml/2006/table">
            <a:tbl>
              <a:tblPr bandRow="1">
                <a:tableStyleId>{4C3C2611-4C71-4FC5-86AE-919BDF0F9419}</a:tableStyleId>
              </a:tblPr>
              <a:tblGrid>
                <a:gridCol w="916301"/>
                <a:gridCol w="916301"/>
                <a:gridCol w="916301"/>
                <a:gridCol w="916301"/>
                <a:gridCol w="916301"/>
              </a:tblGrid>
              <a:tr h="937862">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sz="2600">
                          <a:effectLst>
                            <a:outerShdw blurRad="63500" dist="3302" dir="5400000" rotWithShape="0">
                              <a:srgbClr val="000000">
                                <a:alpha val="40000"/>
                              </a:srgbClr>
                            </a:outerShdw>
                          </a:effectLst>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sz="2600">
                          <a:effectLst>
                            <a:outerShdw blurRad="63500" dist="3302" dir="5400000" rotWithShape="0">
                              <a:srgbClr val="000000">
                                <a:alpha val="40000"/>
                              </a:srgbClr>
                            </a:outerShdw>
                          </a:effectLst>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sz="2600">
                          <a:effectLst>
                            <a:outerShdw blurRad="63500" dist="3302" dir="5400000" rotWithShape="0">
                              <a:srgbClr val="000000">
                                <a:alpha val="40000"/>
                              </a:srgbClr>
                            </a:outerShdw>
                          </a:effectLst>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937862">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graphicFrame>
        <p:nvGraphicFramePr>
          <p:cNvPr id="255" name="Table 255"/>
          <p:cNvGraphicFramePr/>
          <p:nvPr/>
        </p:nvGraphicFramePr>
        <p:xfrm>
          <a:off x="3990173" y="2766069"/>
          <a:ext cx="5037154" cy="4234162"/>
        </p:xfrm>
        <a:graphic>
          <a:graphicData uri="http://schemas.openxmlformats.org/drawingml/2006/table">
            <a:tbl>
              <a:tblPr bandRow="1">
                <a:tableStyleId>{4C3C2611-4C71-4FC5-86AE-919BDF0F9419}</a:tableStyleId>
              </a:tblPr>
              <a:tblGrid>
                <a:gridCol w="3429454"/>
                <a:gridCol w="1594998"/>
              </a:tblGrid>
              <a:tr h="645570">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Prior 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2.48</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622857">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After 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4.10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655564">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Right Now 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4.17</a:t>
                      </a:r>
                    </a:p>
                  </a:txBody>
                  <a:tcPr marL="50800" marR="50800" marT="50800" marB="50800" anchor="ctr" horzOverflow="overflow">
                    <a:lnL w="12700">
                      <a:solidFill>
                        <a:srgbClr val="CBCBCB"/>
                      </a:solidFill>
                      <a:miter lim="400000"/>
                    </a:lnL>
                    <a:lnR w="12700">
                      <a:solidFill>
                        <a:srgbClr val="FFFFFF">
                          <a:alpha val="50000"/>
                        </a:srgbClr>
                      </a:solidFill>
                      <a:miter lim="400000"/>
                    </a:lnR>
                    <a:lnT w="12700">
                      <a:solidFill>
                        <a:srgbClr val="CBCBCB"/>
                      </a:solidFill>
                      <a:miter lim="400000"/>
                    </a:lnT>
                    <a:lnB w="12700">
                      <a:solidFill>
                        <a:srgbClr val="CBCBCB"/>
                      </a:solidFill>
                      <a:miter lim="400000"/>
                    </a:lnB>
                  </a:tcPr>
                </a:tc>
              </a:tr>
              <a:tr h="734415">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Prior SD</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1.10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788285">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After SD</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0.72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774768">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Right Now SD</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0.88</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9" name="Table 259"/>
          <p:cNvGraphicFramePr/>
          <p:nvPr/>
        </p:nvGraphicFramePr>
        <p:xfrm>
          <a:off x="4037346" y="8733326"/>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pic>
        <p:nvPicPr>
          <p:cNvPr id="260" name="pasted-image.pdf"/>
          <p:cNvPicPr>
            <a:picLocks noChangeAspect="1"/>
          </p:cNvPicPr>
          <p:nvPr/>
        </p:nvPicPr>
        <p:blipFill>
          <a:blip r:embed="rId3">
            <a:extLst/>
          </a:blip>
          <a:stretch>
            <a:fillRect/>
          </a:stretch>
        </p:blipFill>
        <p:spPr>
          <a:xfrm>
            <a:off x="1727238" y="2042732"/>
            <a:ext cx="9550324" cy="6402651"/>
          </a:xfrm>
          <a:prstGeom prst="rect">
            <a:avLst/>
          </a:prstGeom>
          <a:ln w="12700">
            <a:miter lim="400000"/>
          </a:ln>
        </p:spPr>
      </p:pic>
      <p:sp>
        <p:nvSpPr>
          <p:cNvPr id="261" name="Shape 261"/>
          <p:cNvSpPr>
            <a:spLocks noGrp="1"/>
          </p:cNvSpPr>
          <p:nvPr>
            <p:ph type="title"/>
          </p:nvPr>
        </p:nvSpPr>
        <p:spPr>
          <a:xfrm>
            <a:off x="888143" y="-86511"/>
            <a:ext cx="11228513" cy="2540001"/>
          </a:xfrm>
          <a:prstGeom prst="rect">
            <a:avLst/>
          </a:prstGeom>
        </p:spPr>
        <p:txBody>
          <a:bodyPr/>
          <a:lstStyle>
            <a:lvl1pPr>
              <a:defRPr sz="3400"/>
            </a:lvl1pPr>
          </a:lstStyle>
          <a:p>
            <a:r>
              <a:t>1b: Pedagogical Skills for Teaching Climate Change Science Content Knowledge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asted-image.pdf"/>
          <p:cNvPicPr>
            <a:picLocks noChangeAspect="1"/>
          </p:cNvPicPr>
          <p:nvPr/>
        </p:nvPicPr>
        <p:blipFill>
          <a:blip r:embed="rId3">
            <a:extLst/>
          </a:blip>
          <a:stretch>
            <a:fillRect/>
          </a:stretch>
        </p:blipFill>
        <p:spPr>
          <a:xfrm>
            <a:off x="1643034" y="1906862"/>
            <a:ext cx="9718732" cy="6805725"/>
          </a:xfrm>
          <a:prstGeom prst="rect">
            <a:avLst/>
          </a:prstGeom>
          <a:ln w="12700">
            <a:miter lim="400000"/>
          </a:ln>
        </p:spPr>
      </p:pic>
      <p:graphicFrame>
        <p:nvGraphicFramePr>
          <p:cNvPr id="266" name="Table 266"/>
          <p:cNvGraphicFramePr/>
          <p:nvPr/>
        </p:nvGraphicFramePr>
        <p:xfrm>
          <a:off x="4037346" y="8835103"/>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267" name="Shape 267"/>
          <p:cNvSpPr>
            <a:spLocks noGrp="1"/>
          </p:cNvSpPr>
          <p:nvPr>
            <p:ph type="title"/>
          </p:nvPr>
        </p:nvSpPr>
        <p:spPr>
          <a:xfrm>
            <a:off x="888143" y="-86511"/>
            <a:ext cx="11228513" cy="2540001"/>
          </a:xfrm>
          <a:prstGeom prst="rect">
            <a:avLst/>
          </a:prstGeom>
        </p:spPr>
        <p:txBody>
          <a:bodyPr/>
          <a:lstStyle>
            <a:lvl1pPr>
              <a:defRPr sz="3400"/>
            </a:lvl1pPr>
          </a:lstStyle>
          <a:p>
            <a:r>
              <a:t>1b: Pedagogical Skills for Teaching Climate Change Science Content Knowledge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asted-image.pdf"/>
          <p:cNvPicPr>
            <a:picLocks noChangeAspect="1"/>
          </p:cNvPicPr>
          <p:nvPr/>
        </p:nvPicPr>
        <p:blipFill>
          <a:blip r:embed="rId3">
            <a:extLst/>
          </a:blip>
          <a:stretch>
            <a:fillRect/>
          </a:stretch>
        </p:blipFill>
        <p:spPr>
          <a:xfrm>
            <a:off x="1104568" y="1930061"/>
            <a:ext cx="10795664" cy="6647409"/>
          </a:xfrm>
          <a:prstGeom prst="rect">
            <a:avLst/>
          </a:prstGeom>
          <a:ln w="12700">
            <a:miter lim="400000"/>
          </a:ln>
        </p:spPr>
      </p:pic>
      <p:graphicFrame>
        <p:nvGraphicFramePr>
          <p:cNvPr id="272" name="Table 272"/>
          <p:cNvGraphicFramePr/>
          <p:nvPr/>
        </p:nvGraphicFramePr>
        <p:xfrm>
          <a:off x="4037346" y="8750289"/>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273" name="Shape 273"/>
          <p:cNvSpPr>
            <a:spLocks noGrp="1"/>
          </p:cNvSpPr>
          <p:nvPr>
            <p:ph type="title"/>
          </p:nvPr>
        </p:nvSpPr>
        <p:spPr>
          <a:xfrm>
            <a:off x="888143" y="-86511"/>
            <a:ext cx="11228513" cy="2540001"/>
          </a:xfrm>
          <a:prstGeom prst="rect">
            <a:avLst/>
          </a:prstGeom>
        </p:spPr>
        <p:txBody>
          <a:bodyPr/>
          <a:lstStyle>
            <a:lvl1pPr>
              <a:defRPr sz="3400"/>
            </a:lvl1pPr>
          </a:lstStyle>
          <a:p>
            <a:r>
              <a:t>1b: Pedagogical Skills for Teaching Climate Change Science Content Knowledge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t>Overview</a:t>
            </a:r>
          </a:p>
        </p:txBody>
      </p:sp>
      <p:sp>
        <p:nvSpPr>
          <p:cNvPr id="171" name="Shape 171"/>
          <p:cNvSpPr>
            <a:spLocks noGrp="1"/>
          </p:cNvSpPr>
          <p:nvPr>
            <p:ph type="body" idx="1"/>
          </p:nvPr>
        </p:nvSpPr>
        <p:spPr>
          <a:prstGeom prst="rect">
            <a:avLst/>
          </a:prstGeom>
        </p:spPr>
        <p:txBody>
          <a:bodyPr/>
          <a:lstStyle/>
          <a:p>
            <a:pPr marL="417195" indent="-417195" defTabSz="333756">
              <a:spcBef>
                <a:spcPts val="2600"/>
              </a:spcBef>
              <a:buBlip>
                <a:blip r:embed="rId2"/>
              </a:buBlip>
              <a:defRPr sz="2628"/>
            </a:pPr>
            <a:r>
              <a:t>Personal Background</a:t>
            </a:r>
          </a:p>
          <a:p>
            <a:pPr marL="417195" indent="-417195" defTabSz="333756">
              <a:spcBef>
                <a:spcPts val="2600"/>
              </a:spcBef>
              <a:buBlip>
                <a:blip r:embed="rId2"/>
              </a:buBlip>
              <a:defRPr sz="2628"/>
            </a:pPr>
            <a:r>
              <a:t>Methods</a:t>
            </a:r>
          </a:p>
          <a:p>
            <a:pPr marL="417195" indent="-417195" defTabSz="333756">
              <a:spcBef>
                <a:spcPts val="2600"/>
              </a:spcBef>
              <a:buBlip>
                <a:blip r:embed="rId2"/>
              </a:buBlip>
              <a:defRPr sz="2628"/>
            </a:pPr>
            <a:r>
              <a:t>Research Questions</a:t>
            </a:r>
          </a:p>
          <a:p>
            <a:pPr marL="417195" indent="-417195" defTabSz="333756">
              <a:spcBef>
                <a:spcPts val="2600"/>
              </a:spcBef>
              <a:buBlip>
                <a:blip r:embed="rId2"/>
              </a:buBlip>
              <a:defRPr sz="2628"/>
            </a:pPr>
            <a:r>
              <a:t>Results</a:t>
            </a:r>
          </a:p>
          <a:p>
            <a:pPr marL="417195" indent="-417195" defTabSz="333756">
              <a:spcBef>
                <a:spcPts val="2600"/>
              </a:spcBef>
              <a:buBlip>
                <a:blip r:embed="rId2"/>
              </a:buBlip>
              <a:defRPr sz="2628"/>
            </a:pPr>
            <a:r>
              <a:t>Limitations</a:t>
            </a:r>
          </a:p>
          <a:p>
            <a:pPr marL="417195" indent="-417195" defTabSz="333756">
              <a:spcBef>
                <a:spcPts val="2600"/>
              </a:spcBef>
              <a:buBlip>
                <a:blip r:embed="rId2"/>
              </a:buBlip>
              <a:defRPr sz="2628"/>
            </a:pPr>
            <a:r>
              <a:t>Summary</a:t>
            </a:r>
          </a:p>
          <a:p>
            <a:pPr marL="417195" indent="-417195" defTabSz="333756">
              <a:spcBef>
                <a:spcPts val="2600"/>
              </a:spcBef>
              <a:buBlip>
                <a:blip r:embed="rId2"/>
              </a:buBlip>
              <a:defRPr sz="2628"/>
            </a:pPr>
            <a:r>
              <a:t>Significance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asted-image.pdf"/>
          <p:cNvPicPr>
            <a:picLocks noChangeAspect="1"/>
          </p:cNvPicPr>
          <p:nvPr/>
        </p:nvPicPr>
        <p:blipFill>
          <a:blip r:embed="rId3">
            <a:extLst/>
          </a:blip>
          <a:stretch>
            <a:fillRect/>
          </a:stretch>
        </p:blipFill>
        <p:spPr>
          <a:xfrm>
            <a:off x="2098590" y="2091684"/>
            <a:ext cx="8807620" cy="6499416"/>
          </a:xfrm>
          <a:prstGeom prst="rect">
            <a:avLst/>
          </a:prstGeom>
          <a:ln w="12700">
            <a:miter lim="400000"/>
          </a:ln>
        </p:spPr>
      </p:pic>
      <p:graphicFrame>
        <p:nvGraphicFramePr>
          <p:cNvPr id="278" name="Table 278"/>
          <p:cNvGraphicFramePr/>
          <p:nvPr/>
        </p:nvGraphicFramePr>
        <p:xfrm>
          <a:off x="4037346" y="8750289"/>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279" name="Shape 279"/>
          <p:cNvSpPr>
            <a:spLocks noGrp="1"/>
          </p:cNvSpPr>
          <p:nvPr>
            <p:ph type="title"/>
          </p:nvPr>
        </p:nvSpPr>
        <p:spPr>
          <a:xfrm>
            <a:off x="888143" y="-86511"/>
            <a:ext cx="11228513" cy="2540001"/>
          </a:xfrm>
          <a:prstGeom prst="rect">
            <a:avLst/>
          </a:prstGeom>
        </p:spPr>
        <p:txBody>
          <a:bodyPr/>
          <a:lstStyle>
            <a:lvl1pPr>
              <a:defRPr sz="3400"/>
            </a:lvl1pPr>
          </a:lstStyle>
          <a:p>
            <a:r>
              <a:t>1b: Pedagogical Skills for Teaching Climate Change Science Content Knowledge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pasted-image.pdf"/>
          <p:cNvPicPr>
            <a:picLocks noChangeAspect="1"/>
          </p:cNvPicPr>
          <p:nvPr/>
        </p:nvPicPr>
        <p:blipFill>
          <a:blip r:embed="rId3">
            <a:extLst/>
          </a:blip>
          <a:stretch>
            <a:fillRect/>
          </a:stretch>
        </p:blipFill>
        <p:spPr>
          <a:xfrm>
            <a:off x="734012" y="1902475"/>
            <a:ext cx="11536776" cy="5948650"/>
          </a:xfrm>
          <a:prstGeom prst="rect">
            <a:avLst/>
          </a:prstGeom>
          <a:ln w="12700">
            <a:miter lim="400000"/>
          </a:ln>
        </p:spPr>
      </p:pic>
      <p:graphicFrame>
        <p:nvGraphicFramePr>
          <p:cNvPr id="284" name="Table 284"/>
          <p:cNvGraphicFramePr/>
          <p:nvPr/>
        </p:nvGraphicFramePr>
        <p:xfrm>
          <a:off x="4037346" y="8546735"/>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285" name="Shape 285"/>
          <p:cNvSpPr>
            <a:spLocks noGrp="1"/>
          </p:cNvSpPr>
          <p:nvPr>
            <p:ph type="title"/>
          </p:nvPr>
        </p:nvSpPr>
        <p:spPr>
          <a:xfrm>
            <a:off x="888143" y="-86511"/>
            <a:ext cx="11228513" cy="2540001"/>
          </a:xfrm>
          <a:prstGeom prst="rect">
            <a:avLst/>
          </a:prstGeom>
        </p:spPr>
        <p:txBody>
          <a:bodyPr/>
          <a:lstStyle>
            <a:lvl1pPr>
              <a:defRPr sz="3400"/>
            </a:lvl1pPr>
          </a:lstStyle>
          <a:p>
            <a:r>
              <a:t>1b: Pedagogical Skills for Teaching Climate Change Science Content Knowledge</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title"/>
          </p:nvPr>
        </p:nvSpPr>
        <p:spPr>
          <a:xfrm>
            <a:off x="1270000" y="-86511"/>
            <a:ext cx="10464800" cy="2540001"/>
          </a:xfrm>
          <a:prstGeom prst="rect">
            <a:avLst/>
          </a:prstGeom>
        </p:spPr>
        <p:txBody>
          <a:bodyPr/>
          <a:lstStyle/>
          <a:p>
            <a:pPr lvl="3" defTabSz="457200">
              <a:spcBef>
                <a:spcPts val="3600"/>
              </a:spcBef>
              <a:defRPr sz="3600">
                <a:latin typeface="Chalkduster"/>
                <a:ea typeface="Chalkduster"/>
                <a:cs typeface="Chalkduster"/>
                <a:sym typeface="Chalkduster"/>
              </a:defRPr>
            </a:pPr>
            <a:r>
              <a:t>1c: Confidence Regarding Implementing the G-WOW Model</a:t>
            </a:r>
          </a:p>
        </p:txBody>
      </p:sp>
      <p:pic>
        <p:nvPicPr>
          <p:cNvPr id="290" name="pasted-image.pdf"/>
          <p:cNvPicPr>
            <a:picLocks noChangeAspect="1"/>
          </p:cNvPicPr>
          <p:nvPr/>
        </p:nvPicPr>
        <p:blipFill>
          <a:blip r:embed="rId3">
            <a:extLst/>
          </a:blip>
          <a:stretch>
            <a:fillRect/>
          </a:stretch>
        </p:blipFill>
        <p:spPr>
          <a:xfrm>
            <a:off x="1430946" y="1979015"/>
            <a:ext cx="10142908" cy="6799927"/>
          </a:xfrm>
          <a:prstGeom prst="rect">
            <a:avLst/>
          </a:prstGeom>
          <a:ln w="12700">
            <a:miter lim="400000"/>
          </a:ln>
        </p:spPr>
      </p:pic>
      <p:graphicFrame>
        <p:nvGraphicFramePr>
          <p:cNvPr id="291" name="Table 291"/>
          <p:cNvGraphicFramePr/>
          <p:nvPr/>
        </p:nvGraphicFramePr>
        <p:xfrm>
          <a:off x="4037346" y="8835103"/>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 name="Table 295"/>
          <p:cNvGraphicFramePr/>
          <p:nvPr/>
        </p:nvGraphicFramePr>
        <p:xfrm>
          <a:off x="2671631" y="2848062"/>
          <a:ext cx="7901050" cy="3630102"/>
        </p:xfrm>
        <a:graphic>
          <a:graphicData uri="http://schemas.openxmlformats.org/drawingml/2006/table">
            <a:tbl>
              <a:tblPr bandRow="1">
                <a:tableStyleId>{4C3C2611-4C71-4FC5-86AE-919BDF0F9419}</a:tableStyleId>
              </a:tblPr>
              <a:tblGrid>
                <a:gridCol w="4921380"/>
                <a:gridCol w="1627606"/>
                <a:gridCol w="1339362"/>
              </a:tblGrid>
              <a:tr h="762934">
                <a:tc>
                  <a:txBody>
                    <a:bodyPr/>
                    <a:lstStyle/>
                    <a:p>
                      <a:pPr algn="l" defTabSz="457200">
                        <a:spcBef>
                          <a:spcPts val="3600"/>
                        </a:spcBef>
                        <a:defRPr sz="2400">
                          <a:latin typeface="Chalkduster"/>
                          <a:ea typeface="Chalkduster"/>
                          <a:cs typeface="Chalkduster"/>
                          <a:sym typeface="Chalkduster"/>
                        </a:defRPr>
                      </a:pPr>
                      <a:endParaRP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SD</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990413">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Prior</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3.33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1.12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717356">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Right Now</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4.44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0.73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146697">
                <a:tc>
                  <a:txBody>
                    <a:bodyPr/>
                    <a:lstStyle/>
                    <a:p>
                      <a:pPr algn="l" defTabSz="457200">
                        <a:spcBef>
                          <a:spcPts val="3600"/>
                        </a:spcBef>
                        <a:defRPr>
                          <a:solidFill>
                            <a:srgbClr val="000000"/>
                          </a:solidFill>
                        </a:defRPr>
                      </a:pPr>
                      <a:r>
                        <a:rPr sz="2400">
                          <a:solidFill>
                            <a:srgbClr val="FFFFFF"/>
                          </a:solidFill>
                          <a:latin typeface="Chalkduster"/>
                          <a:ea typeface="Chalkduster"/>
                          <a:cs typeface="Chalkduster"/>
                          <a:sym typeface="Chalkduster"/>
                        </a:rPr>
                        <a:t>The institute has changed my confidence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4.44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400">
                          <a:solidFill>
                            <a:srgbClr val="FFFFFF"/>
                          </a:solidFill>
                          <a:latin typeface="Chalkduster"/>
                          <a:ea typeface="Chalkduster"/>
                          <a:cs typeface="Chalkduster"/>
                          <a:sym typeface="Chalkduster"/>
                        </a:rPr>
                        <a:t>0.73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sp>
        <p:nvSpPr>
          <p:cNvPr id="296" name="Shape 296"/>
          <p:cNvSpPr>
            <a:spLocks noGrp="1"/>
          </p:cNvSpPr>
          <p:nvPr>
            <p:ph type="title"/>
          </p:nvPr>
        </p:nvSpPr>
        <p:spPr>
          <a:xfrm>
            <a:off x="1270000" y="-86511"/>
            <a:ext cx="10464800" cy="2540001"/>
          </a:xfrm>
          <a:prstGeom prst="rect">
            <a:avLst/>
          </a:prstGeom>
        </p:spPr>
        <p:txBody>
          <a:bodyPr/>
          <a:lstStyle/>
          <a:p>
            <a:pPr lvl="3" defTabSz="457200">
              <a:spcBef>
                <a:spcPts val="3600"/>
              </a:spcBef>
              <a:defRPr sz="3600">
                <a:latin typeface="Chalkduster"/>
                <a:ea typeface="Chalkduster"/>
                <a:cs typeface="Chalkduster"/>
                <a:sym typeface="Chalkduster"/>
              </a:defRPr>
            </a:pPr>
            <a:r>
              <a:t>1c: Confidence Regarding Implementing the G-WOW Model</a:t>
            </a:r>
          </a:p>
        </p:txBody>
      </p:sp>
      <p:graphicFrame>
        <p:nvGraphicFramePr>
          <p:cNvPr id="297" name="Table 297"/>
          <p:cNvGraphicFramePr/>
          <p:nvPr/>
        </p:nvGraphicFramePr>
        <p:xfrm>
          <a:off x="1744247" y="7350452"/>
          <a:ext cx="9755818" cy="1899786"/>
        </p:xfrm>
        <a:graphic>
          <a:graphicData uri="http://schemas.openxmlformats.org/drawingml/2006/table">
            <a:tbl>
              <a:tblPr bandRow="1">
                <a:tableStyleId>{4C3C2611-4C71-4FC5-86AE-919BDF0F9419}</a:tableStyleId>
              </a:tblPr>
              <a:tblGrid>
                <a:gridCol w="1948623"/>
                <a:gridCol w="1948623"/>
                <a:gridCol w="1948623"/>
                <a:gridCol w="1948623"/>
                <a:gridCol w="1948623"/>
              </a:tblGrid>
              <a:tr h="1257112">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Neither Disagree nor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29971">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pasted-image.pdf"/>
          <p:cNvPicPr>
            <a:picLocks noChangeAspect="1"/>
          </p:cNvPicPr>
          <p:nvPr/>
        </p:nvPicPr>
        <p:blipFill>
          <a:blip r:embed="rId3">
            <a:extLst/>
          </a:blip>
          <a:stretch>
            <a:fillRect/>
          </a:stretch>
        </p:blipFill>
        <p:spPr>
          <a:xfrm>
            <a:off x="866350" y="1824787"/>
            <a:ext cx="11272100" cy="6104026"/>
          </a:xfrm>
          <a:prstGeom prst="rect">
            <a:avLst/>
          </a:prstGeom>
          <a:ln w="12700">
            <a:miter lim="400000"/>
          </a:ln>
        </p:spPr>
      </p:pic>
      <p:sp>
        <p:nvSpPr>
          <p:cNvPr id="302" name="Shape 302"/>
          <p:cNvSpPr>
            <a:spLocks noGrp="1"/>
          </p:cNvSpPr>
          <p:nvPr>
            <p:ph type="title"/>
          </p:nvPr>
        </p:nvSpPr>
        <p:spPr>
          <a:xfrm>
            <a:off x="1369833" y="424315"/>
            <a:ext cx="10265135" cy="1243728"/>
          </a:xfrm>
          <a:prstGeom prst="rect">
            <a:avLst/>
          </a:prstGeom>
        </p:spPr>
        <p:txBody>
          <a:bodyPr/>
          <a:lstStyle/>
          <a:p>
            <a:pPr lvl="3" indent="569213" defTabSz="379475">
              <a:spcBef>
                <a:spcPts val="2900"/>
              </a:spcBef>
              <a:defRPr sz="2988">
                <a:latin typeface="Chalkduster"/>
                <a:ea typeface="Chalkduster"/>
                <a:cs typeface="Chalkduster"/>
                <a:sym typeface="Chalkduster"/>
              </a:defRPr>
            </a:pPr>
            <a:r>
              <a:t>1c: Confidence Regarding Implementing the G-WOW Model</a:t>
            </a:r>
          </a:p>
        </p:txBody>
      </p:sp>
      <p:graphicFrame>
        <p:nvGraphicFramePr>
          <p:cNvPr id="303" name="Table 303"/>
          <p:cNvGraphicFramePr/>
          <p:nvPr/>
        </p:nvGraphicFramePr>
        <p:xfrm>
          <a:off x="1270000" y="7861877"/>
          <a:ext cx="10477500" cy="1821559"/>
        </p:xfrm>
        <a:graphic>
          <a:graphicData uri="http://schemas.openxmlformats.org/drawingml/2006/table">
            <a:tbl>
              <a:tblPr bandRow="1">
                <a:tableStyleId>{4C3C2611-4C71-4FC5-86AE-919BDF0F9419}</a:tableStyleId>
              </a:tblPr>
              <a:tblGrid>
                <a:gridCol w="2092960"/>
                <a:gridCol w="2092960"/>
                <a:gridCol w="2092960"/>
                <a:gridCol w="2092960"/>
                <a:gridCol w="2092960"/>
              </a:tblGrid>
              <a:tr h="1205000">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Neither Disagree nor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03857">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asted-image.pdf"/>
          <p:cNvPicPr>
            <a:picLocks noChangeAspect="1"/>
          </p:cNvPicPr>
          <p:nvPr/>
        </p:nvPicPr>
        <p:blipFill>
          <a:blip r:embed="rId3">
            <a:extLst/>
          </a:blip>
          <a:stretch>
            <a:fillRect/>
          </a:stretch>
        </p:blipFill>
        <p:spPr>
          <a:xfrm>
            <a:off x="1709059" y="1558827"/>
            <a:ext cx="9586682" cy="7074311"/>
          </a:xfrm>
          <a:prstGeom prst="rect">
            <a:avLst/>
          </a:prstGeom>
          <a:ln w="12700">
            <a:miter lim="400000"/>
          </a:ln>
        </p:spPr>
      </p:pic>
      <p:graphicFrame>
        <p:nvGraphicFramePr>
          <p:cNvPr id="308" name="Table 308"/>
          <p:cNvGraphicFramePr/>
          <p:nvPr/>
        </p:nvGraphicFramePr>
        <p:xfrm>
          <a:off x="4037346" y="8781546"/>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Low</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 = High</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309" name="Shape 309"/>
          <p:cNvSpPr>
            <a:spLocks noGrp="1"/>
          </p:cNvSpPr>
          <p:nvPr>
            <p:ph type="title"/>
          </p:nvPr>
        </p:nvSpPr>
        <p:spPr>
          <a:xfrm>
            <a:off x="1093554" y="355865"/>
            <a:ext cx="10817691" cy="1054553"/>
          </a:xfrm>
          <a:prstGeom prst="rect">
            <a:avLst/>
          </a:prstGeom>
        </p:spPr>
        <p:txBody>
          <a:bodyPr/>
          <a:lstStyle/>
          <a:p>
            <a:pPr lvl="3" defTabSz="457200">
              <a:spcBef>
                <a:spcPts val="3600"/>
              </a:spcBef>
              <a:defRPr sz="2400">
                <a:latin typeface="Chalkduster"/>
                <a:ea typeface="Chalkduster"/>
                <a:cs typeface="Chalkduster"/>
                <a:sym typeface="Chalkduster"/>
              </a:defRPr>
            </a:pPr>
            <a:r>
              <a:t>1d: Teaching Practices Regarding Climate Change Education &amp; Implementation of the G-WOW Model</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a:xfrm>
            <a:off x="1093554" y="355865"/>
            <a:ext cx="10817691" cy="1054553"/>
          </a:xfrm>
          <a:prstGeom prst="rect">
            <a:avLst/>
          </a:prstGeom>
        </p:spPr>
        <p:txBody>
          <a:bodyPr/>
          <a:lstStyle/>
          <a:p>
            <a:pPr lvl="3" indent="381000" defTabSz="457200">
              <a:spcBef>
                <a:spcPts val="3600"/>
              </a:spcBef>
              <a:defRPr sz="2400">
                <a:latin typeface="Chalkduster"/>
                <a:ea typeface="Chalkduster"/>
                <a:cs typeface="Chalkduster"/>
                <a:sym typeface="Chalkduster"/>
              </a:defRPr>
            </a:pPr>
            <a:r>
              <a:t>1d: Teaching Practices Regarding Climate Change Education &amp; Implementation of the G-WOW Model</a:t>
            </a:r>
          </a:p>
        </p:txBody>
      </p:sp>
      <p:graphicFrame>
        <p:nvGraphicFramePr>
          <p:cNvPr id="314" name="Table 314"/>
          <p:cNvGraphicFramePr/>
          <p:nvPr/>
        </p:nvGraphicFramePr>
        <p:xfrm>
          <a:off x="1108216" y="2751712"/>
          <a:ext cx="10794718" cy="6235906"/>
        </p:xfrm>
        <a:graphic>
          <a:graphicData uri="http://schemas.openxmlformats.org/drawingml/2006/table">
            <a:tbl>
              <a:tblPr bandRow="1">
                <a:tableStyleId>{4C3C2611-4C71-4FC5-86AE-919BDF0F9419}</a:tableStyleId>
              </a:tblPr>
              <a:tblGrid>
                <a:gridCol w="10788367"/>
              </a:tblGrid>
              <a:tr h="1775361">
                <a:tc>
                  <a:txBody>
                    <a:bodyPr/>
                    <a:lstStyle/>
                    <a:p>
                      <a:pPr marL="210552" indent="-210552" algn="l" defTabSz="457200">
                        <a:buSzPct val="75000"/>
                        <a:buChar char="•"/>
                        <a:defRPr>
                          <a:latin typeface="Chalkduster"/>
                          <a:ea typeface="Chalkduster"/>
                          <a:cs typeface="Chalkduster"/>
                          <a:sym typeface="Chalkduster"/>
                        </a:defRPr>
                      </a:pPr>
                      <a:r>
                        <a:t>Ability to align to standards</a:t>
                      </a:r>
                    </a:p>
                    <a:p>
                      <a:pPr marL="210552" indent="-210552" algn="l" defTabSz="457200">
                        <a:buSzPct val="75000"/>
                        <a:buChar char="•"/>
                        <a:defRPr>
                          <a:latin typeface="Chalkduster"/>
                          <a:ea typeface="Chalkduster"/>
                          <a:cs typeface="Chalkduster"/>
                          <a:sym typeface="Chalkduster"/>
                        </a:defRPr>
                      </a:pPr>
                      <a:r>
                        <a:t>Developed a 12 week interdisciplinary curriculum including institute content: “place based fieldwork, climate camp, and community service based assessment”</a:t>
                      </a:r>
                    </a:p>
                  </a:txBody>
                  <a:tcPr marL="63500" marR="63500" marT="0" marB="0" anchor="ctr" horzOverflow="overflow">
                    <a:lnL w="6350">
                      <a:solidFill>
                        <a:srgbClr val="E4E4E4"/>
                      </a:solidFill>
                      <a:miter lim="400000"/>
                    </a:lnL>
                    <a:lnR w="6350">
                      <a:solidFill>
                        <a:srgbClr val="E4E4E4"/>
                      </a:solidFill>
                      <a:miter lim="400000"/>
                    </a:lnR>
                    <a:lnT w="12700">
                      <a:solidFill>
                        <a:srgbClr val="CBCBCB"/>
                      </a:solidFill>
                      <a:miter lim="400000"/>
                    </a:lnT>
                    <a:lnB w="12700">
                      <a:solidFill>
                        <a:srgbClr val="CBCBCB"/>
                      </a:solidFill>
                      <a:miter lim="400000"/>
                    </a:lnB>
                  </a:tcPr>
                </a:tc>
              </a:tr>
              <a:tr h="1297029">
                <a:tc>
                  <a:txBody>
                    <a:bodyPr/>
                    <a:lstStyle/>
                    <a:p>
                      <a:pPr marL="210552" indent="-210552" algn="l" defTabSz="457200">
                        <a:buSzPct val="75000"/>
                        <a:buChar char="•"/>
                        <a:defRPr>
                          <a:latin typeface="Chalkduster"/>
                          <a:ea typeface="Chalkduster"/>
                          <a:cs typeface="Chalkduster"/>
                          <a:sym typeface="Chalkduster"/>
                        </a:defRPr>
                      </a:pPr>
                      <a:r>
                        <a:t>“I am using a greater focus on looking at local impacts of climate change that are more relevant to the students.”</a:t>
                      </a:r>
                    </a:p>
                  </a:txBody>
                  <a:tcPr marL="63500" marR="63500" marT="0" marB="0" anchor="ctr" horzOverflow="overflow">
                    <a:lnL w="6350">
                      <a:solidFill>
                        <a:srgbClr val="E4E4E4"/>
                      </a:solidFill>
                      <a:miter lim="400000"/>
                    </a:lnL>
                    <a:lnR w="6350">
                      <a:solidFill>
                        <a:srgbClr val="E4E4E4"/>
                      </a:solidFill>
                      <a:miter lim="400000"/>
                    </a:lnR>
                    <a:lnT w="12700">
                      <a:solidFill>
                        <a:srgbClr val="CBCBCB"/>
                      </a:solidFill>
                      <a:miter lim="400000"/>
                    </a:lnT>
                    <a:lnB w="12700">
                      <a:solidFill>
                        <a:srgbClr val="CBCBCB"/>
                      </a:solidFill>
                      <a:miter lim="400000"/>
                    </a:lnB>
                    <a:solidFill>
                      <a:srgbClr val="000000">
                        <a:alpha val="25000"/>
                      </a:srgbClr>
                    </a:solidFill>
                  </a:tcPr>
                </a:tc>
              </a:tr>
              <a:tr h="2701783">
                <a:tc>
                  <a:txBody>
                    <a:bodyPr/>
                    <a:lstStyle/>
                    <a:p>
                      <a:pPr marL="210552" indent="-210552" algn="l" defTabSz="457200">
                        <a:buSzPct val="75000"/>
                        <a:buChar char="•"/>
                        <a:defRPr>
                          <a:latin typeface="Chalkduster"/>
                          <a:ea typeface="Chalkduster"/>
                          <a:cs typeface="Chalkduster"/>
                          <a:sym typeface="Chalkduster"/>
                        </a:defRPr>
                      </a:pPr>
                      <a:r>
                        <a:t>Improved criteria for students to create documentaries including both scientific evidence and TEK in their presentations “which helped them send a more powerful message about climate impacts on traditions that are important to them”</a:t>
                      </a:r>
                    </a:p>
                  </a:txBody>
                  <a:tcPr marL="63500" marR="63500" marT="0" marB="0" anchor="ctr" horzOverflow="overflow">
                    <a:lnL w="6350">
                      <a:solidFill>
                        <a:srgbClr val="E4E4E4"/>
                      </a:solidFill>
                      <a:miter lim="400000"/>
                    </a:lnL>
                    <a:lnR w="6350">
                      <a:solidFill>
                        <a:srgbClr val="E4E4E4"/>
                      </a:solidFill>
                      <a:miter lim="400000"/>
                    </a:lnR>
                    <a:lnT w="12700">
                      <a:solidFill>
                        <a:srgbClr val="CBCBCB"/>
                      </a:solidFill>
                      <a:miter lim="400000"/>
                    </a:lnT>
                    <a:lnB w="6350">
                      <a:solidFill>
                        <a:srgbClr val="E4E4E4"/>
                      </a:solidFill>
                      <a:miter lim="400000"/>
                    </a:lnB>
                  </a:tcPr>
                </a:tc>
              </a:tr>
            </a:tbl>
          </a:graphicData>
        </a:graphic>
      </p:graphicFrame>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 name="Table 318"/>
          <p:cNvGraphicFramePr/>
          <p:nvPr/>
        </p:nvGraphicFramePr>
        <p:xfrm>
          <a:off x="319102" y="1738611"/>
          <a:ext cx="12379296" cy="5792944"/>
        </p:xfrm>
        <a:graphic>
          <a:graphicData uri="http://schemas.openxmlformats.org/drawingml/2006/table">
            <a:tbl>
              <a:tblPr bandRow="1">
                <a:tableStyleId>{4C3C2611-4C71-4FC5-86AE-919BDF0F9419}</a:tableStyleId>
              </a:tblPr>
              <a:tblGrid>
                <a:gridCol w="1870789"/>
                <a:gridCol w="1870789"/>
                <a:gridCol w="1671946"/>
                <a:gridCol w="2069631"/>
                <a:gridCol w="1982861"/>
                <a:gridCol w="1758716"/>
                <a:gridCol w="1141860"/>
              </a:tblGrid>
              <a:tr h="3964915">
                <a:tc>
                  <a:txBody>
                    <a:bodyPr/>
                    <a:lstStyle/>
                    <a:p>
                      <a:pPr algn="l" defTabSz="457200">
                        <a:spcBef>
                          <a:spcPts val="3600"/>
                        </a:spcBef>
                        <a:defRPr>
                          <a:latin typeface="Chalkduster"/>
                          <a:ea typeface="Chalkduster"/>
                          <a:cs typeface="Chalkduster"/>
                          <a:sym typeface="Chalkduster"/>
                        </a:defRPr>
                      </a:pPr>
                      <a:endParaRP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Place-based evidence of climate change</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Project-based approaches to climate change education</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Collaboration with other teachers about climate change education</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Impacts of climatic variables on habitats and the sustainability of key species of Ojibwe culture</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Impacts of climatic variables on cultural practices OTHER THAN Ojibwe that are relevant to the student learner</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Mean</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24877">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Prior Mean</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1.50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1.38</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1.50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1.25</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1.13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1.35</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464462">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After Mean</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2.00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2.00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1.89</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1.89</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2.00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1.96</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43775">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Prior SD</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0.53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0.52</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0.53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0.46</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0.35</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0.48</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482211">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After SD</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0.33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0.33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0.00</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a:solidFill>
                            <a:srgbClr val="FFFFFF"/>
                          </a:solidFill>
                          <a:latin typeface="Chalkduster"/>
                          <a:ea typeface="Chalkduster"/>
                          <a:cs typeface="Chalkduster"/>
                          <a:sym typeface="Chalkduster"/>
                        </a:rPr>
                        <a:t>0.13</a:t>
                      </a:r>
                    </a:p>
                  </a:txBody>
                  <a:tcPr marL="63500" marR="63500" marT="0" marB="0" anchor="b"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graphicFrame>
        <p:nvGraphicFramePr>
          <p:cNvPr id="319" name="Table 319"/>
          <p:cNvGraphicFramePr/>
          <p:nvPr/>
        </p:nvGraphicFramePr>
        <p:xfrm>
          <a:off x="4037346" y="8572601"/>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No</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 = Yes</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
        <p:nvSpPr>
          <p:cNvPr id="320" name="Shape 320"/>
          <p:cNvSpPr>
            <a:spLocks noGrp="1"/>
          </p:cNvSpPr>
          <p:nvPr>
            <p:ph type="title"/>
          </p:nvPr>
        </p:nvSpPr>
        <p:spPr>
          <a:xfrm>
            <a:off x="1093554" y="355865"/>
            <a:ext cx="10817691" cy="1054553"/>
          </a:xfrm>
          <a:prstGeom prst="rect">
            <a:avLst/>
          </a:prstGeom>
        </p:spPr>
        <p:txBody>
          <a:bodyPr/>
          <a:lstStyle/>
          <a:p>
            <a:pPr lvl="3" defTabSz="457200">
              <a:spcBef>
                <a:spcPts val="3600"/>
              </a:spcBef>
              <a:defRPr sz="2400">
                <a:latin typeface="Chalkduster"/>
                <a:ea typeface="Chalkduster"/>
                <a:cs typeface="Chalkduster"/>
                <a:sym typeface="Chalkduster"/>
              </a:defRPr>
            </a:pPr>
            <a:r>
              <a:t>1d: Teaching Practices Regarding Climate Change Education &amp; Implementation of the G-WOW Model</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4" name="Table 324"/>
          <p:cNvGraphicFramePr/>
          <p:nvPr/>
        </p:nvGraphicFramePr>
        <p:xfrm>
          <a:off x="4037346" y="8665640"/>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No</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 = Yes</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pic>
        <p:nvPicPr>
          <p:cNvPr id="325" name="pasted-image.pdf"/>
          <p:cNvPicPr>
            <a:picLocks noChangeAspect="1"/>
          </p:cNvPicPr>
          <p:nvPr/>
        </p:nvPicPr>
        <p:blipFill>
          <a:blip r:embed="rId3">
            <a:extLst/>
          </a:blip>
          <a:stretch>
            <a:fillRect/>
          </a:stretch>
        </p:blipFill>
        <p:spPr>
          <a:xfrm>
            <a:off x="347313" y="1473550"/>
            <a:ext cx="12310174" cy="7122609"/>
          </a:xfrm>
          <a:prstGeom prst="rect">
            <a:avLst/>
          </a:prstGeom>
          <a:ln w="12700">
            <a:miter lim="400000"/>
          </a:ln>
        </p:spPr>
      </p:pic>
      <p:sp>
        <p:nvSpPr>
          <p:cNvPr id="326" name="Shape 326"/>
          <p:cNvSpPr>
            <a:spLocks noGrp="1"/>
          </p:cNvSpPr>
          <p:nvPr>
            <p:ph type="title"/>
          </p:nvPr>
        </p:nvSpPr>
        <p:spPr>
          <a:xfrm>
            <a:off x="1093554" y="355865"/>
            <a:ext cx="10817691" cy="1054553"/>
          </a:xfrm>
          <a:prstGeom prst="rect">
            <a:avLst/>
          </a:prstGeom>
        </p:spPr>
        <p:txBody>
          <a:bodyPr/>
          <a:lstStyle/>
          <a:p>
            <a:pPr lvl="3" defTabSz="457200">
              <a:spcBef>
                <a:spcPts val="3600"/>
              </a:spcBef>
              <a:defRPr sz="2400">
                <a:latin typeface="Chalkduster"/>
                <a:ea typeface="Chalkduster"/>
                <a:cs typeface="Chalkduster"/>
                <a:sym typeface="Chalkduster"/>
              </a:defRPr>
            </a:pPr>
            <a:r>
              <a:t>1d: Teaching Practices Regarding Climate Change Education &amp; Implementation of the G-WOW Model</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xfrm>
            <a:off x="1270000" y="203200"/>
            <a:ext cx="10464800" cy="1054553"/>
          </a:xfrm>
          <a:prstGeom prst="rect">
            <a:avLst/>
          </a:prstGeom>
        </p:spPr>
        <p:txBody>
          <a:bodyPr/>
          <a:lstStyle/>
          <a:p>
            <a:pPr lvl="3" defTabSz="457200">
              <a:spcBef>
                <a:spcPts val="3600"/>
              </a:spcBef>
              <a:defRPr sz="2200">
                <a:latin typeface="Chalkduster"/>
                <a:ea typeface="Chalkduster"/>
                <a:cs typeface="Chalkduster"/>
                <a:sym typeface="Chalkduster"/>
              </a:defRPr>
            </a:pPr>
            <a:r>
              <a:t>1e: Intentions Toward Implementing Climate Education and/or Teaching the G-WOW Model in the Future</a:t>
            </a:r>
          </a:p>
        </p:txBody>
      </p:sp>
      <p:pic>
        <p:nvPicPr>
          <p:cNvPr id="331" name="pasted-image.pdf"/>
          <p:cNvPicPr>
            <a:picLocks noChangeAspect="1"/>
          </p:cNvPicPr>
          <p:nvPr/>
        </p:nvPicPr>
        <p:blipFill>
          <a:blip r:embed="rId3">
            <a:extLst/>
          </a:blip>
          <a:stretch>
            <a:fillRect/>
          </a:stretch>
        </p:blipFill>
        <p:spPr>
          <a:xfrm>
            <a:off x="424283" y="1443406"/>
            <a:ext cx="12156234" cy="7111000"/>
          </a:xfrm>
          <a:prstGeom prst="rect">
            <a:avLst/>
          </a:prstGeom>
          <a:ln w="12700">
            <a:miter lim="400000"/>
          </a:ln>
        </p:spPr>
      </p:pic>
      <p:graphicFrame>
        <p:nvGraphicFramePr>
          <p:cNvPr id="332" name="Table 332"/>
          <p:cNvGraphicFramePr/>
          <p:nvPr/>
        </p:nvGraphicFramePr>
        <p:xfrm>
          <a:off x="4037346" y="8665640"/>
          <a:ext cx="4942808" cy="826881"/>
        </p:xfrm>
        <a:graphic>
          <a:graphicData uri="http://schemas.openxmlformats.org/drawingml/2006/table">
            <a:tbl>
              <a:tblPr bandRow="1">
                <a:tableStyleId>{4C3C2611-4C71-4FC5-86AE-919BDF0F9419}</a:tableStyleId>
              </a:tblPr>
              <a:tblGrid>
                <a:gridCol w="2465053"/>
                <a:gridCol w="2465053"/>
              </a:tblGrid>
              <a:tr h="814180">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 = No</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 = Yes</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Placeholder 172"/>
          <p:cNvPicPr>
            <a:picLocks noGrp="1"/>
          </p:cNvPicPr>
          <p:nvPr>
            <p:ph type="pic" idx="13"/>
          </p:nvPr>
        </p:nvPicPr>
        <p:blipFill>
          <a:blip r:embed="rId3">
            <a:extLst/>
          </a:blip>
          <a:stretch>
            <a:fillRect/>
          </a:stretch>
        </p:blipFill>
        <p:spPr>
          <a:xfrm>
            <a:off x="6929239" y="2940050"/>
            <a:ext cx="4835922" cy="6108700"/>
          </a:xfrm>
          <a:prstGeom prst="rect">
            <a:avLst/>
          </a:prstGeom>
        </p:spPr>
      </p:pic>
      <p:sp>
        <p:nvSpPr>
          <p:cNvPr id="174" name="Shape 174"/>
          <p:cNvSpPr>
            <a:spLocks noGrp="1"/>
          </p:cNvSpPr>
          <p:nvPr>
            <p:ph type="title"/>
          </p:nvPr>
        </p:nvSpPr>
        <p:spPr>
          <a:prstGeom prst="rect">
            <a:avLst/>
          </a:prstGeom>
        </p:spPr>
        <p:txBody>
          <a:bodyPr/>
          <a:lstStyle>
            <a:lvl1pPr defTabSz="406908">
              <a:defRPr sz="6408"/>
            </a:lvl1pPr>
          </a:lstStyle>
          <a:p>
            <a:r>
              <a:t>Personal Background: Education</a:t>
            </a:r>
          </a:p>
        </p:txBody>
      </p:sp>
      <p:sp>
        <p:nvSpPr>
          <p:cNvPr id="175" name="Shape 175"/>
          <p:cNvSpPr>
            <a:spLocks noGrp="1"/>
          </p:cNvSpPr>
          <p:nvPr>
            <p:ph type="body" sz="half" idx="1"/>
          </p:nvPr>
        </p:nvSpPr>
        <p:spPr>
          <a:xfrm>
            <a:off x="1276350" y="2946400"/>
            <a:ext cx="5270500" cy="6096000"/>
          </a:xfrm>
          <a:prstGeom prst="rect">
            <a:avLst/>
          </a:prstGeom>
        </p:spPr>
        <p:txBody>
          <a:bodyPr/>
          <a:lstStyle/>
          <a:p>
            <a:pPr marL="390906" indent="-390906" defTabSz="370331">
              <a:spcBef>
                <a:spcPts val="2500"/>
              </a:spcBef>
              <a:buBlip>
                <a:blip r:embed="rId4"/>
              </a:buBlip>
              <a:defRPr sz="2592"/>
            </a:pPr>
            <a:r>
              <a:t>Masters of Environmental Education</a:t>
            </a:r>
          </a:p>
          <a:p>
            <a:pPr marL="390906" indent="-390906" defTabSz="370331">
              <a:spcBef>
                <a:spcPts val="2500"/>
              </a:spcBef>
              <a:buBlip>
                <a:blip r:embed="rId4"/>
              </a:buBlip>
              <a:defRPr sz="2592"/>
            </a:pPr>
            <a:r>
              <a:t>B.S. Business Administration-Management</a:t>
            </a:r>
          </a:p>
          <a:p>
            <a:pPr marL="390906" indent="-390906" defTabSz="370331">
              <a:spcBef>
                <a:spcPts val="2500"/>
              </a:spcBef>
              <a:buBlip>
                <a:blip r:embed="rId4"/>
              </a:buBlip>
              <a:defRPr sz="2592"/>
            </a:pPr>
            <a:r>
              <a:t>Major Environmental Studies</a:t>
            </a:r>
          </a:p>
          <a:p>
            <a:pPr marL="390906" indent="-390906" defTabSz="370331">
              <a:spcBef>
                <a:spcPts val="2500"/>
              </a:spcBef>
              <a:buBlip>
                <a:blip r:embed="rId4"/>
              </a:buBlip>
              <a:defRPr sz="2592"/>
            </a:pPr>
            <a:r>
              <a:t>Wild Rockies Field Institute-Canyonlands</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p:cNvSpPr>
          <p:nvPr>
            <p:ph type="title"/>
          </p:nvPr>
        </p:nvSpPr>
        <p:spPr>
          <a:prstGeom prst="rect">
            <a:avLst/>
          </a:prstGeom>
        </p:spPr>
        <p:txBody>
          <a:bodyPr/>
          <a:lstStyle/>
          <a:p>
            <a:pPr lvl="2" defTabSz="457200">
              <a:spcBef>
                <a:spcPts val="3600"/>
              </a:spcBef>
              <a:defRPr sz="3000">
                <a:latin typeface="Chalkduster"/>
                <a:ea typeface="Chalkduster"/>
                <a:cs typeface="Chalkduster"/>
                <a:sym typeface="Chalkduster"/>
              </a:defRPr>
            </a:pPr>
            <a:r>
              <a:t>2: Did teacher participants implement the service learning component of the G-WOW curriculum? </a:t>
            </a:r>
          </a:p>
        </p:txBody>
      </p:sp>
      <p:graphicFrame>
        <p:nvGraphicFramePr>
          <p:cNvPr id="337" name="Table 337"/>
          <p:cNvGraphicFramePr/>
          <p:nvPr/>
        </p:nvGraphicFramePr>
        <p:xfrm>
          <a:off x="1442500" y="3393617"/>
          <a:ext cx="10132500" cy="4202994"/>
        </p:xfrm>
        <a:graphic>
          <a:graphicData uri="http://schemas.openxmlformats.org/drawingml/2006/table">
            <a:tbl>
              <a:tblPr bandRow="1">
                <a:tableStyleId>{4C3C2611-4C71-4FC5-86AE-919BDF0F9419}</a:tableStyleId>
              </a:tblPr>
              <a:tblGrid>
                <a:gridCol w="10119799"/>
              </a:tblGrid>
              <a:tr h="1019572">
                <a:tc>
                  <a:txBody>
                    <a:bodyPr/>
                    <a:lstStyle/>
                    <a:p>
                      <a:pPr defTabSz="914400">
                        <a:tabLst>
                          <a:tab pos="1295400" algn="l"/>
                        </a:tabLst>
                        <a:defRPr>
                          <a:solidFill>
                            <a:srgbClr val="000000"/>
                          </a:solidFill>
                        </a:defRPr>
                      </a:pPr>
                      <a:r>
                        <a:rPr sz="26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Changes to Instructional Practices:</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1321261">
                <a:tc>
                  <a:txBody>
                    <a:bodyPr/>
                    <a:lstStyle/>
                    <a:p>
                      <a:pPr algn="l" defTabSz="457200">
                        <a:spcBef>
                          <a:spcPts val="3200"/>
                        </a:spcBef>
                        <a:defRPr>
                          <a:solidFill>
                            <a:srgbClr val="000000"/>
                          </a:solidFill>
                        </a:defRPr>
                      </a:pPr>
                      <a:r>
                        <a:rPr>
                          <a:solidFill>
                            <a:srgbClr val="FFFFFF"/>
                          </a:solidFill>
                          <a:latin typeface="Chalkduster"/>
                          <a:ea typeface="Chalkduster"/>
                          <a:cs typeface="Chalkduster"/>
                          <a:sym typeface="Chalkduster"/>
                        </a:rPr>
                        <a:t>“…We are in charge of planting a flower garden each year in front of our school. It is to show students how we can take part in helping to address climate change.”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849458">
                <a:tc>
                  <a:txBody>
                    <a:bodyPr/>
                    <a:lstStyle/>
                    <a:p>
                      <a:pPr algn="l" defTabSz="457200">
                        <a:spcBef>
                          <a:spcPts val="3200"/>
                        </a:spcBef>
                        <a:defRPr>
                          <a:solidFill>
                            <a:srgbClr val="000000"/>
                          </a:solidFill>
                        </a:defRPr>
                      </a:pPr>
                      <a:r>
                        <a:rPr>
                          <a:solidFill>
                            <a:srgbClr val="FFFFFF"/>
                          </a:solidFill>
                          <a:latin typeface="Chalkduster"/>
                          <a:ea typeface="Chalkduster"/>
                          <a:cs typeface="Chalkduster"/>
                          <a:sym typeface="Chalkduster"/>
                        </a:rPr>
                        <a:t>“Documentaries…included[ing] both scientific evidence and TEK in their presentations which helped them send a more powerful message about climate impacts on traditions that are important to them.”</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1" name="Table 341"/>
          <p:cNvGraphicFramePr/>
          <p:nvPr/>
        </p:nvGraphicFramePr>
        <p:xfrm>
          <a:off x="1534874" y="2402534"/>
          <a:ext cx="9947752" cy="6485232"/>
        </p:xfrm>
        <a:graphic>
          <a:graphicData uri="http://schemas.openxmlformats.org/drawingml/2006/table">
            <a:tbl>
              <a:tblPr bandRow="1">
                <a:tableStyleId>{4C3C2611-4C71-4FC5-86AE-919BDF0F9419}</a:tableStyleId>
              </a:tblPr>
              <a:tblGrid>
                <a:gridCol w="9935051"/>
              </a:tblGrid>
              <a:tr h="825398">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Added to their American marten project</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032404">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Climate change documentaries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928193">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Citizen science using Bud Burst</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918334">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Beach sweep, butterfly garden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84272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Adopt a Beach program and National Marine Sanctuary project &amp; presentations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962737">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"I can" posters showcased about climate change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962737">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Planting a flower garden each year</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
        <p:nvSpPr>
          <p:cNvPr id="342" name="Shape 342"/>
          <p:cNvSpPr>
            <a:spLocks noGrp="1"/>
          </p:cNvSpPr>
          <p:nvPr>
            <p:ph type="title"/>
          </p:nvPr>
        </p:nvSpPr>
        <p:spPr>
          <a:prstGeom prst="rect">
            <a:avLst/>
          </a:prstGeom>
        </p:spPr>
        <p:txBody>
          <a:bodyPr/>
          <a:lstStyle/>
          <a:p>
            <a:pPr lvl="2" defTabSz="457200">
              <a:spcBef>
                <a:spcPts val="3600"/>
              </a:spcBef>
              <a:defRPr sz="3000">
                <a:latin typeface="Chalkduster"/>
                <a:ea typeface="Chalkduster"/>
                <a:cs typeface="Chalkduster"/>
                <a:sym typeface="Chalkduster"/>
              </a:defRPr>
            </a:pPr>
            <a:r>
              <a:t>2: Did teacher participants implement the service learning component of the G-WOW curriculum? </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title"/>
          </p:nvPr>
        </p:nvSpPr>
        <p:spPr>
          <a:xfrm>
            <a:off x="1270000" y="203200"/>
            <a:ext cx="10464800" cy="1092598"/>
          </a:xfrm>
          <a:prstGeom prst="rect">
            <a:avLst/>
          </a:prstGeom>
        </p:spPr>
        <p:txBody>
          <a:bodyPr/>
          <a:lstStyle/>
          <a:p>
            <a:pPr lvl="2" defTabSz="457200">
              <a:spcBef>
                <a:spcPts val="3600"/>
              </a:spcBef>
              <a:defRPr sz="2100">
                <a:latin typeface="Chalkduster"/>
                <a:ea typeface="Chalkduster"/>
                <a:cs typeface="Chalkduster"/>
                <a:sym typeface="Chalkduster"/>
              </a:defRPr>
            </a:pPr>
            <a:r>
              <a:t>2b: What did teachers perceive as factors influencing or inhibiting their implementation of the service learning projects?</a:t>
            </a:r>
          </a:p>
        </p:txBody>
      </p:sp>
      <p:graphicFrame>
        <p:nvGraphicFramePr>
          <p:cNvPr id="347" name="Table 347"/>
          <p:cNvGraphicFramePr/>
          <p:nvPr/>
        </p:nvGraphicFramePr>
        <p:xfrm>
          <a:off x="1766081" y="1548667"/>
          <a:ext cx="9485338" cy="6668966"/>
        </p:xfrm>
        <a:graphic>
          <a:graphicData uri="http://schemas.openxmlformats.org/drawingml/2006/table">
            <a:tbl>
              <a:tblPr bandRow="1">
                <a:tableStyleId>{4C3C2611-4C71-4FC5-86AE-919BDF0F9419}</a:tableStyleId>
              </a:tblPr>
              <a:tblGrid>
                <a:gridCol w="8583233"/>
                <a:gridCol w="889404"/>
              </a:tblGrid>
              <a:tr h="369792">
                <a:tc>
                  <a:txBody>
                    <a:bodyPr/>
                    <a:lstStyle/>
                    <a:p>
                      <a:pPr algn="l" defTabSz="457200">
                        <a:spcBef>
                          <a:spcPts val="3600"/>
                        </a:spcBef>
                        <a:defRPr>
                          <a:solidFill>
                            <a:srgbClr val="000000"/>
                          </a:solidFill>
                        </a:defRPr>
                      </a:pPr>
                      <a:r>
                        <a:rPr sz="1400">
                          <a:solidFill>
                            <a:srgbClr val="FFE181"/>
                          </a:solidFill>
                          <a:latin typeface="Chalkduster"/>
                          <a:ea typeface="Chalkduster"/>
                          <a:cs typeface="Chalkduster"/>
                          <a:sym typeface="Chalkduster"/>
                        </a:rPr>
                        <a:t>G-WOW Changing Climate, Changing Culture Institute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E181"/>
                          </a:solidFill>
                          <a:latin typeface="Chalkduster"/>
                          <a:ea typeface="Chalkduster"/>
                          <a:cs typeface="Chalkduster"/>
                          <a:sym typeface="Chalkduster"/>
                        </a:rPr>
                        <a:t>5.89</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Other training or professional development opportunities (NOT G-WOW)</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My personal environmental content knowledge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Procedural/pedagogical knowledge of how to carry out service learning projects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A8E685"/>
                          </a:solidFill>
                          <a:latin typeface="Chalkduster"/>
                          <a:ea typeface="Chalkduster"/>
                          <a:cs typeface="Chalkduster"/>
                          <a:sym typeface="Chalkduster"/>
                        </a:rPr>
                        <a:t>Comfort level with teaching in general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A8E685"/>
                          </a:solidFill>
                          <a:latin typeface="Chalkduster"/>
                          <a:ea typeface="Chalkduster"/>
                          <a:cs typeface="Chalkduster"/>
                          <a:sym typeface="Chalkduster"/>
                        </a:rPr>
                        <a:t>5.56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A8E685"/>
                          </a:solidFill>
                          <a:latin typeface="Chalkduster"/>
                          <a:ea typeface="Chalkduster"/>
                          <a:cs typeface="Chalkduster"/>
                          <a:sym typeface="Chalkduster"/>
                        </a:rPr>
                        <a:t>The grade level I teach</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A8E685"/>
                          </a:solidFill>
                          <a:latin typeface="Chalkduster"/>
                          <a:ea typeface="Chalkduster"/>
                          <a:cs typeface="Chalkduster"/>
                          <a:sym typeface="Chalkduster"/>
                        </a:rPr>
                        <a:t>5.56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FFE181"/>
                          </a:solidFill>
                          <a:latin typeface="Chalkduster"/>
                          <a:ea typeface="Chalkduster"/>
                          <a:cs typeface="Chalkduster"/>
                          <a:sym typeface="Chalkduster"/>
                        </a:rPr>
                        <a:t>The subject I teach</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E181"/>
                          </a:solidFill>
                          <a:latin typeface="Chalkduster"/>
                          <a:ea typeface="Chalkduster"/>
                          <a:cs typeface="Chalkduster"/>
                          <a:sym typeface="Chalkduster"/>
                        </a:rPr>
                        <a:t>5.67</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Emphasis on state standards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4.89</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Emphasis on state testing</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Funding</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4.44</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A8E685"/>
                          </a:solidFill>
                          <a:latin typeface="Chalkduster"/>
                          <a:ea typeface="Chalkduster"/>
                          <a:cs typeface="Chalkduster"/>
                          <a:sym typeface="Chalkduster"/>
                        </a:rPr>
                        <a:t>Administrative support</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A8E685"/>
                          </a:solidFill>
                          <a:latin typeface="Chalkduster"/>
                          <a:ea typeface="Chalkduster"/>
                          <a:cs typeface="Chalkduster"/>
                          <a:sym typeface="Chalkduster"/>
                        </a:rPr>
                        <a:t>5.56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Planning time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4.00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Transportation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4.78</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Access to natural area</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5.22</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Community interest/community partners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5.33</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Support from students' parents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5.00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369792">
                <a:tc>
                  <a:txBody>
                    <a:bodyPr/>
                    <a:lstStyle/>
                    <a:p>
                      <a:pPr algn="l" defTabSz="457200">
                        <a:spcBef>
                          <a:spcPts val="3600"/>
                        </a:spcBef>
                        <a:defRPr>
                          <a:solidFill>
                            <a:srgbClr val="000000"/>
                          </a:solidFill>
                        </a:defRPr>
                      </a:pPr>
                      <a:r>
                        <a:rPr sz="1400">
                          <a:solidFill>
                            <a:srgbClr val="A8E685"/>
                          </a:solidFill>
                          <a:latin typeface="Chalkduster"/>
                          <a:ea typeface="Chalkduster"/>
                          <a:cs typeface="Chalkduster"/>
                          <a:sym typeface="Chalkduster"/>
                        </a:rPr>
                        <a:t>School climate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a:solidFill>
                            <a:srgbClr val="A8E685"/>
                          </a:solidFill>
                          <a:latin typeface="Chalkduster"/>
                          <a:ea typeface="Chalkduster"/>
                          <a:cs typeface="Chalkduster"/>
                          <a:sym typeface="Chalkduster"/>
                        </a:rPr>
                        <a:t>5.56</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369792">
                <a:tc>
                  <a:txBody>
                    <a:bodyPr/>
                    <a:lstStyle/>
                    <a:p>
                      <a:pPr algn="l" defTabSz="457200">
                        <a:spcBef>
                          <a:spcPts val="3600"/>
                        </a:spcBef>
                        <a:defRPr>
                          <a:solidFill>
                            <a:srgbClr val="000000"/>
                          </a:solidFill>
                        </a:defRPr>
                      </a:pPr>
                      <a:r>
                        <a:rPr sz="1400">
                          <a:solidFill>
                            <a:srgbClr val="FFFFFF"/>
                          </a:solidFill>
                          <a:latin typeface="Chalkduster"/>
                          <a:ea typeface="Chalkduster"/>
                          <a:cs typeface="Chalkduster"/>
                          <a:sym typeface="Chalkduster"/>
                        </a:rPr>
                        <a:t>Safety, liability, and classroom management when outside the classroom</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a:solidFill>
                            <a:srgbClr val="FFFFFF"/>
                          </a:solidFill>
                          <a:latin typeface="Chalkduster"/>
                          <a:ea typeface="Chalkduster"/>
                          <a:cs typeface="Chalkduster"/>
                          <a:sym typeface="Chalkduster"/>
                        </a:rPr>
                        <a:t>4.75</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graphicFrame>
        <p:nvGraphicFramePr>
          <p:cNvPr id="348" name="Table 348"/>
          <p:cNvGraphicFramePr/>
          <p:nvPr/>
        </p:nvGraphicFramePr>
        <p:xfrm>
          <a:off x="919902" y="8307593"/>
          <a:ext cx="11177696" cy="1249192"/>
        </p:xfrm>
        <a:graphic>
          <a:graphicData uri="http://schemas.openxmlformats.org/drawingml/2006/table">
            <a:tbl>
              <a:tblPr bandRow="1">
                <a:tableStyleId>{4C3C2611-4C71-4FC5-86AE-919BDF0F9419}</a:tableStyleId>
              </a:tblPr>
              <a:tblGrid>
                <a:gridCol w="1594999"/>
                <a:gridCol w="1594999"/>
                <a:gridCol w="1594999"/>
                <a:gridCol w="1594999"/>
                <a:gridCol w="1594999"/>
                <a:gridCol w="1594999"/>
                <a:gridCol w="1594999"/>
              </a:tblGrid>
              <a:tr h="618245">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Completely Prevented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of an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Was not an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Completely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18245">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6</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7</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asted-image.pdf"/>
          <p:cNvPicPr>
            <a:picLocks noChangeAspect="1"/>
          </p:cNvPicPr>
          <p:nvPr/>
        </p:nvPicPr>
        <p:blipFill>
          <a:blip r:embed="rId3">
            <a:extLst/>
          </a:blip>
          <a:stretch>
            <a:fillRect/>
          </a:stretch>
        </p:blipFill>
        <p:spPr>
          <a:xfrm>
            <a:off x="1123950" y="1570008"/>
            <a:ext cx="10756852" cy="6186213"/>
          </a:xfrm>
          <a:prstGeom prst="rect">
            <a:avLst/>
          </a:prstGeom>
          <a:ln w="12700">
            <a:miter lim="400000"/>
          </a:ln>
        </p:spPr>
      </p:pic>
      <p:sp>
        <p:nvSpPr>
          <p:cNvPr id="353" name="Shape 353"/>
          <p:cNvSpPr>
            <a:spLocks noGrp="1"/>
          </p:cNvSpPr>
          <p:nvPr>
            <p:ph type="title"/>
          </p:nvPr>
        </p:nvSpPr>
        <p:spPr>
          <a:xfrm>
            <a:off x="1270000" y="203200"/>
            <a:ext cx="10464800" cy="1092598"/>
          </a:xfrm>
          <a:prstGeom prst="rect">
            <a:avLst/>
          </a:prstGeom>
        </p:spPr>
        <p:txBody>
          <a:bodyPr/>
          <a:lstStyle/>
          <a:p>
            <a:pPr lvl="2" defTabSz="457200">
              <a:spcBef>
                <a:spcPts val="3600"/>
              </a:spcBef>
              <a:defRPr sz="2100">
                <a:latin typeface="Chalkduster"/>
                <a:ea typeface="Chalkduster"/>
                <a:cs typeface="Chalkduster"/>
                <a:sym typeface="Chalkduster"/>
              </a:defRPr>
            </a:pPr>
            <a:r>
              <a:t>2b: What did teachers perceive as factors influencing or inhibiting their implementation of the service learning projects?</a:t>
            </a:r>
          </a:p>
        </p:txBody>
      </p:sp>
      <p:graphicFrame>
        <p:nvGraphicFramePr>
          <p:cNvPr id="354" name="Table 354"/>
          <p:cNvGraphicFramePr/>
          <p:nvPr/>
        </p:nvGraphicFramePr>
        <p:xfrm>
          <a:off x="919902" y="8036660"/>
          <a:ext cx="11177696" cy="1249192"/>
        </p:xfrm>
        <a:graphic>
          <a:graphicData uri="http://schemas.openxmlformats.org/drawingml/2006/table">
            <a:tbl>
              <a:tblPr bandRow="1">
                <a:tableStyleId>{4C3C2611-4C71-4FC5-86AE-919BDF0F9419}</a:tableStyleId>
              </a:tblPr>
              <a:tblGrid>
                <a:gridCol w="1594999"/>
                <a:gridCol w="1594999"/>
                <a:gridCol w="1594999"/>
                <a:gridCol w="1594999"/>
                <a:gridCol w="1594999"/>
                <a:gridCol w="1594999"/>
                <a:gridCol w="1594999"/>
              </a:tblGrid>
              <a:tr h="618245">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Completely Prevented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of an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Was not an Obstacle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Somewhat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12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Completely Assisted</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18245">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6</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4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7</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xfrm>
            <a:off x="1270000" y="203200"/>
            <a:ext cx="10464800" cy="1142691"/>
          </a:xfrm>
          <a:prstGeom prst="rect">
            <a:avLst/>
          </a:prstGeom>
        </p:spPr>
        <p:txBody>
          <a:bodyPr/>
          <a:lstStyle/>
          <a:p>
            <a:pPr lvl="2" defTabSz="457200">
              <a:spcBef>
                <a:spcPts val="3600"/>
              </a:spcBef>
              <a:defRPr sz="2000">
                <a:latin typeface="Chalkduster"/>
                <a:ea typeface="Chalkduster"/>
                <a:cs typeface="Chalkduster"/>
                <a:sym typeface="Chalkduster"/>
              </a:defRPr>
            </a:pPr>
            <a:r>
              <a:t>3: Did Teacher Participants Perceive the G-WOW Model as Transferrable to the Student Populations They Teach?</a:t>
            </a:r>
          </a:p>
        </p:txBody>
      </p:sp>
      <p:graphicFrame>
        <p:nvGraphicFramePr>
          <p:cNvPr id="359" name="Table 359"/>
          <p:cNvGraphicFramePr/>
          <p:nvPr/>
        </p:nvGraphicFramePr>
        <p:xfrm>
          <a:off x="1065518" y="1909680"/>
          <a:ext cx="4028648" cy="4883333"/>
        </p:xfrm>
        <a:graphic>
          <a:graphicData uri="http://schemas.openxmlformats.org/drawingml/2006/table">
            <a:tbl>
              <a:tblPr bandRow="1">
                <a:tableStyleId>{4C3C2611-4C71-4FC5-86AE-919BDF0F9419}</a:tableStyleId>
              </a:tblPr>
              <a:tblGrid>
                <a:gridCol w="1578769"/>
                <a:gridCol w="2437176"/>
              </a:tblGrid>
              <a:tr h="2659305">
                <a:tc>
                  <a:txBody>
                    <a:bodyPr/>
                    <a:lstStyle/>
                    <a:p>
                      <a:pPr algn="l" defTabSz="457200">
                        <a:spcBef>
                          <a:spcPts val="3600"/>
                        </a:spcBef>
                        <a:defRPr sz="2000">
                          <a:latin typeface="Chalkduster"/>
                          <a:ea typeface="Chalkduster"/>
                          <a:cs typeface="Chalkduster"/>
                          <a:sym typeface="Chalkduster"/>
                        </a:defRPr>
                      </a:pPr>
                      <a:endParaRP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The G-WOW model is transferable to the student populations I teach</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001360">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Mean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4.67</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209966">
                <a:tc>
                  <a:txBody>
                    <a:bodyPr/>
                    <a:lstStyle/>
                    <a:p>
                      <a:pPr algn="l" defTabSz="457200">
                        <a:spcBef>
                          <a:spcPts val="3600"/>
                        </a:spcBef>
                        <a:defRPr>
                          <a:solidFill>
                            <a:srgbClr val="000000"/>
                          </a:solidFill>
                        </a:defRPr>
                      </a:pPr>
                      <a:r>
                        <a:rPr sz="2000">
                          <a:solidFill>
                            <a:srgbClr val="FFFFFF"/>
                          </a:solidFill>
                          <a:latin typeface="Chalkduster"/>
                          <a:ea typeface="Chalkduster"/>
                          <a:cs typeface="Chalkduster"/>
                          <a:sym typeface="Chalkduster"/>
                        </a:rPr>
                        <a:t>Standard Deviation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r" defTabSz="457200">
                        <a:spcBef>
                          <a:spcPts val="3600"/>
                        </a:spcBef>
                        <a:defRPr>
                          <a:solidFill>
                            <a:srgbClr val="000000"/>
                          </a:solidFill>
                        </a:defRPr>
                      </a:pPr>
                      <a:r>
                        <a:rPr sz="2000">
                          <a:solidFill>
                            <a:srgbClr val="FFFFFF"/>
                          </a:solidFill>
                          <a:latin typeface="Chalkduster"/>
                          <a:ea typeface="Chalkduster"/>
                          <a:cs typeface="Chalkduster"/>
                          <a:sym typeface="Chalkduster"/>
                        </a:rPr>
                        <a:t>0.71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pic>
        <p:nvPicPr>
          <p:cNvPr id="360" name="pasted-image.pdf"/>
          <p:cNvPicPr>
            <a:picLocks noChangeAspect="1"/>
          </p:cNvPicPr>
          <p:nvPr/>
        </p:nvPicPr>
        <p:blipFill>
          <a:blip r:embed="rId3">
            <a:extLst/>
          </a:blip>
          <a:stretch>
            <a:fillRect/>
          </a:stretch>
        </p:blipFill>
        <p:spPr>
          <a:xfrm>
            <a:off x="5313224" y="2150969"/>
            <a:ext cx="7333739" cy="4388055"/>
          </a:xfrm>
          <a:prstGeom prst="rect">
            <a:avLst/>
          </a:prstGeom>
          <a:ln w="12700">
            <a:miter lim="400000"/>
          </a:ln>
        </p:spPr>
      </p:pic>
      <p:graphicFrame>
        <p:nvGraphicFramePr>
          <p:cNvPr id="361" name="Table 361"/>
          <p:cNvGraphicFramePr/>
          <p:nvPr/>
        </p:nvGraphicFramePr>
        <p:xfrm>
          <a:off x="1744247" y="7350452"/>
          <a:ext cx="9755818" cy="1899786"/>
        </p:xfrm>
        <a:graphic>
          <a:graphicData uri="http://schemas.openxmlformats.org/drawingml/2006/table">
            <a:tbl>
              <a:tblPr bandRow="1">
                <a:tableStyleId>{4C3C2611-4C71-4FC5-86AE-919BDF0F9419}</a:tableStyleId>
              </a:tblPr>
              <a:tblGrid>
                <a:gridCol w="1948623"/>
                <a:gridCol w="1948623"/>
                <a:gridCol w="1948623"/>
                <a:gridCol w="1948623"/>
                <a:gridCol w="1948623"/>
              </a:tblGrid>
              <a:tr h="1257112">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Disagree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Neither Disagree nor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Strongly Agree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r>
              <a:tr h="629971">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1</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2</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3</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4</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c>
                  <a:txBody>
                    <a:bodyPr/>
                    <a:lstStyle/>
                    <a:p>
                      <a:pPr defTabSz="914400">
                        <a:tabLst>
                          <a:tab pos="1295400" algn="l"/>
                        </a:tabLst>
                        <a:defRPr>
                          <a:solidFill>
                            <a:srgbClr val="000000"/>
                          </a:solidFill>
                        </a:defRPr>
                      </a:pPr>
                      <a:r>
                        <a:rPr sz="2000">
                          <a:solidFill>
                            <a:srgbClr val="FFFFFF"/>
                          </a:solidFill>
                          <a:effectLst>
                            <a:outerShdw blurRad="63500" dist="3302" dir="5400000" rotWithShape="0">
                              <a:srgbClr val="000000">
                                <a:alpha val="40000"/>
                              </a:srgbClr>
                            </a:outerShdw>
                          </a:effectLst>
                          <a:latin typeface="Chalkduster"/>
                          <a:ea typeface="Chalkduster"/>
                          <a:cs typeface="Chalkduster"/>
                          <a:sym typeface="Chalkduster"/>
                        </a:rPr>
                        <a:t>5</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solidFill>
                      <a:srgbClr val="000000">
                        <a:alpha val="25000"/>
                      </a:srgbClr>
                    </a:solidFill>
                  </a:tcPr>
                </a:tc>
              </a:tr>
            </a:tbl>
          </a:graphicData>
        </a:graphic>
      </p:graphicFrame>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5" name="Table 365"/>
          <p:cNvGraphicFramePr/>
          <p:nvPr/>
        </p:nvGraphicFramePr>
        <p:xfrm>
          <a:off x="984675" y="1894177"/>
          <a:ext cx="11048150" cy="8072971"/>
        </p:xfrm>
        <a:graphic>
          <a:graphicData uri="http://schemas.openxmlformats.org/drawingml/2006/table">
            <a:tbl>
              <a:tblPr bandRow="1">
                <a:tableStyleId>{4C3C2611-4C71-4FC5-86AE-919BDF0F9419}</a:tableStyleId>
              </a:tblPr>
              <a:tblGrid>
                <a:gridCol w="11035450"/>
              </a:tblGrid>
              <a:tr h="979262">
                <a:tc>
                  <a:txBody>
                    <a:bodyPr/>
                    <a:lstStyle/>
                    <a:p>
                      <a:pPr defTabSz="457200">
                        <a:defRPr>
                          <a:solidFill>
                            <a:srgbClr val="000000"/>
                          </a:solidFill>
                        </a:defRPr>
                      </a:pPr>
                      <a:r>
                        <a:rPr sz="2000">
                          <a:solidFill>
                            <a:srgbClr val="FFFFFF"/>
                          </a:solidFill>
                          <a:latin typeface="Chalkduster"/>
                          <a:ea typeface="Chalkduster"/>
                          <a:cs typeface="Chalkduster"/>
                          <a:sym typeface="Chalkduster"/>
                        </a:rPr>
                        <a:t>“…We use it as a resource to enhances lesson plans in our specific content areas.”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385375">
                <a:tc>
                  <a:txBody>
                    <a:bodyPr/>
                    <a:lstStyle/>
                    <a:p>
                      <a:pPr defTabSz="457200">
                        <a:defRPr>
                          <a:solidFill>
                            <a:srgbClr val="000000"/>
                          </a:solidFill>
                        </a:defRPr>
                      </a:pPr>
                      <a:r>
                        <a:rPr sz="2000">
                          <a:solidFill>
                            <a:srgbClr val="FFFFFF"/>
                          </a:solidFill>
                          <a:latin typeface="Chalkduster"/>
                          <a:ea typeface="Chalkduster"/>
                          <a:cs typeface="Chalkduster"/>
                          <a:sym typeface="Chalkduster"/>
                        </a:rPr>
                        <a:t>“It is addressed each season by showing how Ojibwe seasonal activities are being affected by climate change.”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37537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“…Usage of many lessons or parts of them as well as incorporating cultural impact caused by climate change”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278695">
                <a:tc>
                  <a:txBody>
                    <a:bodyPr/>
                    <a:lstStyle/>
                    <a:p>
                      <a:pPr defTabSz="457200">
                        <a:defRPr>
                          <a:solidFill>
                            <a:srgbClr val="000000"/>
                          </a:solidFill>
                        </a:defRPr>
                      </a:pPr>
                      <a:r>
                        <a:rPr sz="2000">
                          <a:solidFill>
                            <a:srgbClr val="FFFFFF"/>
                          </a:solidFill>
                          <a:latin typeface="Chalkduster"/>
                          <a:ea typeface="Chalkduster"/>
                          <a:cs typeface="Chalkduster"/>
                          <a:sym typeface="Chalkduster"/>
                        </a:rPr>
                        <a:t>“…Making maps of MN instead of WI”</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437386">
                <a:tc>
                  <a:txBody>
                    <a:bodyPr/>
                    <a:lstStyle/>
                    <a:p>
                      <a:pPr defTabSz="457200">
                        <a:defRPr>
                          <a:solidFill>
                            <a:srgbClr val="000000"/>
                          </a:solidFill>
                        </a:defRPr>
                      </a:pPr>
                      <a:r>
                        <a:rPr sz="2000">
                          <a:solidFill>
                            <a:srgbClr val="FFFFFF"/>
                          </a:solidFill>
                          <a:latin typeface="Chalkduster"/>
                          <a:ea typeface="Chalkduster"/>
                          <a:cs typeface="Chalkduster"/>
                          <a:sym typeface="Chalkduster"/>
                        </a:rPr>
                        <a:t>Using ”…parts as-is, but in addition used it to create templates for students to follow to link climate to their traditions/hobbies/culture.”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
        <p:nvSpPr>
          <p:cNvPr id="366" name="Shape 366"/>
          <p:cNvSpPr/>
          <p:nvPr/>
        </p:nvSpPr>
        <p:spPr>
          <a:xfrm>
            <a:off x="1270000" y="406753"/>
            <a:ext cx="10464800" cy="11426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lvl="2" defTabSz="457200">
              <a:spcBef>
                <a:spcPts val="3600"/>
              </a:spcBef>
              <a:defRPr sz="2000">
                <a:latin typeface="Chalkduster"/>
                <a:ea typeface="Chalkduster"/>
                <a:cs typeface="Chalkduster"/>
                <a:sym typeface="Chalkduster"/>
              </a:defRPr>
            </a:pPr>
            <a:r>
              <a:t>3b: If so, Did They Implement the G-WOW Model in its Original Form or Did They Modify It?</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 name="Table 368"/>
          <p:cNvGraphicFramePr/>
          <p:nvPr/>
        </p:nvGraphicFramePr>
        <p:xfrm>
          <a:off x="922920" y="3263629"/>
          <a:ext cx="11171660" cy="3239042"/>
        </p:xfrm>
        <a:graphic>
          <a:graphicData uri="http://schemas.openxmlformats.org/drawingml/2006/table">
            <a:tbl>
              <a:tblPr bandRow="1">
                <a:tableStyleId>{4C3C2611-4C71-4FC5-86AE-919BDF0F9419}</a:tableStyleId>
              </a:tblPr>
              <a:tblGrid>
                <a:gridCol w="2789740"/>
                <a:gridCol w="2789740"/>
                <a:gridCol w="2789740"/>
                <a:gridCol w="2789740"/>
              </a:tblGrid>
              <a:tr h="2791695">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In original form utilizing Ojibwe cultural practices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In a modified form utilizing cultural practices important to my culture</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In a modified form utilizing species important to the culture(s) of my students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457200">
                        <a:spcBef>
                          <a:spcPts val="3200"/>
                        </a:spcBef>
                        <a:defRPr>
                          <a:solidFill>
                            <a:srgbClr val="000000"/>
                          </a:solidFill>
                        </a:defRPr>
                      </a:pPr>
                      <a:r>
                        <a:rPr sz="2000">
                          <a:solidFill>
                            <a:srgbClr val="FFFFFF"/>
                          </a:solidFill>
                          <a:latin typeface="Chalkduster"/>
                          <a:ea typeface="Chalkduster"/>
                          <a:cs typeface="Chalkduster"/>
                          <a:sym typeface="Chalkduster"/>
                        </a:rPr>
                        <a:t>I do not use the G-WOW Model</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4645">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50%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70%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60%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algn="r" defTabSz="457200">
                        <a:spcBef>
                          <a:spcPts val="3200"/>
                        </a:spcBef>
                        <a:defRPr>
                          <a:solidFill>
                            <a:srgbClr val="000000"/>
                          </a:solidFill>
                        </a:defRPr>
                      </a:pPr>
                      <a:r>
                        <a:rPr sz="2000">
                          <a:solidFill>
                            <a:srgbClr val="FFFFFF"/>
                          </a:solidFill>
                          <a:latin typeface="Chalkduster"/>
                          <a:ea typeface="Chalkduster"/>
                          <a:cs typeface="Chalkduster"/>
                          <a:sym typeface="Chalkduster"/>
                        </a:rPr>
                        <a:t>0%</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bl>
          </a:graphicData>
        </a:graphic>
      </p:graphicFrame>
      <p:sp>
        <p:nvSpPr>
          <p:cNvPr id="369" name="Shape 369"/>
          <p:cNvSpPr/>
          <p:nvPr/>
        </p:nvSpPr>
        <p:spPr>
          <a:xfrm>
            <a:off x="1270000" y="406753"/>
            <a:ext cx="10464800" cy="11426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lvl="2" defTabSz="457200">
              <a:spcBef>
                <a:spcPts val="3600"/>
              </a:spcBef>
              <a:defRPr sz="2000">
                <a:latin typeface="Chalkduster"/>
                <a:ea typeface="Chalkduster"/>
                <a:cs typeface="Chalkduster"/>
                <a:sym typeface="Chalkduster"/>
              </a:defRPr>
            </a:pPr>
            <a:r>
              <a:t>3b: If so, Did They Implement the G-WOW Model in its Original Form or Did They Modify It?</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p:cNvSpPr>
          <p:nvPr>
            <p:ph type="title"/>
          </p:nvPr>
        </p:nvSpPr>
        <p:spPr>
          <a:prstGeom prst="rect">
            <a:avLst/>
          </a:prstGeom>
        </p:spPr>
        <p:txBody>
          <a:bodyPr/>
          <a:lstStyle/>
          <a:p>
            <a:r>
              <a:t>Limitations</a:t>
            </a:r>
          </a:p>
        </p:txBody>
      </p:sp>
      <p:sp>
        <p:nvSpPr>
          <p:cNvPr id="374" name="Shape 374"/>
          <p:cNvSpPr>
            <a:spLocks noGrp="1"/>
          </p:cNvSpPr>
          <p:nvPr>
            <p:ph type="body" idx="1"/>
          </p:nvPr>
        </p:nvSpPr>
        <p:spPr>
          <a:prstGeom prst="rect">
            <a:avLst/>
          </a:prstGeom>
        </p:spPr>
        <p:txBody>
          <a:bodyPr/>
          <a:lstStyle/>
          <a:p>
            <a:pPr marL="360045" indent="-360045" defTabSz="288036">
              <a:spcBef>
                <a:spcPts val="2200"/>
              </a:spcBef>
              <a:buBlip>
                <a:blip r:embed="rId3"/>
              </a:buBlip>
              <a:defRPr sz="2268"/>
            </a:pPr>
            <a:r>
              <a:t>Predisposition to EE/climate change ed. &amp; service learning</a:t>
            </a:r>
          </a:p>
          <a:p>
            <a:pPr marL="360045" indent="-360045" defTabSz="288036">
              <a:spcBef>
                <a:spcPts val="2200"/>
              </a:spcBef>
              <a:buBlip>
                <a:blip r:embed="rId3"/>
              </a:buBlip>
              <a:defRPr sz="2268"/>
            </a:pPr>
            <a:r>
              <a:t>Self-report of perceptions</a:t>
            </a:r>
          </a:p>
          <a:p>
            <a:pPr marL="360045" indent="-360045" defTabSz="288036">
              <a:spcBef>
                <a:spcPts val="2200"/>
              </a:spcBef>
              <a:buBlip>
                <a:blip r:embed="rId3"/>
              </a:buBlip>
              <a:defRPr sz="2268"/>
            </a:pPr>
            <a:r>
              <a:t>2015 summer institute</a:t>
            </a:r>
          </a:p>
          <a:p>
            <a:pPr marL="360045" indent="-360045" defTabSz="288036">
              <a:spcBef>
                <a:spcPts val="2200"/>
              </a:spcBef>
              <a:buBlip>
                <a:blip r:embed="rId3"/>
              </a:buBlip>
              <a:defRPr sz="2268"/>
            </a:pPr>
            <a:r>
              <a:t>Classroom Teachers delimitation; no student measures</a:t>
            </a:r>
          </a:p>
          <a:p>
            <a:pPr marL="360045" indent="-360045" defTabSz="288036">
              <a:spcBef>
                <a:spcPts val="2200"/>
              </a:spcBef>
              <a:buBlip>
                <a:blip r:embed="rId3"/>
              </a:buBlip>
              <a:defRPr sz="2268"/>
            </a:pPr>
            <a:r>
              <a:t>Experienced teachers: Funding not provided to incentivize service-learning</a:t>
            </a:r>
          </a:p>
          <a:p>
            <a:pPr marL="360045" indent="-360045" defTabSz="288036">
              <a:spcBef>
                <a:spcPts val="2200"/>
              </a:spcBef>
              <a:buBlip>
                <a:blip r:embed="rId3"/>
              </a:buBlip>
              <a:defRPr sz="2268"/>
            </a:pPr>
            <a:r>
              <a:t>Assumption: Reported service learning projects are contributing to student outcomes and mitigating/adapting to climate change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a:spLocks noGrp="1"/>
          </p:cNvSpPr>
          <p:nvPr>
            <p:ph type="title"/>
          </p:nvPr>
        </p:nvSpPr>
        <p:spPr>
          <a:prstGeom prst="rect">
            <a:avLst/>
          </a:prstGeom>
        </p:spPr>
        <p:txBody>
          <a:bodyPr/>
          <a:lstStyle/>
          <a:p>
            <a:r>
              <a:t>Summary</a:t>
            </a:r>
          </a:p>
        </p:txBody>
      </p:sp>
      <p:sp>
        <p:nvSpPr>
          <p:cNvPr id="379" name="Shape 379"/>
          <p:cNvSpPr>
            <a:spLocks noGrp="1"/>
          </p:cNvSpPr>
          <p:nvPr>
            <p:ph type="body" idx="1"/>
          </p:nvPr>
        </p:nvSpPr>
        <p:spPr>
          <a:xfrm>
            <a:off x="1270000" y="2402649"/>
            <a:ext cx="10464800" cy="6472302"/>
          </a:xfrm>
          <a:prstGeom prst="rect">
            <a:avLst/>
          </a:prstGeom>
        </p:spPr>
        <p:txBody>
          <a:bodyPr/>
          <a:lstStyle/>
          <a:p>
            <a:pPr marL="400050" indent="-400050" defTabSz="320039">
              <a:spcBef>
                <a:spcPts val="2500"/>
              </a:spcBef>
              <a:buBlip>
                <a:blip r:embed="rId3"/>
              </a:buBlip>
              <a:defRPr sz="2520"/>
            </a:pPr>
            <a:r>
              <a:t>Agreement of perceived climate literacy</a:t>
            </a:r>
          </a:p>
          <a:p>
            <a:pPr marL="400050" indent="-400050" defTabSz="320039">
              <a:spcBef>
                <a:spcPts val="2500"/>
              </a:spcBef>
              <a:buBlip>
                <a:blip r:embed="rId3"/>
              </a:buBlip>
              <a:defRPr sz="2520"/>
            </a:pPr>
            <a:r>
              <a:t>Increases in:</a:t>
            </a:r>
          </a:p>
          <a:p>
            <a:pPr marL="800100" lvl="1" indent="-400050" defTabSz="320039">
              <a:spcBef>
                <a:spcPts val="2500"/>
              </a:spcBef>
              <a:buBlip>
                <a:blip r:embed="rId3"/>
              </a:buBlip>
              <a:defRPr sz="2520"/>
            </a:pPr>
            <a:r>
              <a:t>PCK &amp; skills for teaching CC</a:t>
            </a:r>
          </a:p>
          <a:p>
            <a:pPr marL="800100" lvl="1" indent="-400050" defTabSz="320039">
              <a:spcBef>
                <a:spcPts val="2500"/>
              </a:spcBef>
              <a:buBlip>
                <a:blip r:embed="rId3"/>
              </a:buBlip>
              <a:defRPr sz="2520"/>
            </a:pPr>
            <a:r>
              <a:t>Confidence</a:t>
            </a:r>
          </a:p>
          <a:p>
            <a:pPr marL="400050" indent="-400050" defTabSz="320039">
              <a:spcBef>
                <a:spcPts val="2500"/>
              </a:spcBef>
              <a:buBlip>
                <a:blip r:embed="rId3"/>
              </a:buBlip>
              <a:defRPr sz="2520"/>
            </a:pPr>
            <a:r>
              <a:t>Lack of significant barriers to implementing service learning—Institute contributed to action</a:t>
            </a:r>
          </a:p>
          <a:p>
            <a:pPr marL="400050" indent="-400050" defTabSz="320039">
              <a:spcBef>
                <a:spcPts val="2500"/>
              </a:spcBef>
              <a:buBlip>
                <a:blip r:embed="rId3"/>
              </a:buBlip>
              <a:defRPr sz="2520"/>
            </a:pPr>
            <a:r>
              <a:t>Model as transferable to student populations despite location</a:t>
            </a:r>
          </a:p>
          <a:p>
            <a:pPr marL="400050" indent="-400050" defTabSz="320039">
              <a:spcBef>
                <a:spcPts val="2500"/>
              </a:spcBef>
              <a:buBlip>
                <a:blip r:embed="rId3"/>
              </a:buBlip>
              <a:defRPr sz="2520"/>
            </a:pPr>
            <a:r>
              <a:t>All respondents use the G-WOW model in some form</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p:cNvSpPr>
          <p:nvPr>
            <p:ph type="title"/>
          </p:nvPr>
        </p:nvSpPr>
        <p:spPr>
          <a:prstGeom prst="rect">
            <a:avLst/>
          </a:prstGeom>
        </p:spPr>
        <p:txBody>
          <a:bodyPr/>
          <a:lstStyle/>
          <a:p>
            <a:r>
              <a:t>Significance</a:t>
            </a:r>
          </a:p>
        </p:txBody>
      </p:sp>
      <p:sp>
        <p:nvSpPr>
          <p:cNvPr id="384" name="Shape 384"/>
          <p:cNvSpPr>
            <a:spLocks noGrp="1"/>
          </p:cNvSpPr>
          <p:nvPr>
            <p:ph type="body" idx="1"/>
          </p:nvPr>
        </p:nvSpPr>
        <p:spPr>
          <a:xfrm>
            <a:off x="1270000" y="2768600"/>
            <a:ext cx="10102393" cy="5740400"/>
          </a:xfrm>
          <a:prstGeom prst="rect">
            <a:avLst/>
          </a:prstGeom>
        </p:spPr>
        <p:txBody>
          <a:bodyPr/>
          <a:lstStyle/>
          <a:p>
            <a:pPr marL="233947" indent="-233947">
              <a:lnSpc>
                <a:spcPct val="200000"/>
              </a:lnSpc>
              <a:spcBef>
                <a:spcPts val="0"/>
              </a:spcBef>
              <a:buSzPct val="75000"/>
              <a:buChar char="•"/>
            </a:pPr>
            <a:r>
              <a:t>Transferable across cultures</a:t>
            </a:r>
          </a:p>
          <a:p>
            <a:pPr marL="233947" indent="-233947">
              <a:lnSpc>
                <a:spcPct val="200000"/>
              </a:lnSpc>
              <a:spcBef>
                <a:spcPts val="0"/>
              </a:spcBef>
              <a:buSzPct val="75000"/>
              <a:buChar char="•"/>
            </a:pPr>
            <a:r>
              <a:t>Consider G-WOW methods</a:t>
            </a:r>
          </a:p>
          <a:p>
            <a:pPr marL="233947" indent="-233947">
              <a:lnSpc>
                <a:spcPct val="200000"/>
              </a:lnSpc>
              <a:spcBef>
                <a:spcPts val="0"/>
              </a:spcBef>
              <a:buSzPct val="75000"/>
              <a:buChar char="•"/>
            </a:pPr>
            <a:r>
              <a:t>Professional Development</a:t>
            </a:r>
          </a:p>
          <a:p>
            <a:pPr marL="233947" indent="-233947">
              <a:lnSpc>
                <a:spcPct val="200000"/>
              </a:lnSpc>
              <a:spcBef>
                <a:spcPts val="0"/>
              </a:spcBef>
              <a:buSzPct val="75000"/>
              <a:buChar char="•"/>
            </a:pPr>
            <a:r>
              <a:t>G-WOW Positive influence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4">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pPr defTabSz="406908">
              <a:defRPr sz="6408"/>
            </a:pPr>
            <a:r>
              <a:t>Personal Background:</a:t>
            </a:r>
          </a:p>
          <a:p>
            <a:pPr defTabSz="406908">
              <a:defRPr sz="6408"/>
            </a:pPr>
            <a:r>
              <a:t>Work Experience</a:t>
            </a:r>
          </a:p>
        </p:txBody>
      </p:sp>
      <p:sp>
        <p:nvSpPr>
          <p:cNvPr id="180" name="Shape 180"/>
          <p:cNvSpPr>
            <a:spLocks noGrp="1"/>
          </p:cNvSpPr>
          <p:nvPr>
            <p:ph type="body" sz="half" idx="1"/>
          </p:nvPr>
        </p:nvSpPr>
        <p:spPr>
          <a:xfrm>
            <a:off x="1276350" y="2404533"/>
            <a:ext cx="5270500" cy="6096001"/>
          </a:xfrm>
          <a:prstGeom prst="rect">
            <a:avLst/>
          </a:prstGeom>
        </p:spPr>
        <p:txBody>
          <a:bodyPr/>
          <a:lstStyle/>
          <a:p>
            <a:pPr marL="422909" lvl="3" indent="-422909" defTabSz="338326">
              <a:spcBef>
                <a:spcPts val="0"/>
              </a:spcBef>
              <a:buBlip>
                <a:blip r:embed="rId3"/>
              </a:buBlip>
              <a:defRPr sz="3500"/>
            </a:pPr>
            <a:r>
              <a:t>Wilderness Therapy</a:t>
            </a:r>
          </a:p>
          <a:p>
            <a:pPr marL="422909" lvl="3" indent="-422909" defTabSz="338326">
              <a:spcBef>
                <a:spcPts val="0"/>
              </a:spcBef>
              <a:buBlip>
                <a:blip r:embed="rId3"/>
              </a:buBlip>
              <a:defRPr sz="3500"/>
            </a:pPr>
            <a:r>
              <a:t>Science &amp; Nature Centers</a:t>
            </a:r>
          </a:p>
          <a:p>
            <a:pPr marL="422909" lvl="1" indent="-422909" defTabSz="338326">
              <a:spcBef>
                <a:spcPts val="0"/>
              </a:spcBef>
              <a:buBlip>
                <a:blip r:embed="rId3"/>
              </a:buBlip>
              <a:defRPr sz="3500"/>
            </a:pPr>
            <a:r>
              <a:t>WI Focus on Energy</a:t>
            </a:r>
          </a:p>
          <a:p>
            <a:pPr marL="422909" lvl="1" indent="-422909" defTabSz="338326">
              <a:spcBef>
                <a:spcPts val="0"/>
              </a:spcBef>
              <a:buBlip>
                <a:blip r:embed="rId3"/>
              </a:buBlip>
              <a:defRPr sz="3500"/>
            </a:pPr>
            <a:r>
              <a:t>UMD </a:t>
            </a:r>
          </a:p>
        </p:txBody>
      </p:sp>
      <p:grpSp>
        <p:nvGrpSpPr>
          <p:cNvPr id="183" name="Group 183"/>
          <p:cNvGrpSpPr/>
          <p:nvPr/>
        </p:nvGrpSpPr>
        <p:grpSpPr>
          <a:xfrm>
            <a:off x="7093251" y="3439583"/>
            <a:ext cx="5016501" cy="4025901"/>
            <a:chOff x="0" y="0"/>
            <a:chExt cx="5016500" cy="4025900"/>
          </a:xfrm>
        </p:grpSpPr>
        <p:pic>
          <p:nvPicPr>
            <p:cNvPr id="182" name="1927875_508136433586_3582_n.jpg"/>
            <p:cNvPicPr>
              <a:picLocks noChangeAspect="1"/>
            </p:cNvPicPr>
            <p:nvPr/>
          </p:nvPicPr>
          <p:blipFill>
            <a:blip r:embed="rId4">
              <a:extLst/>
            </a:blip>
            <a:srcRect l="3064" r="3064"/>
            <a:stretch>
              <a:fillRect/>
            </a:stretch>
          </p:blipFill>
          <p:spPr>
            <a:xfrm>
              <a:off x="44450" y="44450"/>
              <a:ext cx="4927600" cy="3937000"/>
            </a:xfrm>
            <a:prstGeom prst="rect">
              <a:avLst/>
            </a:prstGeom>
            <a:ln>
              <a:noFill/>
            </a:ln>
            <a:effectLst/>
          </p:spPr>
        </p:pic>
        <p:pic>
          <p:nvPicPr>
            <p:cNvPr id="181" name="Picture 180"/>
            <p:cNvPicPr>
              <a:picLocks/>
            </p:cNvPicPr>
            <p:nvPr/>
          </p:nvPicPr>
          <p:blipFill>
            <a:blip r:embed="rId5">
              <a:extLst/>
            </a:blip>
            <a:stretch>
              <a:fillRect/>
            </a:stretch>
          </p:blipFill>
          <p:spPr>
            <a:xfrm>
              <a:off x="0" y="0"/>
              <a:ext cx="5016500" cy="4025900"/>
            </a:xfrm>
            <a:prstGeom prst="rect">
              <a:avLst/>
            </a:prstGeom>
            <a:effectLst/>
          </p:spPr>
        </p:pic>
      </p:gr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prstGeom prst="rect">
            <a:avLst/>
          </a:prstGeom>
        </p:spPr>
        <p:txBody>
          <a:bodyPr/>
          <a:lstStyle/>
          <a:p>
            <a:r>
              <a:t>Questions?</a:t>
            </a:r>
          </a:p>
        </p:txBody>
      </p:sp>
      <p:grpSp>
        <p:nvGrpSpPr>
          <p:cNvPr id="391" name="Group 391"/>
          <p:cNvGrpSpPr/>
          <p:nvPr/>
        </p:nvGrpSpPr>
        <p:grpSpPr>
          <a:xfrm rot="21600000">
            <a:off x="3264892" y="2281039"/>
            <a:ext cx="6475016" cy="5191522"/>
            <a:chOff x="0" y="0"/>
            <a:chExt cx="6475015" cy="5191521"/>
          </a:xfrm>
        </p:grpSpPr>
        <p:pic>
          <p:nvPicPr>
            <p:cNvPr id="390" name="2015 G-WOW Institute Group Shot-Stockton Island 7-15-15.jpg"/>
            <p:cNvPicPr>
              <a:picLocks noChangeAspect="1"/>
            </p:cNvPicPr>
            <p:nvPr/>
          </p:nvPicPr>
          <p:blipFill>
            <a:blip r:embed="rId3">
              <a:extLst/>
            </a:blip>
            <a:srcRect l="7682" r="7682"/>
            <a:stretch>
              <a:fillRect/>
            </a:stretch>
          </p:blipFill>
          <p:spPr>
            <a:xfrm>
              <a:off x="44449" y="44450"/>
              <a:ext cx="6386261" cy="5102428"/>
            </a:xfrm>
            <a:prstGeom prst="rect">
              <a:avLst/>
            </a:prstGeom>
            <a:ln>
              <a:noFill/>
            </a:ln>
            <a:effectLst/>
          </p:spPr>
        </p:pic>
        <p:pic>
          <p:nvPicPr>
            <p:cNvPr id="389" name="Picture 388"/>
            <p:cNvPicPr>
              <a:picLocks/>
            </p:cNvPicPr>
            <p:nvPr/>
          </p:nvPicPr>
          <p:blipFill>
            <a:blip r:embed="rId4">
              <a:extLst/>
            </a:blip>
            <a:stretch>
              <a:fillRect/>
            </a:stretch>
          </p:blipFill>
          <p:spPr>
            <a:xfrm>
              <a:off x="0" y="0"/>
              <a:ext cx="6475016" cy="5191522"/>
            </a:xfrm>
            <a:prstGeom prst="rect">
              <a:avLst/>
            </a:prstGeom>
            <a:effectLst/>
          </p:spPr>
        </p:pic>
      </p:grpSp>
      <p:sp>
        <p:nvSpPr>
          <p:cNvPr id="392" name="Shape 392"/>
          <p:cNvSpPr/>
          <p:nvPr/>
        </p:nvSpPr>
        <p:spPr>
          <a:xfrm>
            <a:off x="1270000" y="7191628"/>
            <a:ext cx="10464800" cy="2540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defTabSz="457200">
              <a:defRPr sz="4100">
                <a:latin typeface="Chalkduster"/>
                <a:ea typeface="Chalkduster"/>
                <a:cs typeface="Chalkduster"/>
                <a:sym typeface="Chalkduster"/>
              </a:defRPr>
            </a:lvl1pPr>
          </a:lstStyle>
          <a:p>
            <a:r>
              <a:t>Contact: pjcrusch@gmail.com</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Placeholder 186"/>
          <p:cNvPicPr>
            <a:picLocks noGrp="1"/>
          </p:cNvPicPr>
          <p:nvPr>
            <p:ph type="pic" idx="13"/>
          </p:nvPr>
        </p:nvPicPr>
        <p:blipFill>
          <a:blip r:embed="rId3">
            <a:extLst/>
          </a:blip>
          <a:stretch>
            <a:fillRect/>
          </a:stretch>
        </p:blipFill>
        <p:spPr>
          <a:xfrm>
            <a:off x="7645400" y="1672086"/>
            <a:ext cx="4191001" cy="3366295"/>
          </a:xfrm>
          <a:prstGeom prst="rect">
            <a:avLst/>
          </a:prstGeom>
        </p:spPr>
      </p:pic>
      <p:pic>
        <p:nvPicPr>
          <p:cNvPr id="188" name="Picture Placeholder 187"/>
          <p:cNvPicPr>
            <a:picLocks noGrp="1"/>
          </p:cNvPicPr>
          <p:nvPr>
            <p:ph type="pic" idx="14"/>
          </p:nvPr>
        </p:nvPicPr>
        <p:blipFill>
          <a:blip r:embed="rId4">
            <a:extLst/>
          </a:blip>
          <a:stretch>
            <a:fillRect/>
          </a:stretch>
        </p:blipFill>
        <p:spPr>
          <a:xfrm rot="21600000">
            <a:off x="4085150" y="1120775"/>
            <a:ext cx="4038601" cy="3244851"/>
          </a:xfrm>
          <a:prstGeom prst="rect">
            <a:avLst/>
          </a:prstGeom>
        </p:spPr>
      </p:pic>
      <p:grpSp>
        <p:nvGrpSpPr>
          <p:cNvPr id="191" name="Group 191"/>
          <p:cNvGrpSpPr/>
          <p:nvPr/>
        </p:nvGrpSpPr>
        <p:grpSpPr>
          <a:xfrm rot="21600000">
            <a:off x="8499437" y="4366223"/>
            <a:ext cx="4029473" cy="3237310"/>
            <a:chOff x="0" y="0"/>
            <a:chExt cx="4029471" cy="3237309"/>
          </a:xfrm>
        </p:grpSpPr>
        <p:pic>
          <p:nvPicPr>
            <p:cNvPr id="190" name="185825_10150104385679699_2780186_n.jpg"/>
            <p:cNvPicPr>
              <a:picLocks noChangeAspect="1"/>
            </p:cNvPicPr>
            <p:nvPr/>
          </p:nvPicPr>
          <p:blipFill>
            <a:blip r:embed="rId5">
              <a:extLst/>
            </a:blip>
            <a:srcRect l="3064" r="3064"/>
            <a:stretch>
              <a:fillRect/>
            </a:stretch>
          </p:blipFill>
          <p:spPr>
            <a:xfrm>
              <a:off x="44450" y="44449"/>
              <a:ext cx="3940723" cy="3148517"/>
            </a:xfrm>
            <a:prstGeom prst="rect">
              <a:avLst/>
            </a:prstGeom>
            <a:ln>
              <a:noFill/>
            </a:ln>
            <a:effectLst/>
          </p:spPr>
        </p:pic>
        <p:pic>
          <p:nvPicPr>
            <p:cNvPr id="189" name="Picture 188"/>
            <p:cNvPicPr>
              <a:picLocks/>
            </p:cNvPicPr>
            <p:nvPr/>
          </p:nvPicPr>
          <p:blipFill>
            <a:blip r:embed="rId6">
              <a:extLst/>
            </a:blip>
            <a:stretch>
              <a:fillRect/>
            </a:stretch>
          </p:blipFill>
          <p:spPr>
            <a:xfrm>
              <a:off x="0" y="0"/>
              <a:ext cx="4029472" cy="3237310"/>
            </a:xfrm>
            <a:prstGeom prst="rect">
              <a:avLst/>
            </a:prstGeom>
            <a:effectLst/>
          </p:spPr>
        </p:pic>
      </p:grpSp>
      <p:grpSp>
        <p:nvGrpSpPr>
          <p:cNvPr id="194" name="Group 194"/>
          <p:cNvGrpSpPr/>
          <p:nvPr/>
        </p:nvGrpSpPr>
        <p:grpSpPr>
          <a:xfrm>
            <a:off x="741254" y="2103735"/>
            <a:ext cx="4029473" cy="3237311"/>
            <a:chOff x="0" y="0"/>
            <a:chExt cx="4029471" cy="3237309"/>
          </a:xfrm>
        </p:grpSpPr>
        <p:pic>
          <p:nvPicPr>
            <p:cNvPr id="193" name="30_508136024406_6271_n.jpg"/>
            <p:cNvPicPr>
              <a:picLocks noChangeAspect="1"/>
            </p:cNvPicPr>
            <p:nvPr/>
          </p:nvPicPr>
          <p:blipFill>
            <a:blip r:embed="rId7">
              <a:extLst/>
            </a:blip>
            <a:srcRect l="3064" r="3064"/>
            <a:stretch>
              <a:fillRect/>
            </a:stretch>
          </p:blipFill>
          <p:spPr>
            <a:xfrm>
              <a:off x="44450" y="44450"/>
              <a:ext cx="3940723" cy="3148516"/>
            </a:xfrm>
            <a:prstGeom prst="rect">
              <a:avLst/>
            </a:prstGeom>
            <a:ln>
              <a:noFill/>
            </a:ln>
            <a:effectLst/>
          </p:spPr>
        </p:pic>
        <p:pic>
          <p:nvPicPr>
            <p:cNvPr id="192" name="Picture 191"/>
            <p:cNvPicPr>
              <a:picLocks/>
            </p:cNvPicPr>
            <p:nvPr/>
          </p:nvPicPr>
          <p:blipFill>
            <a:blip r:embed="rId6">
              <a:extLst/>
            </a:blip>
            <a:stretch>
              <a:fillRect/>
            </a:stretch>
          </p:blipFill>
          <p:spPr>
            <a:xfrm>
              <a:off x="0" y="0"/>
              <a:ext cx="4029472" cy="3237310"/>
            </a:xfrm>
            <a:prstGeom prst="rect">
              <a:avLst/>
            </a:prstGeom>
            <a:effectLst/>
          </p:spPr>
        </p:pic>
      </p:grpSp>
      <p:grpSp>
        <p:nvGrpSpPr>
          <p:cNvPr id="197" name="Group 197"/>
          <p:cNvGrpSpPr/>
          <p:nvPr/>
        </p:nvGrpSpPr>
        <p:grpSpPr>
          <a:xfrm>
            <a:off x="3189993" y="4729336"/>
            <a:ext cx="5016501" cy="4025901"/>
            <a:chOff x="0" y="0"/>
            <a:chExt cx="5016500" cy="4025900"/>
          </a:xfrm>
        </p:grpSpPr>
        <p:pic>
          <p:nvPicPr>
            <p:cNvPr id="196" name="1934174_513055430876_8212_n.jpg"/>
            <p:cNvPicPr>
              <a:picLocks noChangeAspect="1"/>
            </p:cNvPicPr>
            <p:nvPr/>
          </p:nvPicPr>
          <p:blipFill>
            <a:blip r:embed="rId8">
              <a:extLst/>
            </a:blip>
            <a:srcRect l="589" t="10486" r="25227" b="10486"/>
            <a:stretch>
              <a:fillRect/>
            </a:stretch>
          </p:blipFill>
          <p:spPr>
            <a:xfrm>
              <a:off x="44450" y="44450"/>
              <a:ext cx="4927600" cy="3937000"/>
            </a:xfrm>
            <a:prstGeom prst="rect">
              <a:avLst/>
            </a:prstGeom>
            <a:ln>
              <a:noFill/>
            </a:ln>
            <a:effectLst/>
          </p:spPr>
        </p:pic>
        <p:pic>
          <p:nvPicPr>
            <p:cNvPr id="195" name="Picture 194"/>
            <p:cNvPicPr>
              <a:picLocks/>
            </p:cNvPicPr>
            <p:nvPr/>
          </p:nvPicPr>
          <p:blipFill>
            <a:blip r:embed="rId9">
              <a:extLst/>
            </a:blip>
            <a:stretch>
              <a:fillRect/>
            </a:stretch>
          </p:blipFill>
          <p:spPr>
            <a:xfrm>
              <a:off x="0" y="0"/>
              <a:ext cx="5016500" cy="4025900"/>
            </a:xfrm>
            <a:prstGeom prst="rect">
              <a:avLst/>
            </a:prstGeom>
            <a:effectLst/>
          </p:spPr>
        </p:pic>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prstGeom prst="rect">
            <a:avLst/>
          </a:prstGeom>
        </p:spPr>
        <p:txBody>
          <a:bodyPr/>
          <a:lstStyle/>
          <a:p>
            <a:r>
              <a:t>Methods</a:t>
            </a:r>
          </a:p>
        </p:txBody>
      </p:sp>
      <p:sp>
        <p:nvSpPr>
          <p:cNvPr id="202" name="Shape 202"/>
          <p:cNvSpPr>
            <a:spLocks noGrp="1"/>
          </p:cNvSpPr>
          <p:nvPr>
            <p:ph type="body" idx="1"/>
          </p:nvPr>
        </p:nvSpPr>
        <p:spPr>
          <a:xfrm>
            <a:off x="1270000" y="2022625"/>
            <a:ext cx="10464800" cy="6422522"/>
          </a:xfrm>
          <a:prstGeom prst="rect">
            <a:avLst/>
          </a:prstGeom>
        </p:spPr>
        <p:txBody>
          <a:bodyPr/>
          <a:lstStyle/>
          <a:p>
            <a:pPr marL="623235" lvl="1" indent="-303195" defTabSz="329184">
              <a:spcBef>
                <a:spcPts val="2500"/>
              </a:spcBef>
              <a:buSzPct val="75000"/>
              <a:buChar char="•"/>
              <a:defRPr sz="2592"/>
            </a:pPr>
            <a:r>
              <a:t>Design:</a:t>
            </a:r>
          </a:p>
          <a:p>
            <a:pPr marL="943275" lvl="2" indent="-303195" defTabSz="329184">
              <a:spcBef>
                <a:spcPts val="2500"/>
              </a:spcBef>
              <a:buSzPct val="75000"/>
              <a:buChar char="•"/>
              <a:defRPr sz="2592"/>
            </a:pPr>
            <a:r>
              <a:t>Retrospective pretest-posttest</a:t>
            </a:r>
          </a:p>
          <a:p>
            <a:pPr marL="623235" lvl="1" indent="-303195" defTabSz="329184">
              <a:spcBef>
                <a:spcPts val="2500"/>
              </a:spcBef>
              <a:buSzPct val="75000"/>
              <a:buChar char="•"/>
              <a:defRPr sz="2592"/>
            </a:pPr>
            <a:r>
              <a:t>Population:</a:t>
            </a:r>
          </a:p>
          <a:p>
            <a:pPr marL="943275" lvl="2" indent="-303195" defTabSz="329184">
              <a:spcBef>
                <a:spcPts val="2500"/>
              </a:spcBef>
              <a:buSzPct val="75000"/>
              <a:buChar char="•"/>
              <a:defRPr sz="2592"/>
            </a:pPr>
            <a:r>
              <a:t>2015 G-WOW Classroom Teachers (9/20)</a:t>
            </a:r>
          </a:p>
          <a:p>
            <a:pPr marL="943275" lvl="2" indent="-303195" defTabSz="329184">
              <a:spcBef>
                <a:spcPts val="2500"/>
              </a:spcBef>
              <a:buSzPct val="75000"/>
              <a:buChar char="•"/>
              <a:defRPr sz="2592"/>
            </a:pPr>
            <a:r>
              <a:t>45% Response Rate</a:t>
            </a:r>
          </a:p>
          <a:p>
            <a:pPr marL="623235" lvl="1" indent="-303195" defTabSz="329184">
              <a:spcBef>
                <a:spcPts val="2500"/>
              </a:spcBef>
              <a:buSzPct val="75000"/>
              <a:buChar char="•"/>
              <a:defRPr sz="2592"/>
            </a:pPr>
            <a:r>
              <a:t>Instrument: </a:t>
            </a:r>
          </a:p>
          <a:p>
            <a:pPr marL="943275" lvl="2" indent="-303195" defTabSz="329184">
              <a:spcBef>
                <a:spcPts val="2500"/>
              </a:spcBef>
              <a:buSzPct val="75000"/>
              <a:buChar char="•"/>
              <a:defRPr sz="2592"/>
            </a:pPr>
            <a:r>
              <a:t>Online Questionnaire</a:t>
            </a:r>
          </a:p>
          <a:p>
            <a:pPr marL="943275" lvl="2" indent="-303195" defTabSz="329184">
              <a:spcBef>
                <a:spcPts val="2500"/>
              </a:spcBef>
              <a:buSzPct val="75000"/>
              <a:buChar char="•"/>
              <a:defRPr sz="2592"/>
            </a:pPr>
            <a:r>
              <a:t>Semi-structured phone interview</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0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20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r>
              <a:t>Research Questions</a:t>
            </a:r>
          </a:p>
        </p:txBody>
      </p:sp>
      <p:sp>
        <p:nvSpPr>
          <p:cNvPr id="205" name="Shape 205"/>
          <p:cNvSpPr>
            <a:spLocks noGrp="1"/>
          </p:cNvSpPr>
          <p:nvPr>
            <p:ph type="body" idx="1"/>
          </p:nvPr>
        </p:nvSpPr>
        <p:spPr>
          <a:prstGeom prst="rect">
            <a:avLst/>
          </a:prstGeom>
        </p:spPr>
        <p:txBody>
          <a:bodyPr/>
          <a:lstStyle/>
          <a:p>
            <a:pPr marL="723207" lvl="2" indent="-448887" defTabSz="274320">
              <a:spcBef>
                <a:spcPts val="2100"/>
              </a:spcBef>
              <a:buSzPct val="100000"/>
              <a:buAutoNum type="arabicPeriod"/>
              <a:defRPr sz="2160"/>
            </a:pPr>
            <a:r>
              <a:t>Did participation increase or influence classroom teachers’:</a:t>
            </a:r>
          </a:p>
          <a:p>
            <a:pPr marL="860367" lvl="3" indent="-448887" defTabSz="274320">
              <a:spcBef>
                <a:spcPts val="2100"/>
              </a:spcBef>
              <a:buSzPct val="100000"/>
              <a:buAutoNum type="alphaLcPeriod"/>
              <a:defRPr sz="2160"/>
            </a:pPr>
            <a:r>
              <a:t>Perceived level of climate literacy,</a:t>
            </a:r>
          </a:p>
          <a:p>
            <a:pPr marL="860367" lvl="3" indent="-448887" defTabSz="274320">
              <a:spcBef>
                <a:spcPts val="2100"/>
              </a:spcBef>
              <a:buSzPct val="100000"/>
              <a:buAutoNum type="alphaLcPeriod"/>
              <a:defRPr sz="2160"/>
            </a:pPr>
            <a:r>
              <a:t>Pedagogical skills for teaching climate change science content knowledge,</a:t>
            </a:r>
          </a:p>
          <a:p>
            <a:pPr marL="860367" lvl="3" indent="-448887" defTabSz="274320">
              <a:spcBef>
                <a:spcPts val="2100"/>
              </a:spcBef>
              <a:buSzPct val="100000"/>
              <a:buAutoNum type="alphaLcPeriod"/>
              <a:defRPr sz="2160"/>
            </a:pPr>
            <a:r>
              <a:t>Confidence regarding implementing the G-WOW model, </a:t>
            </a:r>
          </a:p>
          <a:p>
            <a:pPr marL="860367" lvl="3" indent="-448887" defTabSz="274320">
              <a:spcBef>
                <a:spcPts val="2100"/>
              </a:spcBef>
              <a:buSzPct val="100000"/>
              <a:buAutoNum type="alphaLcPeriod"/>
              <a:defRPr sz="2160"/>
            </a:pPr>
            <a:r>
              <a:t>Teaching practices regarding climate change education and implementation of the G-WOW model,</a:t>
            </a:r>
          </a:p>
          <a:p>
            <a:pPr marL="860367" lvl="3" indent="-448887" defTabSz="274320">
              <a:spcBef>
                <a:spcPts val="2100"/>
              </a:spcBef>
              <a:buSzPct val="100000"/>
              <a:buAutoNum type="alphaLcPeriod"/>
              <a:defRPr sz="2160"/>
            </a:pPr>
            <a:r>
              <a:t>Intentions toward implementing climate education and/or teaching the G-WOW model in the future?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r>
              <a:t>Research Questions</a:t>
            </a:r>
          </a:p>
        </p:txBody>
      </p:sp>
      <p:sp>
        <p:nvSpPr>
          <p:cNvPr id="208" name="Shape 208"/>
          <p:cNvSpPr>
            <a:spLocks noGrp="1"/>
          </p:cNvSpPr>
          <p:nvPr>
            <p:ph type="body" idx="1"/>
          </p:nvPr>
        </p:nvSpPr>
        <p:spPr>
          <a:prstGeom prst="rect">
            <a:avLst/>
          </a:prstGeom>
        </p:spPr>
        <p:txBody>
          <a:bodyPr/>
          <a:lstStyle/>
          <a:p>
            <a:pPr marL="891955" lvl="2" indent="-553627" defTabSz="338327">
              <a:spcBef>
                <a:spcPts val="2600"/>
              </a:spcBef>
              <a:buSzPct val="100000"/>
              <a:buAutoNum type="arabicPeriod" startAt="2"/>
              <a:defRPr sz="2664"/>
            </a:pPr>
            <a:r>
              <a:t>Did teacher participants implement the service learning component of the G-WOW curriculum?  What did teachers perceive as factors influencing or inhibiting their implementation of the service learning projects?</a:t>
            </a:r>
          </a:p>
          <a:p>
            <a:pPr marL="891955" lvl="2" indent="-553627" defTabSz="338327">
              <a:spcBef>
                <a:spcPts val="2600"/>
              </a:spcBef>
              <a:buSzPct val="100000"/>
              <a:buAutoNum type="arabicPeriod" startAt="2"/>
              <a:defRPr sz="2664"/>
            </a:pPr>
            <a:r>
              <a:t>Did teacher participants perceive the G-WOW model as transferable to the student populations they teach?  If so, did they implement the G-WOW model in its original form or do they modify it?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324156" y="-537452"/>
            <a:ext cx="12356488" cy="2540001"/>
          </a:xfrm>
          <a:prstGeom prst="rect">
            <a:avLst/>
          </a:prstGeom>
        </p:spPr>
        <p:txBody>
          <a:bodyPr/>
          <a:lstStyle/>
          <a:p>
            <a:pPr lvl="3" defTabSz="457200">
              <a:defRPr sz="3600">
                <a:latin typeface="Chalkduster"/>
                <a:ea typeface="Chalkduster"/>
                <a:cs typeface="Chalkduster"/>
                <a:sym typeface="Chalkduster"/>
              </a:defRPr>
            </a:pPr>
            <a:r>
              <a:t>Results: Demographics</a:t>
            </a:r>
          </a:p>
        </p:txBody>
      </p:sp>
      <p:pic>
        <p:nvPicPr>
          <p:cNvPr id="211" name="pasted-image.pdf"/>
          <p:cNvPicPr>
            <a:picLocks noChangeAspect="1"/>
          </p:cNvPicPr>
          <p:nvPr/>
        </p:nvPicPr>
        <p:blipFill>
          <a:blip r:embed="rId3">
            <a:extLst/>
          </a:blip>
          <a:stretch>
            <a:fillRect/>
          </a:stretch>
        </p:blipFill>
        <p:spPr>
          <a:xfrm>
            <a:off x="5723358" y="2891100"/>
            <a:ext cx="6588498" cy="3971400"/>
          </a:xfrm>
          <a:prstGeom prst="rect">
            <a:avLst/>
          </a:prstGeom>
          <a:ln w="12700">
            <a:miter lim="400000"/>
          </a:ln>
        </p:spPr>
      </p:pic>
      <p:graphicFrame>
        <p:nvGraphicFramePr>
          <p:cNvPr id="212" name="Table 212"/>
          <p:cNvGraphicFramePr/>
          <p:nvPr/>
        </p:nvGraphicFramePr>
        <p:xfrm>
          <a:off x="1194935" y="2324100"/>
          <a:ext cx="5016501" cy="5118100"/>
        </p:xfrm>
        <a:graphic>
          <a:graphicData uri="http://schemas.openxmlformats.org/drawingml/2006/table">
            <a:tbl>
              <a:tblPr bandRow="1">
                <a:tableStyleId>{4C3C2611-4C71-4FC5-86AE-919BDF0F9419}</a:tableStyleId>
              </a:tblPr>
              <a:tblGrid>
                <a:gridCol w="2832100"/>
                <a:gridCol w="1326561"/>
              </a:tblGrid>
              <a:tr h="102108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Years of Teaching Experience</a:t>
                      </a: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FFFFFF">
                          <a:alpha val="50000"/>
                        </a:srgbClr>
                      </a:solidFill>
                      <a:miter lim="400000"/>
                    </a:lnB>
                  </a:tcPr>
                </a:tc>
                <a:tc>
                  <a:txBody>
                    <a:bodyPr/>
                    <a:lstStyle/>
                    <a:p>
                      <a:pPr defTabSz="457200">
                        <a:defRPr sz="2000">
                          <a:latin typeface="Chalkduster"/>
                          <a:ea typeface="Chalkduster"/>
                          <a:cs typeface="Chalkduster"/>
                          <a:sym typeface="Chalkduster"/>
                        </a:defRPr>
                      </a:pPr>
                      <a:endParaRPr/>
                    </a:p>
                  </a:txBody>
                  <a:tcPr marL="50800" marR="50800" marT="50800" marB="50800" anchor="ctr" horzOverflow="overflow">
                    <a:lnL w="12700">
                      <a:solidFill>
                        <a:srgbClr val="FFFFFF">
                          <a:alpha val="50000"/>
                        </a:srgbClr>
                      </a:solidFill>
                      <a:miter lim="400000"/>
                    </a:lnL>
                    <a:lnR w="12700">
                      <a:solidFill>
                        <a:srgbClr val="FFFFFF">
                          <a:alpha val="50000"/>
                        </a:srgbClr>
                      </a:solidFill>
                      <a:miter lim="400000"/>
                    </a:lnR>
                    <a:lnT w="12700">
                      <a:solidFill>
                        <a:srgbClr val="FFFFFF">
                          <a:alpha val="50000"/>
                        </a:srgbClr>
                      </a:solidFill>
                      <a:miter lim="400000"/>
                    </a:lnT>
                    <a:lnB w="12700">
                      <a:solidFill>
                        <a:srgbClr val="CBCBCB"/>
                      </a:solidFill>
                      <a:miter lim="400000"/>
                    </a:lnB>
                  </a:tcPr>
                </a:tc>
              </a:tr>
              <a:tr h="102108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1-5 years</a:t>
                      </a:r>
                    </a:p>
                  </a:txBody>
                  <a:tcPr marL="50800" marR="50800" marT="50800" marB="50800" anchor="ctr" horzOverflow="overflow">
                    <a:lnL w="12700">
                      <a:solidFill>
                        <a:srgbClr val="FFFFFF">
                          <a:alpha val="50000"/>
                        </a:srgbClr>
                      </a:solidFill>
                      <a:miter lim="400000"/>
                    </a:lnL>
                    <a:lnR w="12700">
                      <a:solidFill>
                        <a:srgbClr val="CBCBCB"/>
                      </a:solidFill>
                      <a:miter lim="400000"/>
                    </a:lnR>
                    <a:lnT w="12700">
                      <a:solidFill>
                        <a:srgbClr val="FFFFFF">
                          <a:alpha val="50000"/>
                        </a:srgbClr>
                      </a:solidFill>
                      <a:miter lim="400000"/>
                    </a:lnT>
                    <a:lnB w="12700">
                      <a:solidFill>
                        <a:srgbClr val="CBCBCB"/>
                      </a:solidFill>
                      <a:miter lim="400000"/>
                    </a:lnB>
                    <a:solidFill>
                      <a:srgbClr val="000000">
                        <a:alpha val="25000"/>
                      </a:srgbClr>
                    </a:solidFill>
                  </a:tcPr>
                </a:tc>
                <a:tc>
                  <a:txBody>
                    <a:bodyPr/>
                    <a:lstStyle/>
                    <a:p>
                      <a:pPr defTabSz="457200">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02108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6-10 years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457200">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102108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11-19 years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c>
                  <a:txBody>
                    <a:bodyPr/>
                    <a:lstStyle/>
                    <a:p>
                      <a:pPr defTabSz="457200">
                        <a:defRPr>
                          <a:solidFill>
                            <a:srgbClr val="000000"/>
                          </a:solidFill>
                        </a:defRPr>
                      </a:pPr>
                      <a:r>
                        <a:rPr sz="2000">
                          <a:solidFill>
                            <a:srgbClr val="FFFFFF"/>
                          </a:solidFill>
                          <a:latin typeface="Chalkduster"/>
                          <a:ea typeface="Chalkduster"/>
                          <a:cs typeface="Chalkduster"/>
                          <a:sym typeface="Chalkduster"/>
                        </a:rPr>
                        <a:t>67%</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000000">
                        <a:alpha val="25000"/>
                      </a:srgbClr>
                    </a:solidFill>
                  </a:tcPr>
                </a:tc>
              </a:tr>
              <a:tr h="1021080">
                <a:tc>
                  <a:txBody>
                    <a:bodyPr/>
                    <a:lstStyle/>
                    <a:p>
                      <a:pPr defTabSz="457200">
                        <a:defRPr>
                          <a:solidFill>
                            <a:srgbClr val="000000"/>
                          </a:solidFill>
                        </a:defRPr>
                      </a:pPr>
                      <a:r>
                        <a:rPr sz="2000">
                          <a:solidFill>
                            <a:srgbClr val="FFFFFF"/>
                          </a:solidFill>
                          <a:latin typeface="Chalkduster"/>
                          <a:ea typeface="Chalkduster"/>
                          <a:cs typeface="Chalkduster"/>
                          <a:sym typeface="Chalkduster"/>
                        </a:rPr>
                        <a:t>20+ years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457200">
                        <a:defRPr>
                          <a:solidFill>
                            <a:srgbClr val="000000"/>
                          </a:solidFill>
                        </a:defRPr>
                      </a:pPr>
                      <a:r>
                        <a:rPr sz="2000">
                          <a:solidFill>
                            <a:srgbClr val="FFFFFF"/>
                          </a:solidFill>
                          <a:latin typeface="Chalkduster"/>
                          <a:ea typeface="Chalkduster"/>
                          <a:cs typeface="Chalkduster"/>
                          <a:sym typeface="Chalkduster"/>
                        </a:rPr>
                        <a:t>11%</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2704</Words>
  <Application>Microsoft Office PowerPoint</Application>
  <PresentationFormat>Custom</PresentationFormat>
  <Paragraphs>493</Paragraphs>
  <Slides>40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Chalkduster</vt:lpstr>
      <vt:lpstr>Helvetica Light</vt:lpstr>
      <vt:lpstr>Helvetica Neue</vt:lpstr>
      <vt:lpstr>Black</vt:lpstr>
      <vt:lpstr>G-WOW Changing Climate, Changing Culture Professional Development's Influence on Classroom Teachers</vt:lpstr>
      <vt:lpstr>Overview</vt:lpstr>
      <vt:lpstr>Personal Background: Education</vt:lpstr>
      <vt:lpstr>Personal Background: Work Experience</vt:lpstr>
      <vt:lpstr>PowerPoint Presentation</vt:lpstr>
      <vt:lpstr>Methods</vt:lpstr>
      <vt:lpstr>Research Questions</vt:lpstr>
      <vt:lpstr>Research Questions</vt:lpstr>
      <vt:lpstr>Results: Demographics</vt:lpstr>
      <vt:lpstr>Demographics</vt:lpstr>
      <vt:lpstr>Demographics</vt:lpstr>
      <vt:lpstr>Demographics</vt:lpstr>
      <vt:lpstr>Demographics</vt:lpstr>
      <vt:lpstr>1a: Perceived Level of Climate Literacy</vt:lpstr>
      <vt:lpstr>1a: Perceived Level of Climate Literacy</vt:lpstr>
      <vt:lpstr>1b: Pedagogical Skills for Teaching Climate Change Science Content Knowledge</vt:lpstr>
      <vt:lpstr>1b: Pedagogical Skills for Teaching Climate Change Science Content Knowledge</vt:lpstr>
      <vt:lpstr>1b: Pedagogical Skills for Teaching Climate Change Science Content Knowledge</vt:lpstr>
      <vt:lpstr>1b: Pedagogical Skills for Teaching Climate Change Science Content Knowledge</vt:lpstr>
      <vt:lpstr>1b: Pedagogical Skills for Teaching Climate Change Science Content Knowledge</vt:lpstr>
      <vt:lpstr>1b: Pedagogical Skills for Teaching Climate Change Science Content Knowledge</vt:lpstr>
      <vt:lpstr>1c: Confidence Regarding Implementing the G-WOW Model</vt:lpstr>
      <vt:lpstr>1c: Confidence Regarding Implementing the G-WOW Model</vt:lpstr>
      <vt:lpstr>1c: Confidence Regarding Implementing the G-WOW Model</vt:lpstr>
      <vt:lpstr>1d: Teaching Practices Regarding Climate Change Education &amp; Implementation of the G-WOW Model</vt:lpstr>
      <vt:lpstr>1d: Teaching Practices Regarding Climate Change Education &amp; Implementation of the G-WOW Model</vt:lpstr>
      <vt:lpstr>1d: Teaching Practices Regarding Climate Change Education &amp; Implementation of the G-WOW Model</vt:lpstr>
      <vt:lpstr>1d: Teaching Practices Regarding Climate Change Education &amp; Implementation of the G-WOW Model</vt:lpstr>
      <vt:lpstr>1e: Intentions Toward Implementing Climate Education and/or Teaching the G-WOW Model in the Future</vt:lpstr>
      <vt:lpstr>2: Did teacher participants implement the service learning component of the G-WOW curriculum? </vt:lpstr>
      <vt:lpstr>2: Did teacher participants implement the service learning component of the G-WOW curriculum? </vt:lpstr>
      <vt:lpstr>2b: What did teachers perceive as factors influencing or inhibiting their implementation of the service learning projects?</vt:lpstr>
      <vt:lpstr>2b: What did teachers perceive as factors influencing or inhibiting their implementation of the service learning projects?</vt:lpstr>
      <vt:lpstr>3: Did Teacher Participants Perceive the G-WOW Model as Transferrable to the Student Populations They Teach?</vt:lpstr>
      <vt:lpstr>PowerPoint Presentation</vt:lpstr>
      <vt:lpstr>PowerPoint Presentation</vt:lpstr>
      <vt:lpstr>Limitations</vt:lpstr>
      <vt:lpstr>Summary</vt:lpstr>
      <vt:lpstr>Significance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G-WOW Changing Climate, Changing Culture Professional Development's Influence on Classroom Teachers</dc:title>
  <dc:creator>NGLVC</dc:creator>
  <cp:lastModifiedBy>NGLVC</cp:lastModifiedBy>
  <cp:revision>1</cp:revision>
  <dcterms:modified xsi:type="dcterms:W3CDTF">2016-07-18T22:32:03Z</dcterms:modified>
</cp:coreProperties>
</file>