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77" r:id="rId4"/>
    <p:sldId id="258" r:id="rId5"/>
    <p:sldId id="269" r:id="rId6"/>
    <p:sldId id="259" r:id="rId7"/>
    <p:sldId id="266" r:id="rId8"/>
    <p:sldId id="270" r:id="rId9"/>
    <p:sldId id="260" r:id="rId10"/>
    <p:sldId id="261" r:id="rId11"/>
    <p:sldId id="262" r:id="rId12"/>
    <p:sldId id="265" r:id="rId13"/>
    <p:sldId id="264" r:id="rId14"/>
    <p:sldId id="268" r:id="rId15"/>
    <p:sldId id="273" r:id="rId16"/>
    <p:sldId id="267" r:id="rId17"/>
    <p:sldId id="272" r:id="rId18"/>
    <p:sldId id="271" r:id="rId19"/>
    <p:sldId id="274" r:id="rId20"/>
    <p:sldId id="278" r:id="rId21"/>
    <p:sldId id="279" r:id="rId22"/>
    <p:sldId id="276"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51"/>
  </p:normalViewPr>
  <p:slideViewPr>
    <p:cSldViewPr snapToGrid="0" snapToObjects="1">
      <p:cViewPr varScale="1">
        <p:scale>
          <a:sx n="95" d="100"/>
          <a:sy n="95" d="100"/>
        </p:scale>
        <p:origin x="1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0BFAD-9B87-AA41-B898-8A6E42C49D3B}" type="doc">
      <dgm:prSet loTypeId="urn:microsoft.com/office/officeart/2005/8/layout/chevron1" loCatId="" qsTypeId="urn:microsoft.com/office/officeart/2005/8/quickstyle/simple1" qsCatId="simple" csTypeId="urn:microsoft.com/office/officeart/2005/8/colors/accent1_2" csCatId="accent1" phldr="1"/>
      <dgm:spPr/>
    </dgm:pt>
    <dgm:pt modelId="{2781CA68-7437-5843-ABA9-FA22AF79F6EA}">
      <dgm:prSet phldrT="[Text]"/>
      <dgm:spPr/>
      <dgm:t>
        <a:bodyPr/>
        <a:lstStyle/>
        <a:p>
          <a:r>
            <a:rPr lang="en-US" dirty="0"/>
            <a:t>Foundations</a:t>
          </a:r>
        </a:p>
      </dgm:t>
    </dgm:pt>
    <dgm:pt modelId="{7BB46141-66C5-984C-9938-E060D81DD698}" type="parTrans" cxnId="{70F96BD9-B2B7-3D4F-BA84-4532CEE663A2}">
      <dgm:prSet/>
      <dgm:spPr/>
      <dgm:t>
        <a:bodyPr/>
        <a:lstStyle/>
        <a:p>
          <a:endParaRPr lang="en-US"/>
        </a:p>
      </dgm:t>
    </dgm:pt>
    <dgm:pt modelId="{8818D71B-69C7-624A-9BE7-EF8305FEE9EA}" type="sibTrans" cxnId="{70F96BD9-B2B7-3D4F-BA84-4532CEE663A2}">
      <dgm:prSet/>
      <dgm:spPr/>
      <dgm:t>
        <a:bodyPr/>
        <a:lstStyle/>
        <a:p>
          <a:endParaRPr lang="en-US"/>
        </a:p>
      </dgm:t>
    </dgm:pt>
    <dgm:pt modelId="{FE261780-D353-0C45-A46D-4B474B16234E}">
      <dgm:prSet phldrT="[Text]"/>
      <dgm:spPr/>
      <dgm:t>
        <a:bodyPr/>
        <a:lstStyle/>
        <a:p>
          <a:r>
            <a:rPr lang="en-US" dirty="0"/>
            <a:t>Design Tips</a:t>
          </a:r>
        </a:p>
      </dgm:t>
    </dgm:pt>
    <dgm:pt modelId="{D629B715-D002-9E48-AEB6-300FD541A9C3}" type="parTrans" cxnId="{7B60A3FA-E827-8944-840F-1E89B2486A07}">
      <dgm:prSet/>
      <dgm:spPr/>
      <dgm:t>
        <a:bodyPr/>
        <a:lstStyle/>
        <a:p>
          <a:endParaRPr lang="en-US"/>
        </a:p>
      </dgm:t>
    </dgm:pt>
    <dgm:pt modelId="{260FB21B-B12A-F346-8CE3-56FB93991BDC}" type="sibTrans" cxnId="{7B60A3FA-E827-8944-840F-1E89B2486A07}">
      <dgm:prSet/>
      <dgm:spPr/>
      <dgm:t>
        <a:bodyPr/>
        <a:lstStyle/>
        <a:p>
          <a:endParaRPr lang="en-US"/>
        </a:p>
      </dgm:t>
    </dgm:pt>
    <dgm:pt modelId="{4D000180-E79D-A54E-9974-3FA4793322EC}">
      <dgm:prSet phldrT="[Text]"/>
      <dgm:spPr/>
      <dgm:t>
        <a:bodyPr/>
        <a:lstStyle/>
        <a:p>
          <a:r>
            <a:rPr lang="en-US" dirty="0"/>
            <a:t>Distribution Tips</a:t>
          </a:r>
        </a:p>
      </dgm:t>
    </dgm:pt>
    <dgm:pt modelId="{0E4D8D86-81A2-FA4D-8AE5-F80B9C17C379}" type="parTrans" cxnId="{86200A3B-095F-9644-AEE9-830124AB966D}">
      <dgm:prSet/>
      <dgm:spPr/>
      <dgm:t>
        <a:bodyPr/>
        <a:lstStyle/>
        <a:p>
          <a:endParaRPr lang="en-US"/>
        </a:p>
      </dgm:t>
    </dgm:pt>
    <dgm:pt modelId="{DCA959C0-73E2-0942-ABED-6C6A897DD3A7}" type="sibTrans" cxnId="{86200A3B-095F-9644-AEE9-830124AB966D}">
      <dgm:prSet/>
      <dgm:spPr/>
      <dgm:t>
        <a:bodyPr/>
        <a:lstStyle/>
        <a:p>
          <a:endParaRPr lang="en-US"/>
        </a:p>
      </dgm:t>
    </dgm:pt>
    <dgm:pt modelId="{8528AFD6-F56F-E947-BAA7-4A9E418081B1}" type="pres">
      <dgm:prSet presAssocID="{F630BFAD-9B87-AA41-B898-8A6E42C49D3B}" presName="Name0" presStyleCnt="0">
        <dgm:presLayoutVars>
          <dgm:dir/>
          <dgm:animLvl val="lvl"/>
          <dgm:resizeHandles val="exact"/>
        </dgm:presLayoutVars>
      </dgm:prSet>
      <dgm:spPr/>
    </dgm:pt>
    <dgm:pt modelId="{519C811E-7645-554B-9660-3EDFCD2754D6}" type="pres">
      <dgm:prSet presAssocID="{2781CA68-7437-5843-ABA9-FA22AF79F6EA}" presName="parTxOnly" presStyleLbl="node1" presStyleIdx="0" presStyleCnt="3">
        <dgm:presLayoutVars>
          <dgm:chMax val="0"/>
          <dgm:chPref val="0"/>
          <dgm:bulletEnabled val="1"/>
        </dgm:presLayoutVars>
      </dgm:prSet>
      <dgm:spPr/>
    </dgm:pt>
    <dgm:pt modelId="{F5D1B12B-CD49-DC4C-9F55-F2C128AAA363}" type="pres">
      <dgm:prSet presAssocID="{8818D71B-69C7-624A-9BE7-EF8305FEE9EA}" presName="parTxOnlySpace" presStyleCnt="0"/>
      <dgm:spPr/>
    </dgm:pt>
    <dgm:pt modelId="{41DE6DE0-4CF2-6A45-86C3-CD5F97B446D6}" type="pres">
      <dgm:prSet presAssocID="{FE261780-D353-0C45-A46D-4B474B16234E}" presName="parTxOnly" presStyleLbl="node1" presStyleIdx="1" presStyleCnt="3">
        <dgm:presLayoutVars>
          <dgm:chMax val="0"/>
          <dgm:chPref val="0"/>
          <dgm:bulletEnabled val="1"/>
        </dgm:presLayoutVars>
      </dgm:prSet>
      <dgm:spPr/>
    </dgm:pt>
    <dgm:pt modelId="{A6F90431-AFA7-A448-AC63-126D62CAC44A}" type="pres">
      <dgm:prSet presAssocID="{260FB21B-B12A-F346-8CE3-56FB93991BDC}" presName="parTxOnlySpace" presStyleCnt="0"/>
      <dgm:spPr/>
    </dgm:pt>
    <dgm:pt modelId="{FE5030A3-A81E-3C4B-9DB2-DD7A9E26BF0B}" type="pres">
      <dgm:prSet presAssocID="{4D000180-E79D-A54E-9974-3FA4793322EC}" presName="parTxOnly" presStyleLbl="node1" presStyleIdx="2" presStyleCnt="3">
        <dgm:presLayoutVars>
          <dgm:chMax val="0"/>
          <dgm:chPref val="0"/>
          <dgm:bulletEnabled val="1"/>
        </dgm:presLayoutVars>
      </dgm:prSet>
      <dgm:spPr/>
    </dgm:pt>
  </dgm:ptLst>
  <dgm:cxnLst>
    <dgm:cxn modelId="{B25E222E-789F-3745-8CB3-0065B791F01B}" type="presOf" srcId="{F630BFAD-9B87-AA41-B898-8A6E42C49D3B}" destId="{8528AFD6-F56F-E947-BAA7-4A9E418081B1}" srcOrd="0" destOrd="0" presId="urn:microsoft.com/office/officeart/2005/8/layout/chevron1"/>
    <dgm:cxn modelId="{86200A3B-095F-9644-AEE9-830124AB966D}" srcId="{F630BFAD-9B87-AA41-B898-8A6E42C49D3B}" destId="{4D000180-E79D-A54E-9974-3FA4793322EC}" srcOrd="2" destOrd="0" parTransId="{0E4D8D86-81A2-FA4D-8AE5-F80B9C17C379}" sibTransId="{DCA959C0-73E2-0942-ABED-6C6A897DD3A7}"/>
    <dgm:cxn modelId="{4D427C4C-18CF-7A44-9E4F-F5E4CD06A3B9}" type="presOf" srcId="{FE261780-D353-0C45-A46D-4B474B16234E}" destId="{41DE6DE0-4CF2-6A45-86C3-CD5F97B446D6}" srcOrd="0" destOrd="0" presId="urn:microsoft.com/office/officeart/2005/8/layout/chevron1"/>
    <dgm:cxn modelId="{D6107C69-0D5B-0B41-9EF5-EE45D08526D7}" type="presOf" srcId="{2781CA68-7437-5843-ABA9-FA22AF79F6EA}" destId="{519C811E-7645-554B-9660-3EDFCD2754D6}" srcOrd="0" destOrd="0" presId="urn:microsoft.com/office/officeart/2005/8/layout/chevron1"/>
    <dgm:cxn modelId="{BAB2B080-3EA9-9B45-82A5-AAA318A6DA45}" type="presOf" srcId="{4D000180-E79D-A54E-9974-3FA4793322EC}" destId="{FE5030A3-A81E-3C4B-9DB2-DD7A9E26BF0B}" srcOrd="0" destOrd="0" presId="urn:microsoft.com/office/officeart/2005/8/layout/chevron1"/>
    <dgm:cxn modelId="{70F96BD9-B2B7-3D4F-BA84-4532CEE663A2}" srcId="{F630BFAD-9B87-AA41-B898-8A6E42C49D3B}" destId="{2781CA68-7437-5843-ABA9-FA22AF79F6EA}" srcOrd="0" destOrd="0" parTransId="{7BB46141-66C5-984C-9938-E060D81DD698}" sibTransId="{8818D71B-69C7-624A-9BE7-EF8305FEE9EA}"/>
    <dgm:cxn modelId="{7B60A3FA-E827-8944-840F-1E89B2486A07}" srcId="{F630BFAD-9B87-AA41-B898-8A6E42C49D3B}" destId="{FE261780-D353-0C45-A46D-4B474B16234E}" srcOrd="1" destOrd="0" parTransId="{D629B715-D002-9E48-AEB6-300FD541A9C3}" sibTransId="{260FB21B-B12A-F346-8CE3-56FB93991BDC}"/>
    <dgm:cxn modelId="{1CC7EE7F-332A-344D-A009-C115F285F93F}" type="presParOf" srcId="{8528AFD6-F56F-E947-BAA7-4A9E418081B1}" destId="{519C811E-7645-554B-9660-3EDFCD2754D6}" srcOrd="0" destOrd="0" presId="urn:microsoft.com/office/officeart/2005/8/layout/chevron1"/>
    <dgm:cxn modelId="{5704D5EB-A3E5-A04D-9C26-2C0B8D6EADFB}" type="presParOf" srcId="{8528AFD6-F56F-E947-BAA7-4A9E418081B1}" destId="{F5D1B12B-CD49-DC4C-9F55-F2C128AAA363}" srcOrd="1" destOrd="0" presId="urn:microsoft.com/office/officeart/2005/8/layout/chevron1"/>
    <dgm:cxn modelId="{2B5772DD-9CEA-D84B-B512-AA65FEAAE7A1}" type="presParOf" srcId="{8528AFD6-F56F-E947-BAA7-4A9E418081B1}" destId="{41DE6DE0-4CF2-6A45-86C3-CD5F97B446D6}" srcOrd="2" destOrd="0" presId="urn:microsoft.com/office/officeart/2005/8/layout/chevron1"/>
    <dgm:cxn modelId="{5297B9DA-8BDE-3447-A99A-A20309A9F4AC}" type="presParOf" srcId="{8528AFD6-F56F-E947-BAA7-4A9E418081B1}" destId="{A6F90431-AFA7-A448-AC63-126D62CAC44A}" srcOrd="3" destOrd="0" presId="urn:microsoft.com/office/officeart/2005/8/layout/chevron1"/>
    <dgm:cxn modelId="{B8194532-11E9-8847-B730-98FB5D185517}" type="presParOf" srcId="{8528AFD6-F56F-E947-BAA7-4A9E418081B1}" destId="{FE5030A3-A81E-3C4B-9DB2-DD7A9E26BF0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C811E-7645-554B-9660-3EDFCD2754D6}">
      <dsp:nvSpPr>
        <dsp:cNvPr id="0" name=""/>
        <dsp:cNvSpPr/>
      </dsp:nvSpPr>
      <dsp:spPr>
        <a:xfrm>
          <a:off x="2518"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Foundations</a:t>
          </a:r>
        </a:p>
      </dsp:txBody>
      <dsp:txXfrm>
        <a:off x="616181" y="1327055"/>
        <a:ext cx="1840987" cy="1227325"/>
      </dsp:txXfrm>
    </dsp:sp>
    <dsp:sp modelId="{41DE6DE0-4CF2-6A45-86C3-CD5F97B446D6}">
      <dsp:nvSpPr>
        <dsp:cNvPr id="0" name=""/>
        <dsp:cNvSpPr/>
      </dsp:nvSpPr>
      <dsp:spPr>
        <a:xfrm>
          <a:off x="2763999"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Design Tips</a:t>
          </a:r>
        </a:p>
      </dsp:txBody>
      <dsp:txXfrm>
        <a:off x="3377662" y="1327055"/>
        <a:ext cx="1840987" cy="1227325"/>
      </dsp:txXfrm>
    </dsp:sp>
    <dsp:sp modelId="{FE5030A3-A81E-3C4B-9DB2-DD7A9E26BF0B}">
      <dsp:nvSpPr>
        <dsp:cNvPr id="0" name=""/>
        <dsp:cNvSpPr/>
      </dsp:nvSpPr>
      <dsp:spPr>
        <a:xfrm>
          <a:off x="5525481" y="1327055"/>
          <a:ext cx="3068312" cy="122732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Distribution Tips</a:t>
          </a:r>
        </a:p>
      </dsp:txBody>
      <dsp:txXfrm>
        <a:off x="6139144" y="1327055"/>
        <a:ext cx="1840987" cy="12273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79E76-FEB7-E242-99D4-5FF91559B461}" type="datetimeFigureOut">
              <a:rPr lang="en-US" smtClean="0"/>
              <a:t>9/27/19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BF31A-50FD-3145-AA06-5E25590E7733}" type="slidenum">
              <a:rPr lang="en-US" smtClean="0"/>
              <a:t>‹#›</a:t>
            </a:fld>
            <a:endParaRPr lang="en-US"/>
          </a:p>
        </p:txBody>
      </p:sp>
    </p:spTree>
    <p:extLst>
      <p:ext uri="{BB962C8B-B14F-4D97-AF65-F5344CB8AC3E}">
        <p14:creationId xmlns:p14="http://schemas.microsoft.com/office/powerpoint/2010/main" val="26471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qualtrics.com/support/survey-platform/survey-module/survey-tools/generating-test-respons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general link on How to increase online survey response rates from Qualtrics: https://</a:t>
            </a:r>
            <a:r>
              <a:rPr lang="en-US" dirty="0" err="1"/>
              <a:t>www.qualtrics.com</a:t>
            </a:r>
            <a:r>
              <a:rPr lang="en-US" dirty="0"/>
              <a:t>/experience-management/research/tools-increase-response-rate/</a:t>
            </a:r>
          </a:p>
        </p:txBody>
      </p:sp>
      <p:sp>
        <p:nvSpPr>
          <p:cNvPr id="4" name="Slide Number Placeholder 3"/>
          <p:cNvSpPr>
            <a:spLocks noGrp="1"/>
          </p:cNvSpPr>
          <p:nvPr>
            <p:ph type="sldNum" sz="quarter" idx="5"/>
          </p:nvPr>
        </p:nvSpPr>
        <p:spPr/>
        <p:txBody>
          <a:bodyPr/>
          <a:lstStyle/>
          <a:p>
            <a:fld id="{B98BF31A-50FD-3145-AA06-5E25590E7733}" type="slidenum">
              <a:rPr lang="en-US" smtClean="0"/>
              <a:t>8</a:t>
            </a:fld>
            <a:endParaRPr lang="en-US"/>
          </a:p>
        </p:txBody>
      </p:sp>
    </p:spTree>
    <p:extLst>
      <p:ext uri="{BB962C8B-B14F-4D97-AF65-F5344CB8AC3E}">
        <p14:creationId xmlns:p14="http://schemas.microsoft.com/office/powerpoint/2010/main" val="396642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Generate dummy data to check usefulness of results &amp; possibly edit/trim survey: </a:t>
            </a:r>
            <a:r>
              <a:rPr lang="en-US" dirty="0">
                <a:hlinkClick r:id="rId3"/>
              </a:rPr>
              <a:t>https://www.qualtrics.com/support/survey-platform/survey-module/survey-tools/generating-test-responses/</a:t>
            </a:r>
            <a:r>
              <a:rPr lang="en-US" dirty="0"/>
              <a:t> </a:t>
            </a:r>
          </a:p>
          <a:p>
            <a:endParaRPr lang="en-US" dirty="0"/>
          </a:p>
          <a:p>
            <a:r>
              <a:rPr lang="en-US" dirty="0"/>
              <a:t>Preview link for pilot testing: https://</a:t>
            </a:r>
            <a:r>
              <a:rPr lang="en-US" dirty="0" err="1"/>
              <a:t>www.qualtrics.com</a:t>
            </a:r>
            <a:r>
              <a:rPr lang="en-US" dirty="0"/>
              <a:t>/support/survey-platform/survey-module/testing-and-editing-an-active-survey/  </a:t>
            </a:r>
          </a:p>
        </p:txBody>
      </p:sp>
      <p:sp>
        <p:nvSpPr>
          <p:cNvPr id="4" name="Slide Number Placeholder 3"/>
          <p:cNvSpPr>
            <a:spLocks noGrp="1"/>
          </p:cNvSpPr>
          <p:nvPr>
            <p:ph type="sldNum" sz="quarter" idx="5"/>
          </p:nvPr>
        </p:nvSpPr>
        <p:spPr/>
        <p:txBody>
          <a:bodyPr/>
          <a:lstStyle/>
          <a:p>
            <a:fld id="{B98BF31A-50FD-3145-AA06-5E25590E7733}" type="slidenum">
              <a:rPr lang="en-US" smtClean="0"/>
              <a:t>10</a:t>
            </a:fld>
            <a:endParaRPr lang="en-US"/>
          </a:p>
        </p:txBody>
      </p:sp>
    </p:spTree>
    <p:extLst>
      <p:ext uri="{BB962C8B-B14F-4D97-AF65-F5344CB8AC3E}">
        <p14:creationId xmlns:p14="http://schemas.microsoft.com/office/powerpoint/2010/main" val="2537647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page breaks: https://</a:t>
            </a:r>
            <a:r>
              <a:rPr lang="en-US" dirty="0" err="1"/>
              <a:t>www.qualtrics.com</a:t>
            </a:r>
            <a:r>
              <a:rPr lang="en-US" dirty="0"/>
              <a:t>/support/survey-platform/survey-module/editing-questions/add-page-break/</a:t>
            </a:r>
          </a:p>
        </p:txBody>
      </p:sp>
      <p:sp>
        <p:nvSpPr>
          <p:cNvPr id="4" name="Slide Number Placeholder 3"/>
          <p:cNvSpPr>
            <a:spLocks noGrp="1"/>
          </p:cNvSpPr>
          <p:nvPr>
            <p:ph type="sldNum" sz="quarter" idx="5"/>
          </p:nvPr>
        </p:nvSpPr>
        <p:spPr/>
        <p:txBody>
          <a:bodyPr/>
          <a:lstStyle/>
          <a:p>
            <a:fld id="{B98BF31A-50FD-3145-AA06-5E25590E7733}" type="slidenum">
              <a:rPr lang="en-US" smtClean="0"/>
              <a:t>15</a:t>
            </a:fld>
            <a:endParaRPr lang="en-US"/>
          </a:p>
        </p:txBody>
      </p:sp>
    </p:spTree>
    <p:extLst>
      <p:ext uri="{BB962C8B-B14F-4D97-AF65-F5344CB8AC3E}">
        <p14:creationId xmlns:p14="http://schemas.microsoft.com/office/powerpoint/2010/main" val="99704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Deactivating survey so that partial responses are recorded (if you are done collecting data and ready for analysis): https://</a:t>
            </a:r>
            <a:r>
              <a:rPr lang="en-US" dirty="0" err="1"/>
              <a:t>www.qualtrics.com</a:t>
            </a:r>
            <a:r>
              <a:rPr lang="en-US" dirty="0"/>
              <a:t>/support/survey-platform/distributions-module/collecting-responses/#</a:t>
            </a:r>
            <a:r>
              <a:rPr lang="en-US" dirty="0" err="1"/>
              <a:t>PausingResponseCollection</a:t>
            </a:r>
            <a:endParaRPr lang="en-US" dirty="0"/>
          </a:p>
          <a:p>
            <a:endParaRPr lang="en-US" dirty="0"/>
          </a:p>
        </p:txBody>
      </p:sp>
      <p:sp>
        <p:nvSpPr>
          <p:cNvPr id="4" name="Slide Number Placeholder 3"/>
          <p:cNvSpPr>
            <a:spLocks noGrp="1"/>
          </p:cNvSpPr>
          <p:nvPr>
            <p:ph type="sldNum" sz="quarter" idx="5"/>
          </p:nvPr>
        </p:nvSpPr>
        <p:spPr/>
        <p:txBody>
          <a:bodyPr/>
          <a:lstStyle/>
          <a:p>
            <a:fld id="{B98BF31A-50FD-3145-AA06-5E25590E7733}" type="slidenum">
              <a:rPr lang="en-US" smtClean="0"/>
              <a:t>16</a:t>
            </a:fld>
            <a:endParaRPr lang="en-US"/>
          </a:p>
        </p:txBody>
      </p:sp>
    </p:spTree>
    <p:extLst>
      <p:ext uri="{BB962C8B-B14F-4D97-AF65-F5344CB8AC3E}">
        <p14:creationId xmlns:p14="http://schemas.microsoft.com/office/powerpoint/2010/main" val="214185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8BF31A-50FD-3145-AA06-5E25590E7733}" type="slidenum">
              <a:rPr lang="en-US" smtClean="0"/>
              <a:t>17</a:t>
            </a:fld>
            <a:endParaRPr lang="en-US"/>
          </a:p>
        </p:txBody>
      </p:sp>
    </p:spTree>
    <p:extLst>
      <p:ext uri="{BB962C8B-B14F-4D97-AF65-F5344CB8AC3E}">
        <p14:creationId xmlns:p14="http://schemas.microsoft.com/office/powerpoint/2010/main" val="136058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contact lists: https://</a:t>
            </a:r>
            <a:r>
              <a:rPr lang="en-US" dirty="0" err="1"/>
              <a:t>www.qualtrics.com</a:t>
            </a:r>
            <a:r>
              <a:rPr lang="en-US" dirty="0"/>
              <a:t>/support/survey-platform/contacts/contact-list-overview/</a:t>
            </a:r>
          </a:p>
          <a:p>
            <a:r>
              <a:rPr lang="en-US" dirty="0"/>
              <a:t>Customizing your email with piped text: https://</a:t>
            </a:r>
            <a:r>
              <a:rPr lang="en-US" dirty="0" err="1"/>
              <a:t>www.qualtrics.com</a:t>
            </a:r>
            <a:r>
              <a:rPr lang="en-US" dirty="0"/>
              <a:t>/support/survey-platform/distributions-module/email-distribution/emails-overview/</a:t>
            </a:r>
          </a:p>
          <a:p>
            <a:r>
              <a:rPr lang="en-US" dirty="0" err="1"/>
              <a:t>Embeding</a:t>
            </a:r>
            <a:r>
              <a:rPr lang="en-US" dirty="0"/>
              <a:t> survey question into email: https://</a:t>
            </a:r>
            <a:r>
              <a:rPr lang="en-US" dirty="0" err="1"/>
              <a:t>www.qualtrics.com</a:t>
            </a:r>
            <a:r>
              <a:rPr lang="en-US" dirty="0"/>
              <a:t>/support/survey-platform/distributions-module/email-distribution/emails-overview/</a:t>
            </a:r>
          </a:p>
        </p:txBody>
      </p:sp>
      <p:sp>
        <p:nvSpPr>
          <p:cNvPr id="4" name="Slide Number Placeholder 3"/>
          <p:cNvSpPr>
            <a:spLocks noGrp="1"/>
          </p:cNvSpPr>
          <p:nvPr>
            <p:ph type="sldNum" sz="quarter" idx="5"/>
          </p:nvPr>
        </p:nvSpPr>
        <p:spPr/>
        <p:txBody>
          <a:bodyPr/>
          <a:lstStyle/>
          <a:p>
            <a:fld id="{B98BF31A-50FD-3145-AA06-5E25590E7733}" type="slidenum">
              <a:rPr lang="en-US" smtClean="0"/>
              <a:t>18</a:t>
            </a:fld>
            <a:endParaRPr lang="en-US"/>
          </a:p>
        </p:txBody>
      </p:sp>
    </p:spTree>
    <p:extLst>
      <p:ext uri="{BB962C8B-B14F-4D97-AF65-F5344CB8AC3E}">
        <p14:creationId xmlns:p14="http://schemas.microsoft.com/office/powerpoint/2010/main" val="270730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qualtrics.com/support/survey-platform/survey-module/survey-tools/generating-test-respons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qualtrics.com/support/survey-platform/survey-module/testing-and-editing-an-active-surve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qualtrics.com/support/survey-platform/survey-module/editing-questions/add-page-brea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qualtrics.com/support/survey-platform/distributions-module/collecting-responses/#PausingResponseCollec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qualtrics.com/support/survey-platform/contacts/contact-list-over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qualtrics.com/support/survey-platform/distributions-module/email-distribution/emails-over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t.wisc.edu/services/surveys-qualtr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dn.shopify.com/s/files/1/0145/8808/4272/files/N4102.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istockphoto.com/portfolio/VictoriaBar?mediatype=illustr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sesrc.wsu.edu/about/total-design-metho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7123-92AE-C043-BFB2-85EADFEC37A0}"/>
              </a:ext>
            </a:extLst>
          </p:cNvPr>
          <p:cNvSpPr>
            <a:spLocks noGrp="1"/>
          </p:cNvSpPr>
          <p:nvPr>
            <p:ph type="ctrTitle"/>
          </p:nvPr>
        </p:nvSpPr>
        <p:spPr>
          <a:xfrm>
            <a:off x="1507066" y="2404534"/>
            <a:ext cx="8246533" cy="1646302"/>
          </a:xfrm>
        </p:spPr>
        <p:txBody>
          <a:bodyPr/>
          <a:lstStyle/>
          <a:p>
            <a:r>
              <a:rPr lang="en-US" dirty="0"/>
              <a:t>Increasing Response Rates</a:t>
            </a:r>
            <a:br>
              <a:rPr lang="en-US" dirty="0"/>
            </a:br>
            <a:r>
              <a:rPr lang="en-US" dirty="0"/>
              <a:t>featuring Qualtrics</a:t>
            </a:r>
          </a:p>
        </p:txBody>
      </p:sp>
      <p:sp>
        <p:nvSpPr>
          <p:cNvPr id="3" name="Subtitle 2">
            <a:extLst>
              <a:ext uri="{FF2B5EF4-FFF2-40B4-BE49-F238E27FC236}">
                <a16:creationId xmlns:a16="http://schemas.microsoft.com/office/drawing/2014/main" id="{8BC2022D-91A8-3D46-AED7-CD0F3CC716B1}"/>
              </a:ext>
            </a:extLst>
          </p:cNvPr>
          <p:cNvSpPr>
            <a:spLocks noGrp="1"/>
          </p:cNvSpPr>
          <p:nvPr>
            <p:ph type="subTitle" idx="1"/>
          </p:nvPr>
        </p:nvSpPr>
        <p:spPr/>
        <p:txBody>
          <a:bodyPr>
            <a:normAutofit lnSpcReduction="10000"/>
          </a:bodyPr>
          <a:lstStyle/>
          <a:p>
            <a:r>
              <a:rPr lang="en-US" dirty="0"/>
              <a:t>Jenna Klink, Evaluation &amp; Program Development Specialist</a:t>
            </a:r>
          </a:p>
          <a:p>
            <a:r>
              <a:rPr lang="en-US" dirty="0" err="1"/>
              <a:t>Kadi</a:t>
            </a:r>
            <a:r>
              <a:rPr lang="en-US" dirty="0"/>
              <a:t> Row, Evaluation &amp; Program Development Specialist</a:t>
            </a:r>
          </a:p>
          <a:p>
            <a:r>
              <a:rPr lang="en-US" dirty="0"/>
              <a:t>September 30, 2019 via Zoom</a:t>
            </a:r>
          </a:p>
        </p:txBody>
      </p:sp>
    </p:spTree>
    <p:extLst>
      <p:ext uri="{BB962C8B-B14F-4D97-AF65-F5344CB8AC3E}">
        <p14:creationId xmlns:p14="http://schemas.microsoft.com/office/powerpoint/2010/main" val="243993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601F-365C-D841-8F6D-BF09666875C9}"/>
              </a:ext>
            </a:extLst>
          </p:cNvPr>
          <p:cNvSpPr>
            <a:spLocks noGrp="1"/>
          </p:cNvSpPr>
          <p:nvPr>
            <p:ph type="title"/>
          </p:nvPr>
        </p:nvSpPr>
        <p:spPr/>
        <p:txBody>
          <a:bodyPr/>
          <a:lstStyle/>
          <a:p>
            <a:r>
              <a:rPr lang="en-US" dirty="0"/>
              <a:t>Reducing costs</a:t>
            </a:r>
          </a:p>
        </p:txBody>
      </p:sp>
      <p:sp>
        <p:nvSpPr>
          <p:cNvPr id="3" name="Content Placeholder 2">
            <a:extLst>
              <a:ext uri="{FF2B5EF4-FFF2-40B4-BE49-F238E27FC236}">
                <a16:creationId xmlns:a16="http://schemas.microsoft.com/office/drawing/2014/main" id="{677E270F-02AB-9449-8DF0-0BE5A5713C28}"/>
              </a:ext>
            </a:extLst>
          </p:cNvPr>
          <p:cNvSpPr>
            <a:spLocks noGrp="1"/>
          </p:cNvSpPr>
          <p:nvPr>
            <p:ph idx="1"/>
          </p:nvPr>
        </p:nvSpPr>
        <p:spPr/>
        <p:txBody>
          <a:bodyPr>
            <a:normAutofit fontScale="92500" lnSpcReduction="20000"/>
          </a:bodyPr>
          <a:lstStyle/>
          <a:p>
            <a:r>
              <a:rPr lang="en-US" dirty="0"/>
              <a:t>What are the costs of taking a survey?</a:t>
            </a:r>
          </a:p>
          <a:p>
            <a:pPr lvl="1"/>
            <a:r>
              <a:rPr lang="en-US" b="1" dirty="0"/>
              <a:t>Time</a:t>
            </a:r>
            <a:r>
              <a:rPr lang="en-US" dirty="0"/>
              <a:t> </a:t>
            </a:r>
          </a:p>
          <a:p>
            <a:pPr lvl="2"/>
            <a:r>
              <a:rPr lang="en-US" dirty="0"/>
              <a:t>Simplify your instrument</a:t>
            </a:r>
          </a:p>
          <a:p>
            <a:pPr lvl="2"/>
            <a:r>
              <a:rPr lang="en-US" dirty="0"/>
              <a:t>Screenshare: </a:t>
            </a:r>
            <a:r>
              <a:rPr lang="en-US" dirty="0">
                <a:hlinkClick r:id="rId3"/>
              </a:rPr>
              <a:t>Generate dummy data in Qualtrics</a:t>
            </a:r>
            <a:endParaRPr lang="en-US" dirty="0"/>
          </a:p>
          <a:p>
            <a:pPr lvl="1"/>
            <a:r>
              <a:rPr lang="en-US" b="1" dirty="0"/>
              <a:t>Mental energy/frustration </a:t>
            </a:r>
          </a:p>
          <a:p>
            <a:pPr lvl="2"/>
            <a:r>
              <a:rPr lang="en-US" dirty="0"/>
              <a:t>Pilot test</a:t>
            </a:r>
          </a:p>
          <a:p>
            <a:pPr lvl="3"/>
            <a:r>
              <a:rPr lang="en-US" dirty="0"/>
              <a:t>Screenshare: </a:t>
            </a:r>
            <a:r>
              <a:rPr lang="en-US" dirty="0">
                <a:hlinkClick r:id="rId4"/>
              </a:rPr>
              <a:t>Use preview link to send to pilot testers</a:t>
            </a:r>
            <a:endParaRPr lang="en-US" dirty="0"/>
          </a:p>
          <a:p>
            <a:pPr lvl="2"/>
            <a:r>
              <a:rPr lang="en-US" dirty="0"/>
              <a:t>Standard questions for pilot testers: </a:t>
            </a:r>
          </a:p>
          <a:p>
            <a:pPr lvl="3"/>
            <a:r>
              <a:rPr lang="en-US" dirty="0"/>
              <a:t>how long did it take? </a:t>
            </a:r>
          </a:p>
          <a:p>
            <a:pPr lvl="3"/>
            <a:r>
              <a:rPr lang="en-US" dirty="0"/>
              <a:t>was anything confusing or frustrating?</a:t>
            </a:r>
          </a:p>
          <a:p>
            <a:pPr lvl="3"/>
            <a:r>
              <a:rPr lang="en-US" dirty="0"/>
              <a:t>Make sure they know they may be asked to take survey again if there are changes made</a:t>
            </a:r>
          </a:p>
          <a:p>
            <a:pPr lvl="1"/>
            <a:r>
              <a:rPr lang="en-US" b="1" dirty="0"/>
              <a:t>Fear-how will data be used?</a:t>
            </a:r>
          </a:p>
          <a:p>
            <a:pPr lvl="2"/>
            <a:r>
              <a:rPr lang="en-US" dirty="0"/>
              <a:t>Be clear if responses are confidential (identifying info is kept safe) or anonymous (no identifying info is collected)</a:t>
            </a:r>
          </a:p>
        </p:txBody>
      </p:sp>
    </p:spTree>
    <p:extLst>
      <p:ext uri="{BB962C8B-B14F-4D97-AF65-F5344CB8AC3E}">
        <p14:creationId xmlns:p14="http://schemas.microsoft.com/office/powerpoint/2010/main" val="335850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0C47-608E-5145-8870-14939AB6BB29}"/>
              </a:ext>
            </a:extLst>
          </p:cNvPr>
          <p:cNvSpPr>
            <a:spLocks noGrp="1"/>
          </p:cNvSpPr>
          <p:nvPr>
            <p:ph type="title"/>
          </p:nvPr>
        </p:nvSpPr>
        <p:spPr/>
        <p:txBody>
          <a:bodyPr/>
          <a:lstStyle/>
          <a:p>
            <a:r>
              <a:rPr lang="en-US" dirty="0"/>
              <a:t>Increasing benefits</a:t>
            </a:r>
          </a:p>
        </p:txBody>
      </p:sp>
      <p:sp>
        <p:nvSpPr>
          <p:cNvPr id="3" name="Content Placeholder 2">
            <a:extLst>
              <a:ext uri="{FF2B5EF4-FFF2-40B4-BE49-F238E27FC236}">
                <a16:creationId xmlns:a16="http://schemas.microsoft.com/office/drawing/2014/main" id="{57307B76-87A2-6A41-AC27-F65D16D435F8}"/>
              </a:ext>
            </a:extLst>
          </p:cNvPr>
          <p:cNvSpPr>
            <a:spLocks noGrp="1"/>
          </p:cNvSpPr>
          <p:nvPr>
            <p:ph idx="1"/>
          </p:nvPr>
        </p:nvSpPr>
        <p:spPr/>
        <p:txBody>
          <a:bodyPr>
            <a:normAutofit/>
          </a:bodyPr>
          <a:lstStyle/>
          <a:p>
            <a:r>
              <a:rPr lang="en-US" dirty="0"/>
              <a:t>What are the benefits of taking a survey?</a:t>
            </a:r>
          </a:p>
          <a:p>
            <a:pPr lvl="1"/>
            <a:r>
              <a:rPr lang="en-US" b="1" dirty="0"/>
              <a:t>Knowing you’re contributing to something important, e.g. knowledge generation or improvement of a program</a:t>
            </a:r>
          </a:p>
          <a:p>
            <a:pPr lvl="2"/>
            <a:r>
              <a:rPr lang="en-US" i="1" dirty="0"/>
              <a:t>If potential respondents follow the norm of social responsibility, then they are likely to comply with a request if it is presented in terms of asking for help. </a:t>
            </a:r>
            <a:r>
              <a:rPr lang="en-US" i="1" u="sng" dirty="0"/>
              <a:t>You leverage respondents’ desire to view themselves as helpful and generous people.</a:t>
            </a:r>
          </a:p>
          <a:p>
            <a:pPr lvl="3"/>
            <a:r>
              <a:rPr lang="en-US" i="1" dirty="0"/>
              <a:t>You might say “your participation would really help us out.”</a:t>
            </a:r>
          </a:p>
          <a:p>
            <a:pPr lvl="2"/>
            <a:r>
              <a:rPr lang="en-US" i="1" dirty="0"/>
              <a:t>The more </a:t>
            </a:r>
            <a:r>
              <a:rPr lang="en-US" i="1" u="sng" dirty="0"/>
              <a:t>relevant</a:t>
            </a:r>
            <a:r>
              <a:rPr lang="en-US" i="1" dirty="0"/>
              <a:t> the topic seems, the more likely a respondent is to participate. </a:t>
            </a:r>
          </a:p>
          <a:p>
            <a:pPr lvl="3"/>
            <a:r>
              <a:rPr lang="en-US" i="1" dirty="0"/>
              <a:t>you might point out that the recipient has been contacted because of his or her past action (such as attending a workshop); </a:t>
            </a:r>
          </a:p>
          <a:p>
            <a:pPr lvl="3"/>
            <a:r>
              <a:rPr lang="en-US" i="1" dirty="0"/>
              <a:t>that his or her participation has implications for a system or process (“Your suggestions will help us to improve our service”); </a:t>
            </a:r>
          </a:p>
          <a:p>
            <a:pPr lvl="3"/>
            <a:r>
              <a:rPr lang="en-US" i="1" dirty="0"/>
              <a:t>or that the respondent will benefit tangibly (“Your feedback will determine how we structure your division”). </a:t>
            </a:r>
          </a:p>
        </p:txBody>
      </p:sp>
      <p:sp>
        <p:nvSpPr>
          <p:cNvPr id="7" name="TextBox 6">
            <a:extLst>
              <a:ext uri="{FF2B5EF4-FFF2-40B4-BE49-F238E27FC236}">
                <a16:creationId xmlns:a16="http://schemas.microsoft.com/office/drawing/2014/main" id="{02192AAD-8D82-EB48-8887-AC5F638BCEE8}"/>
              </a:ext>
            </a:extLst>
          </p:cNvPr>
          <p:cNvSpPr txBox="1"/>
          <p:nvPr/>
        </p:nvSpPr>
        <p:spPr>
          <a:xfrm>
            <a:off x="783771" y="6226629"/>
            <a:ext cx="8567058" cy="276999"/>
          </a:xfrm>
          <a:prstGeom prst="rect">
            <a:avLst/>
          </a:prstGeom>
          <a:noFill/>
        </p:spPr>
        <p:txBody>
          <a:bodyPr wrap="square" rtlCol="0">
            <a:spAutoFit/>
          </a:bodyPr>
          <a:lstStyle/>
          <a:p>
            <a:r>
              <a:rPr lang="en-US" sz="1200" dirty="0"/>
              <a:t>Reference: Ritter &amp; Sue, 2007. New Directions for Evaluation, Special Issue: Using Online Surveys in Evaluation, no. 115</a:t>
            </a:r>
            <a:endParaRPr lang="en-US" dirty="0"/>
          </a:p>
        </p:txBody>
      </p:sp>
    </p:spTree>
    <p:extLst>
      <p:ext uri="{BB962C8B-B14F-4D97-AF65-F5344CB8AC3E}">
        <p14:creationId xmlns:p14="http://schemas.microsoft.com/office/powerpoint/2010/main" val="360279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057C-D4E5-DB4A-9D00-EDC7631750AD}"/>
              </a:ext>
            </a:extLst>
          </p:cNvPr>
          <p:cNvSpPr>
            <a:spLocks noGrp="1"/>
          </p:cNvSpPr>
          <p:nvPr>
            <p:ph type="title"/>
          </p:nvPr>
        </p:nvSpPr>
        <p:spPr/>
        <p:txBody>
          <a:bodyPr/>
          <a:lstStyle/>
          <a:p>
            <a:r>
              <a:rPr lang="en-US" dirty="0"/>
              <a:t>Increasing benefits</a:t>
            </a:r>
          </a:p>
        </p:txBody>
      </p:sp>
      <p:sp>
        <p:nvSpPr>
          <p:cNvPr id="3" name="Content Placeholder 2">
            <a:extLst>
              <a:ext uri="{FF2B5EF4-FFF2-40B4-BE49-F238E27FC236}">
                <a16:creationId xmlns:a16="http://schemas.microsoft.com/office/drawing/2014/main" id="{68E4192C-E863-E846-B163-AFDC3F4CF8AA}"/>
              </a:ext>
            </a:extLst>
          </p:cNvPr>
          <p:cNvSpPr>
            <a:spLocks noGrp="1"/>
          </p:cNvSpPr>
          <p:nvPr>
            <p:ph idx="1"/>
          </p:nvPr>
        </p:nvSpPr>
        <p:spPr/>
        <p:txBody>
          <a:bodyPr>
            <a:normAutofit fontScale="92500" lnSpcReduction="20000"/>
          </a:bodyPr>
          <a:lstStyle/>
          <a:p>
            <a:pPr lvl="1"/>
            <a:r>
              <a:rPr lang="en-US" b="1" dirty="0"/>
              <a:t>Having your voice heard</a:t>
            </a:r>
          </a:p>
          <a:p>
            <a:pPr lvl="2"/>
            <a:r>
              <a:rPr lang="en-US" dirty="0"/>
              <a:t>A chance to give feedback</a:t>
            </a:r>
          </a:p>
          <a:p>
            <a:pPr lvl="1"/>
            <a:r>
              <a:rPr lang="en-US" b="1" dirty="0"/>
              <a:t>Receiving an incentive</a:t>
            </a:r>
          </a:p>
          <a:p>
            <a:pPr lvl="2"/>
            <a:r>
              <a:rPr lang="en-US" dirty="0"/>
              <a:t>Research varies on this. If you can offer one and if it’s anonymous survey, you can include a link to a google form at the end where they can enter their contact info.</a:t>
            </a:r>
          </a:p>
          <a:p>
            <a:pPr lvl="2"/>
            <a:r>
              <a:rPr lang="en-US" dirty="0"/>
              <a:t>Two studies found that the type of lotteries with a higher chance of winning &amp; smaller prize are most effective (</a:t>
            </a:r>
            <a:r>
              <a:rPr lang="en-US" dirty="0" err="1"/>
              <a:t>Deuskens</a:t>
            </a:r>
            <a:r>
              <a:rPr lang="en-US" dirty="0"/>
              <a:t> et al 2004, </a:t>
            </a:r>
            <a:r>
              <a:rPr lang="en-US" dirty="0" err="1"/>
              <a:t>Misra</a:t>
            </a:r>
            <a:r>
              <a:rPr lang="en-US" dirty="0"/>
              <a:t> et al 2012)</a:t>
            </a:r>
          </a:p>
          <a:p>
            <a:pPr lvl="2"/>
            <a:r>
              <a:rPr lang="en-US" b="1" dirty="0"/>
              <a:t>Incentives increase RR only modestly</a:t>
            </a:r>
            <a:r>
              <a:rPr lang="en-US" dirty="0"/>
              <a:t>. Advance or prepaid incentives tend to be more effective. Limited success of money and gift certificates. Lotteries do not increase response rates significantly. If you do use a lottery, you might improve success by informing the respondents that they will receive the results of the lottery immediately upon completing the survey. An electronic incentive sent to all sample members with the survey request is likely the best option. (</a:t>
            </a:r>
            <a:r>
              <a:rPr lang="en-US" dirty="0" err="1"/>
              <a:t>Dillman</a:t>
            </a:r>
            <a:r>
              <a:rPr lang="en-US" dirty="0"/>
              <a:t> 2014, also confirmed by research UW-Extension conducted)</a:t>
            </a:r>
          </a:p>
          <a:p>
            <a:pPr lvl="2"/>
            <a:r>
              <a:rPr lang="en-US" dirty="0"/>
              <a:t>Purdue social scientist (Linda </a:t>
            </a:r>
            <a:r>
              <a:rPr lang="en-US" dirty="0" err="1"/>
              <a:t>Prokopy</a:t>
            </a:r>
            <a:r>
              <a:rPr lang="en-US" dirty="0"/>
              <a:t>) who does lots of long surveys to ag communities says small cash amount to everyone (vs lottery) is best with mailed surveys.</a:t>
            </a:r>
          </a:p>
          <a:p>
            <a:pPr lvl="2"/>
            <a:r>
              <a:rPr lang="en-US" dirty="0"/>
              <a:t>Note, it can be hard to get incentives approved with university dollars</a:t>
            </a:r>
          </a:p>
        </p:txBody>
      </p:sp>
      <p:pic>
        <p:nvPicPr>
          <p:cNvPr id="4" name="Picture 3">
            <a:extLst>
              <a:ext uri="{FF2B5EF4-FFF2-40B4-BE49-F238E27FC236}">
                <a16:creationId xmlns:a16="http://schemas.microsoft.com/office/drawing/2014/main" id="{F2DA732D-8E79-0743-A92A-3F8C5928EB7E}"/>
              </a:ext>
            </a:extLst>
          </p:cNvPr>
          <p:cNvPicPr>
            <a:picLocks noChangeAspect="1"/>
          </p:cNvPicPr>
          <p:nvPr/>
        </p:nvPicPr>
        <p:blipFill>
          <a:blip r:embed="rId2"/>
          <a:stretch>
            <a:fillRect/>
          </a:stretch>
        </p:blipFill>
        <p:spPr>
          <a:xfrm flipH="1">
            <a:off x="7168414" y="5439446"/>
            <a:ext cx="325920" cy="314988"/>
          </a:xfrm>
          <a:prstGeom prst="rect">
            <a:avLst/>
          </a:prstGeom>
        </p:spPr>
      </p:pic>
    </p:spTree>
    <p:extLst>
      <p:ext uri="{BB962C8B-B14F-4D97-AF65-F5344CB8AC3E}">
        <p14:creationId xmlns:p14="http://schemas.microsoft.com/office/powerpoint/2010/main" val="350136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E13B-BCC3-7F43-98CE-B61F367B336B}"/>
              </a:ext>
            </a:extLst>
          </p:cNvPr>
          <p:cNvSpPr>
            <a:spLocks noGrp="1"/>
          </p:cNvSpPr>
          <p:nvPr>
            <p:ph type="title"/>
          </p:nvPr>
        </p:nvSpPr>
        <p:spPr/>
        <p:txBody>
          <a:bodyPr/>
          <a:lstStyle/>
          <a:p>
            <a:r>
              <a:rPr lang="en-US" dirty="0"/>
              <a:t>Engendering trust</a:t>
            </a:r>
          </a:p>
        </p:txBody>
      </p:sp>
      <p:sp>
        <p:nvSpPr>
          <p:cNvPr id="3" name="Content Placeholder 2">
            <a:extLst>
              <a:ext uri="{FF2B5EF4-FFF2-40B4-BE49-F238E27FC236}">
                <a16:creationId xmlns:a16="http://schemas.microsoft.com/office/drawing/2014/main" id="{229AF886-2F53-E841-A8EC-F869F9FD8E29}"/>
              </a:ext>
            </a:extLst>
          </p:cNvPr>
          <p:cNvSpPr>
            <a:spLocks noGrp="1"/>
          </p:cNvSpPr>
          <p:nvPr>
            <p:ph idx="1"/>
          </p:nvPr>
        </p:nvSpPr>
        <p:spPr/>
        <p:txBody>
          <a:bodyPr/>
          <a:lstStyle/>
          <a:p>
            <a:r>
              <a:rPr lang="en-US" dirty="0"/>
              <a:t>Be transparent with respondents about the purpose of survey, use of results</a:t>
            </a:r>
          </a:p>
        </p:txBody>
      </p:sp>
    </p:spTree>
    <p:extLst>
      <p:ext uri="{BB962C8B-B14F-4D97-AF65-F5344CB8AC3E}">
        <p14:creationId xmlns:p14="http://schemas.microsoft.com/office/powerpoint/2010/main" val="251105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E62B0D-BDB9-CE44-B71E-C041561D142F}"/>
              </a:ext>
            </a:extLst>
          </p:cNvPr>
          <p:cNvSpPr>
            <a:spLocks noGrp="1"/>
          </p:cNvSpPr>
          <p:nvPr>
            <p:ph type="title"/>
          </p:nvPr>
        </p:nvSpPr>
        <p:spPr/>
        <p:txBody>
          <a:bodyPr/>
          <a:lstStyle/>
          <a:p>
            <a:r>
              <a:rPr lang="en-US" dirty="0"/>
              <a:t>MODULE 2: Design Tips</a:t>
            </a:r>
          </a:p>
        </p:txBody>
      </p:sp>
      <p:sp>
        <p:nvSpPr>
          <p:cNvPr id="5" name="Text Placeholder 4">
            <a:extLst>
              <a:ext uri="{FF2B5EF4-FFF2-40B4-BE49-F238E27FC236}">
                <a16:creationId xmlns:a16="http://schemas.microsoft.com/office/drawing/2014/main" id="{1F8369E2-D2F1-6E4C-8547-B71219BA22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1027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BBD51-D794-9C43-9765-F340CAC4DEDF}"/>
              </a:ext>
            </a:extLst>
          </p:cNvPr>
          <p:cNvSpPr>
            <a:spLocks noGrp="1"/>
          </p:cNvSpPr>
          <p:nvPr>
            <p:ph type="title"/>
          </p:nvPr>
        </p:nvSpPr>
        <p:spPr/>
        <p:txBody>
          <a:bodyPr/>
          <a:lstStyle/>
          <a:p>
            <a:r>
              <a:rPr lang="en-US" dirty="0"/>
              <a:t>Survey design considerations</a:t>
            </a:r>
          </a:p>
        </p:txBody>
      </p:sp>
      <p:sp>
        <p:nvSpPr>
          <p:cNvPr id="5" name="Content Placeholder 4">
            <a:extLst>
              <a:ext uri="{FF2B5EF4-FFF2-40B4-BE49-F238E27FC236}">
                <a16:creationId xmlns:a16="http://schemas.microsoft.com/office/drawing/2014/main" id="{6D9C0812-7CA4-D447-81C8-2F5FF3449D1B}"/>
              </a:ext>
            </a:extLst>
          </p:cNvPr>
          <p:cNvSpPr>
            <a:spLocks noGrp="1"/>
          </p:cNvSpPr>
          <p:nvPr>
            <p:ph idx="1"/>
          </p:nvPr>
        </p:nvSpPr>
        <p:spPr/>
        <p:txBody>
          <a:bodyPr/>
          <a:lstStyle/>
          <a:p>
            <a:endParaRPr lang="en-US" dirty="0"/>
          </a:p>
          <a:p>
            <a:endParaRPr lang="en-US" dirty="0"/>
          </a:p>
          <a:p>
            <a:pPr lvl="1"/>
            <a:r>
              <a:rPr lang="en-US" dirty="0"/>
              <a:t>Beyond piloting and being very clear about why you’re collecting data and how you’ll use it (</a:t>
            </a:r>
            <a:r>
              <a:rPr lang="en-US" b="1" dirty="0"/>
              <a:t>in order to be as succinct as possible</a:t>
            </a:r>
            <a:r>
              <a:rPr lang="en-US" dirty="0"/>
              <a:t>)…</a:t>
            </a:r>
          </a:p>
          <a:p>
            <a:pPr lvl="1"/>
            <a:r>
              <a:rPr lang="en-US" dirty="0">
                <a:hlinkClick r:id="rId3"/>
              </a:rPr>
              <a:t>Add in page breaks </a:t>
            </a:r>
            <a:r>
              <a:rPr lang="en-US" dirty="0"/>
              <a:t>so that at least some data saves for people who stop taking survey part way through</a:t>
            </a:r>
          </a:p>
          <a:p>
            <a:pPr lvl="1"/>
            <a:r>
              <a:rPr lang="en-US" dirty="0"/>
              <a:t>After last survey question, add a final ‘question’ that’s just text that says "Please click next one last time to be sure your response is recorded. Thank you for completing the survey!” </a:t>
            </a:r>
          </a:p>
          <a:p>
            <a:pPr lvl="1"/>
            <a:r>
              <a:rPr lang="en-US" dirty="0"/>
              <a:t>Give the respondents an idea of how long the survey is through question numbering (Question 1 of 10, Question 2 of 10) or show a progress bar (but check to see if progress bar seems accurate)</a:t>
            </a:r>
          </a:p>
        </p:txBody>
      </p:sp>
    </p:spTree>
    <p:extLst>
      <p:ext uri="{BB962C8B-B14F-4D97-AF65-F5344CB8AC3E}">
        <p14:creationId xmlns:p14="http://schemas.microsoft.com/office/powerpoint/2010/main" val="91611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F581-244A-5B47-8345-4691C05DA5A8}"/>
              </a:ext>
            </a:extLst>
          </p:cNvPr>
          <p:cNvSpPr>
            <a:spLocks noGrp="1"/>
          </p:cNvSpPr>
          <p:nvPr>
            <p:ph type="title"/>
          </p:nvPr>
        </p:nvSpPr>
        <p:spPr/>
        <p:txBody>
          <a:bodyPr/>
          <a:lstStyle/>
          <a:p>
            <a:r>
              <a:rPr lang="en-US" dirty="0"/>
              <a:t>Miscellaneous	</a:t>
            </a:r>
          </a:p>
        </p:txBody>
      </p:sp>
      <p:sp>
        <p:nvSpPr>
          <p:cNvPr id="3" name="Content Placeholder 2">
            <a:extLst>
              <a:ext uri="{FF2B5EF4-FFF2-40B4-BE49-F238E27FC236}">
                <a16:creationId xmlns:a16="http://schemas.microsoft.com/office/drawing/2014/main" id="{49966335-C4DD-FB46-AC2F-E825F44C9DB1}"/>
              </a:ext>
            </a:extLst>
          </p:cNvPr>
          <p:cNvSpPr>
            <a:spLocks noGrp="1"/>
          </p:cNvSpPr>
          <p:nvPr>
            <p:ph idx="1"/>
          </p:nvPr>
        </p:nvSpPr>
        <p:spPr/>
        <p:txBody>
          <a:bodyPr/>
          <a:lstStyle/>
          <a:p>
            <a:r>
              <a:rPr lang="en-US" dirty="0"/>
              <a:t>Calculating an accurate response rate</a:t>
            </a:r>
          </a:p>
          <a:p>
            <a:pPr lvl="1"/>
            <a:r>
              <a:rPr lang="en-US" dirty="0"/>
              <a:t>Make sure to </a:t>
            </a:r>
            <a:r>
              <a:rPr lang="en-US" dirty="0">
                <a:hlinkClick r:id="rId3"/>
              </a:rPr>
              <a:t>deactivate survey </a:t>
            </a:r>
            <a:r>
              <a:rPr lang="en-US" dirty="0"/>
              <a:t>so that partially recorded responses are recorded (Qualtrics’ default is to record them after 1 week, can change in Survey Options):</a:t>
            </a:r>
          </a:p>
          <a:p>
            <a:pPr lvl="1"/>
            <a:endParaRPr lang="en-US" dirty="0"/>
          </a:p>
          <a:p>
            <a:pPr lvl="1"/>
            <a:endParaRPr lang="en-US" dirty="0"/>
          </a:p>
          <a:p>
            <a:pPr lvl="1"/>
            <a:endParaRPr lang="en-US" dirty="0"/>
          </a:p>
          <a:p>
            <a:pPr lvl="1"/>
            <a:endParaRPr lang="en-US" dirty="0"/>
          </a:p>
          <a:p>
            <a:pPr lvl="1"/>
            <a:endParaRPr lang="en-US" dirty="0"/>
          </a:p>
          <a:p>
            <a:pPr lvl="1"/>
            <a:r>
              <a:rPr lang="en-US" dirty="0"/>
              <a:t>Don’t just trust the number of responses that Qualtrics displays in the web browser under Data &amp; Analysis, download data and delete out or disregard those who clicked/opened the survey but didn’t fill out anything substantial</a:t>
            </a:r>
          </a:p>
        </p:txBody>
      </p:sp>
      <p:pic>
        <p:nvPicPr>
          <p:cNvPr id="5" name="Picture 4">
            <a:extLst>
              <a:ext uri="{FF2B5EF4-FFF2-40B4-BE49-F238E27FC236}">
                <a16:creationId xmlns:a16="http://schemas.microsoft.com/office/drawing/2014/main" id="{EC58D25E-387C-7D4B-98D4-FB77A3C5F7F3}"/>
              </a:ext>
            </a:extLst>
          </p:cNvPr>
          <p:cNvPicPr>
            <a:picLocks noChangeAspect="1"/>
          </p:cNvPicPr>
          <p:nvPr/>
        </p:nvPicPr>
        <p:blipFill>
          <a:blip r:embed="rId4"/>
          <a:stretch>
            <a:fillRect/>
          </a:stretch>
        </p:blipFill>
        <p:spPr>
          <a:xfrm>
            <a:off x="677334" y="3165475"/>
            <a:ext cx="9512300" cy="1498600"/>
          </a:xfrm>
          <a:prstGeom prst="rect">
            <a:avLst/>
          </a:prstGeom>
          <a:ln>
            <a:solidFill>
              <a:schemeClr val="tx1"/>
            </a:solidFill>
          </a:ln>
        </p:spPr>
      </p:pic>
    </p:spTree>
    <p:extLst>
      <p:ext uri="{BB962C8B-B14F-4D97-AF65-F5344CB8AC3E}">
        <p14:creationId xmlns:p14="http://schemas.microsoft.com/office/powerpoint/2010/main" val="265519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E62B0D-BDB9-CE44-B71E-C041561D142F}"/>
              </a:ext>
            </a:extLst>
          </p:cNvPr>
          <p:cNvSpPr>
            <a:spLocks noGrp="1"/>
          </p:cNvSpPr>
          <p:nvPr>
            <p:ph type="title"/>
          </p:nvPr>
        </p:nvSpPr>
        <p:spPr/>
        <p:txBody>
          <a:bodyPr/>
          <a:lstStyle/>
          <a:p>
            <a:r>
              <a:rPr lang="en-US" dirty="0"/>
              <a:t>MODULE 3: Distribution Tips</a:t>
            </a:r>
          </a:p>
        </p:txBody>
      </p:sp>
      <p:sp>
        <p:nvSpPr>
          <p:cNvPr id="5" name="Text Placeholder 4">
            <a:extLst>
              <a:ext uri="{FF2B5EF4-FFF2-40B4-BE49-F238E27FC236}">
                <a16:creationId xmlns:a16="http://schemas.microsoft.com/office/drawing/2014/main" id="{1F8369E2-D2F1-6E4C-8547-B71219BA22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193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BBD51-D794-9C43-9765-F340CAC4DEDF}"/>
              </a:ext>
            </a:extLst>
          </p:cNvPr>
          <p:cNvSpPr>
            <a:spLocks noGrp="1"/>
          </p:cNvSpPr>
          <p:nvPr>
            <p:ph type="title"/>
          </p:nvPr>
        </p:nvSpPr>
        <p:spPr/>
        <p:txBody>
          <a:bodyPr/>
          <a:lstStyle/>
          <a:p>
            <a:r>
              <a:rPr lang="en-US" dirty="0"/>
              <a:t>Survey distribution considerations</a:t>
            </a:r>
          </a:p>
        </p:txBody>
      </p:sp>
      <p:sp>
        <p:nvSpPr>
          <p:cNvPr id="5" name="Content Placeholder 4">
            <a:extLst>
              <a:ext uri="{FF2B5EF4-FFF2-40B4-BE49-F238E27FC236}">
                <a16:creationId xmlns:a16="http://schemas.microsoft.com/office/drawing/2014/main" id="{6D9C0812-7CA4-D447-81C8-2F5FF3449D1B}"/>
              </a:ext>
            </a:extLst>
          </p:cNvPr>
          <p:cNvSpPr>
            <a:spLocks noGrp="1"/>
          </p:cNvSpPr>
          <p:nvPr>
            <p:ph idx="1"/>
          </p:nvPr>
        </p:nvSpPr>
        <p:spPr/>
        <p:txBody>
          <a:bodyPr/>
          <a:lstStyle/>
          <a:p>
            <a:endParaRPr lang="en-US" dirty="0"/>
          </a:p>
          <a:p>
            <a:pPr lvl="1"/>
            <a:r>
              <a:rPr lang="en-US" b="1" u="sng" dirty="0"/>
              <a:t>Send out 3-4 total times! Watch response rate go up each time!</a:t>
            </a:r>
          </a:p>
          <a:p>
            <a:pPr lvl="1"/>
            <a:r>
              <a:rPr lang="en-US" dirty="0"/>
              <a:t>Set up respondents/distribution as a </a:t>
            </a:r>
            <a:r>
              <a:rPr lang="en-US" dirty="0">
                <a:hlinkClick r:id="rId3"/>
              </a:rPr>
              <a:t>“Contact list”</a:t>
            </a:r>
            <a:r>
              <a:rPr lang="en-US" dirty="0"/>
              <a:t> via Qualtrics rather than sending same link to everyone via regular email</a:t>
            </a:r>
          </a:p>
          <a:p>
            <a:pPr lvl="2"/>
            <a:r>
              <a:rPr lang="en-US" dirty="0"/>
              <a:t>Tracks respondents/non-respondents, on reminders you know you’re only asking non-respondents</a:t>
            </a:r>
          </a:p>
          <a:p>
            <a:pPr lvl="2"/>
            <a:r>
              <a:rPr lang="en-US" dirty="0"/>
              <a:t>Can personalize by </a:t>
            </a:r>
            <a:r>
              <a:rPr lang="en-US" dirty="0">
                <a:hlinkClick r:id="rId4"/>
              </a:rPr>
              <a:t>piping in </a:t>
            </a:r>
            <a:r>
              <a:rPr lang="en-US" dirty="0"/>
              <a:t>name and making it clear that it would be useful to hear from them</a:t>
            </a:r>
          </a:p>
          <a:p>
            <a:pPr lvl="1"/>
            <a:r>
              <a:rPr lang="en-US" dirty="0">
                <a:hlinkClick r:id="rId4"/>
              </a:rPr>
              <a:t>Embed a survey Q in email</a:t>
            </a:r>
            <a:endParaRPr lang="en-US" dirty="0"/>
          </a:p>
        </p:txBody>
      </p:sp>
    </p:spTree>
    <p:extLst>
      <p:ext uri="{BB962C8B-B14F-4D97-AF65-F5344CB8AC3E}">
        <p14:creationId xmlns:p14="http://schemas.microsoft.com/office/powerpoint/2010/main" val="35761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0BBD51-D794-9C43-9765-F340CAC4DEDF}"/>
              </a:ext>
            </a:extLst>
          </p:cNvPr>
          <p:cNvSpPr>
            <a:spLocks noGrp="1"/>
          </p:cNvSpPr>
          <p:nvPr>
            <p:ph type="title"/>
          </p:nvPr>
        </p:nvSpPr>
        <p:spPr/>
        <p:txBody>
          <a:bodyPr/>
          <a:lstStyle/>
          <a:p>
            <a:r>
              <a:rPr lang="en-US" dirty="0"/>
              <a:t>Survey distribution considerations</a:t>
            </a:r>
          </a:p>
        </p:txBody>
      </p:sp>
      <p:sp>
        <p:nvSpPr>
          <p:cNvPr id="5" name="Content Placeholder 4">
            <a:extLst>
              <a:ext uri="{FF2B5EF4-FFF2-40B4-BE49-F238E27FC236}">
                <a16:creationId xmlns:a16="http://schemas.microsoft.com/office/drawing/2014/main" id="{6D9C0812-7CA4-D447-81C8-2F5FF3449D1B}"/>
              </a:ext>
            </a:extLst>
          </p:cNvPr>
          <p:cNvSpPr>
            <a:spLocks noGrp="1"/>
          </p:cNvSpPr>
          <p:nvPr>
            <p:ph idx="1"/>
          </p:nvPr>
        </p:nvSpPr>
        <p:spPr/>
        <p:txBody>
          <a:bodyPr/>
          <a:lstStyle/>
          <a:p>
            <a:endParaRPr lang="en-US" dirty="0"/>
          </a:p>
          <a:p>
            <a:pPr lvl="1"/>
            <a:r>
              <a:rPr lang="en-US" dirty="0"/>
              <a:t>Be conscious of:</a:t>
            </a:r>
          </a:p>
          <a:p>
            <a:pPr lvl="2"/>
            <a:r>
              <a:rPr lang="en-US" dirty="0"/>
              <a:t>Who is sending the emails </a:t>
            </a:r>
          </a:p>
          <a:p>
            <a:pPr lvl="2"/>
            <a:r>
              <a:rPr lang="en-US" dirty="0"/>
              <a:t>When you send the emails</a:t>
            </a:r>
          </a:p>
          <a:p>
            <a:pPr lvl="3"/>
            <a:r>
              <a:rPr lang="en-US" dirty="0"/>
              <a:t>Not on Mondays or Fridays</a:t>
            </a:r>
          </a:p>
          <a:p>
            <a:pPr lvl="3"/>
            <a:r>
              <a:rPr lang="en-US" dirty="0"/>
              <a:t>Not before work day begins</a:t>
            </a:r>
          </a:p>
          <a:p>
            <a:pPr lvl="3"/>
            <a:r>
              <a:rPr lang="en-US" dirty="0"/>
              <a:t>Once a week, or when responses start to taper</a:t>
            </a:r>
          </a:p>
          <a:p>
            <a:pPr lvl="2"/>
            <a:r>
              <a:rPr lang="en-US" dirty="0"/>
              <a:t>What the emails say including subject line</a:t>
            </a:r>
          </a:p>
          <a:p>
            <a:pPr lvl="3"/>
            <a:r>
              <a:rPr lang="en-US" dirty="0"/>
              <a:t>Can try social norming as an approach…X number of your peers have taken the survey but hearing from you too will help us XYZ</a:t>
            </a:r>
          </a:p>
          <a:p>
            <a:pPr lvl="1"/>
            <a:r>
              <a:rPr lang="en-US" b="1" dirty="0"/>
              <a:t>Approach: switch it up, you have 3-4 total sends to do so!</a:t>
            </a:r>
          </a:p>
          <a:p>
            <a:endParaRPr lang="en-US" dirty="0"/>
          </a:p>
        </p:txBody>
      </p:sp>
    </p:spTree>
    <p:extLst>
      <p:ext uri="{BB962C8B-B14F-4D97-AF65-F5344CB8AC3E}">
        <p14:creationId xmlns:p14="http://schemas.microsoft.com/office/powerpoint/2010/main" val="7054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217E-91C1-6D44-AF32-5EDCCF7912C3}"/>
              </a:ext>
            </a:extLst>
          </p:cNvPr>
          <p:cNvSpPr>
            <a:spLocks noGrp="1"/>
          </p:cNvSpPr>
          <p:nvPr>
            <p:ph type="title"/>
          </p:nvPr>
        </p:nvSpPr>
        <p:spPr/>
        <p:txBody>
          <a:bodyPr/>
          <a:lstStyle/>
          <a:p>
            <a:r>
              <a:rPr lang="en-US" dirty="0"/>
              <a:t>Intro</a:t>
            </a:r>
          </a:p>
        </p:txBody>
      </p:sp>
      <p:sp>
        <p:nvSpPr>
          <p:cNvPr id="3" name="Content Placeholder 2">
            <a:extLst>
              <a:ext uri="{FF2B5EF4-FFF2-40B4-BE49-F238E27FC236}">
                <a16:creationId xmlns:a16="http://schemas.microsoft.com/office/drawing/2014/main" id="{79F4DBE2-9CAD-7248-A1B4-510C5122FB12}"/>
              </a:ext>
            </a:extLst>
          </p:cNvPr>
          <p:cNvSpPr>
            <a:spLocks noGrp="1"/>
          </p:cNvSpPr>
          <p:nvPr>
            <p:ph idx="1"/>
          </p:nvPr>
        </p:nvSpPr>
        <p:spPr/>
        <p:txBody>
          <a:bodyPr/>
          <a:lstStyle/>
          <a:p>
            <a:r>
              <a:rPr lang="en-US" dirty="0"/>
              <a:t>11:00-11:30: Content</a:t>
            </a:r>
          </a:p>
          <a:p>
            <a:r>
              <a:rPr lang="en-US" dirty="0"/>
              <a:t>11:30-12:00: Optional discussion, Q&amp;A</a:t>
            </a:r>
          </a:p>
        </p:txBody>
      </p:sp>
      <p:sp>
        <p:nvSpPr>
          <p:cNvPr id="4" name="TextBox 3">
            <a:extLst>
              <a:ext uri="{FF2B5EF4-FFF2-40B4-BE49-F238E27FC236}">
                <a16:creationId xmlns:a16="http://schemas.microsoft.com/office/drawing/2014/main" id="{CBF6A33E-F17B-C841-8E4F-82A087C7152A}"/>
              </a:ext>
            </a:extLst>
          </p:cNvPr>
          <p:cNvSpPr txBox="1"/>
          <p:nvPr/>
        </p:nvSpPr>
        <p:spPr>
          <a:xfrm>
            <a:off x="2057400" y="4773706"/>
            <a:ext cx="6320118" cy="646331"/>
          </a:xfrm>
          <a:prstGeom prst="rect">
            <a:avLst/>
          </a:prstGeom>
          <a:noFill/>
        </p:spPr>
        <p:txBody>
          <a:bodyPr wrap="square" rtlCol="0">
            <a:spAutoFit/>
          </a:bodyPr>
          <a:lstStyle/>
          <a:p>
            <a:r>
              <a:rPr lang="en-US" b="1" dirty="0" err="1"/>
              <a:t>Survey.wisc.edu</a:t>
            </a:r>
            <a:r>
              <a:rPr lang="en-US" b="1" dirty="0"/>
              <a:t> </a:t>
            </a:r>
            <a:r>
              <a:rPr lang="en-US" dirty="0"/>
              <a:t>which takes you to </a:t>
            </a:r>
            <a:r>
              <a:rPr lang="en-US" dirty="0">
                <a:hlinkClick r:id="rId2"/>
              </a:rPr>
              <a:t>https://it.wisc.edu/services/surveys-qualtrics/</a:t>
            </a:r>
            <a:r>
              <a:rPr lang="en-US" dirty="0"/>
              <a:t>  </a:t>
            </a:r>
          </a:p>
        </p:txBody>
      </p:sp>
    </p:spTree>
    <p:extLst>
      <p:ext uri="{BB962C8B-B14F-4D97-AF65-F5344CB8AC3E}">
        <p14:creationId xmlns:p14="http://schemas.microsoft.com/office/powerpoint/2010/main" val="2950937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3C9B-7CC0-0244-A32D-45795675C921}"/>
              </a:ext>
            </a:extLst>
          </p:cNvPr>
          <p:cNvSpPr>
            <a:spLocks noGrp="1"/>
          </p:cNvSpPr>
          <p:nvPr>
            <p:ph type="title"/>
          </p:nvPr>
        </p:nvSpPr>
        <p:spPr/>
        <p:txBody>
          <a:bodyPr/>
          <a:lstStyle/>
          <a:p>
            <a:r>
              <a:rPr lang="en-US" dirty="0"/>
              <a:t>Poll questions</a:t>
            </a:r>
          </a:p>
        </p:txBody>
      </p:sp>
      <p:sp>
        <p:nvSpPr>
          <p:cNvPr id="5" name="Content Placeholder 4">
            <a:extLst>
              <a:ext uri="{FF2B5EF4-FFF2-40B4-BE49-F238E27FC236}">
                <a16:creationId xmlns:a16="http://schemas.microsoft.com/office/drawing/2014/main" id="{CE4A2594-656A-A548-99F6-6E19D1995F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055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C732-3FAA-544C-852C-7B2942CBB650}"/>
              </a:ext>
            </a:extLst>
          </p:cNvPr>
          <p:cNvSpPr>
            <a:spLocks noGrp="1"/>
          </p:cNvSpPr>
          <p:nvPr>
            <p:ph type="title"/>
          </p:nvPr>
        </p:nvSpPr>
        <p:spPr/>
        <p:txBody>
          <a:bodyPr/>
          <a:lstStyle/>
          <a:p>
            <a:r>
              <a:rPr lang="en-US" dirty="0"/>
              <a:t>Upcoming Zooms!</a:t>
            </a:r>
          </a:p>
        </p:txBody>
      </p:sp>
      <p:sp>
        <p:nvSpPr>
          <p:cNvPr id="3" name="Content Placeholder 2">
            <a:extLst>
              <a:ext uri="{FF2B5EF4-FFF2-40B4-BE49-F238E27FC236}">
                <a16:creationId xmlns:a16="http://schemas.microsoft.com/office/drawing/2014/main" id="{2E96A610-601F-4E48-BB58-0CED0ED4EBCD}"/>
              </a:ext>
            </a:extLst>
          </p:cNvPr>
          <p:cNvSpPr>
            <a:spLocks noGrp="1"/>
          </p:cNvSpPr>
          <p:nvPr>
            <p:ph idx="1"/>
          </p:nvPr>
        </p:nvSpPr>
        <p:spPr/>
        <p:txBody>
          <a:bodyPr/>
          <a:lstStyle/>
          <a:p>
            <a:r>
              <a:rPr lang="en-US" b="1" dirty="0"/>
              <a:t>Participation Records</a:t>
            </a:r>
            <a:r>
              <a:rPr lang="en-US" dirty="0"/>
              <a:t> – </a:t>
            </a:r>
            <a:r>
              <a:rPr lang="en-US" dirty="0">
                <a:solidFill>
                  <a:srgbClr val="FF0000"/>
                </a:solidFill>
              </a:rPr>
              <a:t>October 14</a:t>
            </a:r>
            <a:r>
              <a:rPr lang="en-US" dirty="0"/>
              <a:t>, 11-12</a:t>
            </a:r>
            <a:endParaRPr lang="en-US" sz="1400" dirty="0"/>
          </a:p>
          <a:p>
            <a:pPr lvl="1"/>
            <a:r>
              <a:rPr lang="en-US" dirty="0"/>
              <a:t>Christian </a:t>
            </a:r>
            <a:r>
              <a:rPr lang="en-US" dirty="0" err="1"/>
              <a:t>Schmieder</a:t>
            </a:r>
            <a:endParaRPr lang="en-US" dirty="0"/>
          </a:p>
          <a:p>
            <a:pPr marL="457200" lvl="1" indent="0">
              <a:buNone/>
            </a:pPr>
            <a:endParaRPr lang="en-US" sz="1200" dirty="0"/>
          </a:p>
          <a:p>
            <a:r>
              <a:rPr lang="en-US" b="1" dirty="0"/>
              <a:t>Needs Assessments</a:t>
            </a:r>
            <a:r>
              <a:rPr lang="en-US" dirty="0"/>
              <a:t> – </a:t>
            </a:r>
            <a:r>
              <a:rPr lang="en-US" dirty="0">
                <a:solidFill>
                  <a:srgbClr val="FF0000"/>
                </a:solidFill>
              </a:rPr>
              <a:t>November 4</a:t>
            </a:r>
            <a:r>
              <a:rPr lang="en-US" dirty="0"/>
              <a:t>, 11-12</a:t>
            </a:r>
            <a:endParaRPr lang="en-US" sz="1400" dirty="0"/>
          </a:p>
          <a:p>
            <a:pPr lvl="1"/>
            <a:r>
              <a:rPr lang="en-US" dirty="0" err="1"/>
              <a:t>Kadi</a:t>
            </a:r>
            <a:r>
              <a:rPr lang="en-US" dirty="0"/>
              <a:t> Row, Jenna Klink</a:t>
            </a:r>
          </a:p>
          <a:p>
            <a:pPr marL="457200" lvl="1" indent="0">
              <a:buNone/>
            </a:pPr>
            <a:endParaRPr lang="en-US" sz="1200" dirty="0"/>
          </a:p>
          <a:p>
            <a:r>
              <a:rPr lang="en-US" b="1" dirty="0"/>
              <a:t>Plans of Work</a:t>
            </a:r>
            <a:r>
              <a:rPr lang="en-US" dirty="0"/>
              <a:t> – </a:t>
            </a:r>
            <a:r>
              <a:rPr lang="en-US" dirty="0">
                <a:solidFill>
                  <a:srgbClr val="FF0000"/>
                </a:solidFill>
              </a:rPr>
              <a:t>December 9</a:t>
            </a:r>
            <a:r>
              <a:rPr lang="en-US" dirty="0"/>
              <a:t>, 11-12</a:t>
            </a:r>
            <a:endParaRPr lang="en-US" sz="1400" dirty="0"/>
          </a:p>
          <a:p>
            <a:pPr lvl="1"/>
            <a:r>
              <a:rPr lang="en-US" dirty="0" err="1"/>
              <a:t>Josset</a:t>
            </a:r>
            <a:r>
              <a:rPr lang="en-US" dirty="0"/>
              <a:t> Gauley</a:t>
            </a:r>
            <a:endParaRPr lang="en-US" sz="1200" dirty="0"/>
          </a:p>
          <a:p>
            <a:endParaRPr lang="en-US" dirty="0"/>
          </a:p>
        </p:txBody>
      </p:sp>
    </p:spTree>
    <p:extLst>
      <p:ext uri="{BB962C8B-B14F-4D97-AF65-F5344CB8AC3E}">
        <p14:creationId xmlns:p14="http://schemas.microsoft.com/office/powerpoint/2010/main" val="151836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A899-1843-4C47-BCC8-4D1CB9E6EC03}"/>
              </a:ext>
            </a:extLst>
          </p:cNvPr>
          <p:cNvSpPr>
            <a:spLocks noGrp="1"/>
          </p:cNvSpPr>
          <p:nvPr>
            <p:ph type="title"/>
          </p:nvPr>
        </p:nvSpPr>
        <p:spPr/>
        <p:txBody>
          <a:bodyPr/>
          <a:lstStyle/>
          <a:p>
            <a:r>
              <a:rPr lang="en-US" dirty="0"/>
              <a:t>Discussion/Q&amp;A</a:t>
            </a:r>
          </a:p>
        </p:txBody>
      </p:sp>
      <p:sp>
        <p:nvSpPr>
          <p:cNvPr id="3" name="Content Placeholder 2">
            <a:extLst>
              <a:ext uri="{FF2B5EF4-FFF2-40B4-BE49-F238E27FC236}">
                <a16:creationId xmlns:a16="http://schemas.microsoft.com/office/drawing/2014/main" id="{4278EC53-B401-EB43-B923-92AFEB84615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24191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7C06-ADB8-3149-A197-6C3655D00B7F}"/>
              </a:ext>
            </a:extLst>
          </p:cNvPr>
          <p:cNvSpPr>
            <a:spLocks noGrp="1"/>
          </p:cNvSpPr>
          <p:nvPr>
            <p:ph type="title"/>
          </p:nvPr>
        </p:nvSpPr>
        <p:spPr/>
        <p:txBody>
          <a:bodyPr>
            <a:normAutofit fontScale="90000"/>
          </a:bodyPr>
          <a:lstStyle/>
          <a:p>
            <a:r>
              <a:rPr lang="en-US" dirty="0"/>
              <a:t>Whiteboard/Chat box: What ideas do you have to increase benefit, decrease cost, and engender trust?</a:t>
            </a:r>
          </a:p>
        </p:txBody>
      </p:sp>
      <p:sp>
        <p:nvSpPr>
          <p:cNvPr id="3" name="Content Placeholder 2">
            <a:extLst>
              <a:ext uri="{FF2B5EF4-FFF2-40B4-BE49-F238E27FC236}">
                <a16:creationId xmlns:a16="http://schemas.microsoft.com/office/drawing/2014/main" id="{8E4E17A4-B23F-3F48-A54E-DAE0FF2AE5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779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83DC6F-233D-2140-8FB2-5ABE98055C91}"/>
              </a:ext>
            </a:extLst>
          </p:cNvPr>
          <p:cNvPicPr>
            <a:picLocks noGrp="1" noChangeAspect="1"/>
          </p:cNvPicPr>
          <p:nvPr>
            <p:ph idx="1"/>
          </p:nvPr>
        </p:nvPicPr>
        <p:blipFill>
          <a:blip r:embed="rId2"/>
          <a:stretch>
            <a:fillRect/>
          </a:stretch>
        </p:blipFill>
        <p:spPr>
          <a:xfrm>
            <a:off x="677334" y="491068"/>
            <a:ext cx="8054491" cy="5296958"/>
          </a:xfrm>
        </p:spPr>
      </p:pic>
      <p:sp>
        <p:nvSpPr>
          <p:cNvPr id="4" name="TextBox 3">
            <a:extLst>
              <a:ext uri="{FF2B5EF4-FFF2-40B4-BE49-F238E27FC236}">
                <a16:creationId xmlns:a16="http://schemas.microsoft.com/office/drawing/2014/main" id="{DB081A48-69AF-944D-AE77-C3F68D045A27}"/>
              </a:ext>
            </a:extLst>
          </p:cNvPr>
          <p:cNvSpPr txBox="1"/>
          <p:nvPr/>
        </p:nvSpPr>
        <p:spPr>
          <a:xfrm>
            <a:off x="677334" y="6157913"/>
            <a:ext cx="10352616" cy="369332"/>
          </a:xfrm>
          <a:prstGeom prst="rect">
            <a:avLst/>
          </a:prstGeom>
          <a:noFill/>
        </p:spPr>
        <p:txBody>
          <a:bodyPr wrap="square" rtlCol="0">
            <a:spAutoFit/>
          </a:bodyPr>
          <a:lstStyle/>
          <a:p>
            <a:r>
              <a:rPr lang="en-US" dirty="0">
                <a:hlinkClick r:id="rId3"/>
              </a:rPr>
              <a:t>https://cdn.shopify.com/s/files/1/0145/8808/4272/files/N4102.pdf</a:t>
            </a:r>
            <a:r>
              <a:rPr lang="en-US" dirty="0"/>
              <a:t> </a:t>
            </a:r>
          </a:p>
        </p:txBody>
      </p:sp>
      <p:sp>
        <p:nvSpPr>
          <p:cNvPr id="9" name="Right Arrow 8">
            <a:extLst>
              <a:ext uri="{FF2B5EF4-FFF2-40B4-BE49-F238E27FC236}">
                <a16:creationId xmlns:a16="http://schemas.microsoft.com/office/drawing/2014/main" id="{EDB1CA6E-630B-4547-9837-69581EC8ED91}"/>
              </a:ext>
            </a:extLst>
          </p:cNvPr>
          <p:cNvSpPr/>
          <p:nvPr/>
        </p:nvSpPr>
        <p:spPr>
          <a:xfrm>
            <a:off x="457200" y="2844800"/>
            <a:ext cx="745067" cy="575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AB91965A-179D-B040-9CF2-A373E18B48E7}"/>
              </a:ext>
            </a:extLst>
          </p:cNvPr>
          <p:cNvSpPr/>
          <p:nvPr/>
        </p:nvSpPr>
        <p:spPr>
          <a:xfrm>
            <a:off x="2726267" y="1405466"/>
            <a:ext cx="745067" cy="575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45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3E36-0A36-EF4A-81DB-D53B5323C255}"/>
              </a:ext>
            </a:extLst>
          </p:cNvPr>
          <p:cNvSpPr>
            <a:spLocks noGrp="1"/>
          </p:cNvSpPr>
          <p:nvPr>
            <p:ph type="title"/>
          </p:nvPr>
        </p:nvSpPr>
        <p:spPr/>
        <p:txBody>
          <a:bodyPr/>
          <a:lstStyle/>
          <a:p>
            <a:r>
              <a:rPr lang="en-US" dirty="0"/>
              <a:t>Why do we care about response rates?</a:t>
            </a:r>
          </a:p>
        </p:txBody>
      </p:sp>
      <p:sp>
        <p:nvSpPr>
          <p:cNvPr id="3" name="Content Placeholder 2">
            <a:extLst>
              <a:ext uri="{FF2B5EF4-FFF2-40B4-BE49-F238E27FC236}">
                <a16:creationId xmlns:a16="http://schemas.microsoft.com/office/drawing/2014/main" id="{BAC5B28D-9BDB-EC4B-B7C8-B4B3232C4843}"/>
              </a:ext>
            </a:extLst>
          </p:cNvPr>
          <p:cNvSpPr>
            <a:spLocks noGrp="1"/>
          </p:cNvSpPr>
          <p:nvPr>
            <p:ph idx="1"/>
          </p:nvPr>
        </p:nvSpPr>
        <p:spPr/>
        <p:txBody>
          <a:bodyPr/>
          <a:lstStyle/>
          <a:p>
            <a:r>
              <a:rPr lang="en-US" dirty="0"/>
              <a:t>The more people, the more potential varying perspectives we can capture to understand our programming</a:t>
            </a:r>
          </a:p>
          <a:p>
            <a:r>
              <a:rPr lang="en-US" dirty="0"/>
              <a:t>The people who don’t respond right away or typically may have something extremely important, or potentially transformative, to say!</a:t>
            </a:r>
          </a:p>
        </p:txBody>
      </p:sp>
      <p:sp>
        <p:nvSpPr>
          <p:cNvPr id="4" name="TextBox 3">
            <a:extLst>
              <a:ext uri="{FF2B5EF4-FFF2-40B4-BE49-F238E27FC236}">
                <a16:creationId xmlns:a16="http://schemas.microsoft.com/office/drawing/2014/main" id="{2E38BA95-46D1-6843-B4C1-6B7FD3CF0988}"/>
              </a:ext>
            </a:extLst>
          </p:cNvPr>
          <p:cNvSpPr txBox="1"/>
          <p:nvPr/>
        </p:nvSpPr>
        <p:spPr>
          <a:xfrm>
            <a:off x="1168400" y="5886411"/>
            <a:ext cx="2489200" cy="276999"/>
          </a:xfrm>
          <a:prstGeom prst="rect">
            <a:avLst/>
          </a:prstGeom>
          <a:noFill/>
        </p:spPr>
        <p:txBody>
          <a:bodyPr wrap="square" rtlCol="0">
            <a:spAutoFit/>
          </a:bodyPr>
          <a:lstStyle/>
          <a:p>
            <a:r>
              <a:rPr lang="en-US" sz="1200" dirty="0"/>
              <a:t> iStock/</a:t>
            </a:r>
            <a:r>
              <a:rPr lang="en-US" sz="1200" u="sng" dirty="0">
                <a:hlinkClick r:id="rId2"/>
              </a:rPr>
              <a:t>VictoriaBar</a:t>
            </a:r>
            <a:endParaRPr lang="en-US" sz="1200" dirty="0"/>
          </a:p>
        </p:txBody>
      </p:sp>
      <p:pic>
        <p:nvPicPr>
          <p:cNvPr id="6" name="Picture 5">
            <a:extLst>
              <a:ext uri="{FF2B5EF4-FFF2-40B4-BE49-F238E27FC236}">
                <a16:creationId xmlns:a16="http://schemas.microsoft.com/office/drawing/2014/main" id="{A81C0481-5AE2-B846-89DD-D028D9808A15}"/>
              </a:ext>
            </a:extLst>
          </p:cNvPr>
          <p:cNvPicPr>
            <a:picLocks noChangeAspect="1"/>
          </p:cNvPicPr>
          <p:nvPr/>
        </p:nvPicPr>
        <p:blipFill>
          <a:blip r:embed="rId3"/>
          <a:stretch>
            <a:fillRect/>
          </a:stretch>
        </p:blipFill>
        <p:spPr>
          <a:xfrm>
            <a:off x="677334" y="3732580"/>
            <a:ext cx="4419600" cy="2078593"/>
          </a:xfrm>
          <a:prstGeom prst="rect">
            <a:avLst/>
          </a:prstGeom>
        </p:spPr>
      </p:pic>
      <p:pic>
        <p:nvPicPr>
          <p:cNvPr id="8" name="Picture 7">
            <a:extLst>
              <a:ext uri="{FF2B5EF4-FFF2-40B4-BE49-F238E27FC236}">
                <a16:creationId xmlns:a16="http://schemas.microsoft.com/office/drawing/2014/main" id="{DF9C6795-8E9E-8D43-AAE5-54F25E77DA8A}"/>
              </a:ext>
            </a:extLst>
          </p:cNvPr>
          <p:cNvPicPr>
            <a:picLocks noChangeAspect="1"/>
          </p:cNvPicPr>
          <p:nvPr/>
        </p:nvPicPr>
        <p:blipFill>
          <a:blip r:embed="rId4"/>
          <a:stretch>
            <a:fillRect/>
          </a:stretch>
        </p:blipFill>
        <p:spPr>
          <a:xfrm>
            <a:off x="5664510" y="3462812"/>
            <a:ext cx="3078562" cy="3073456"/>
          </a:xfrm>
          <a:prstGeom prst="rect">
            <a:avLst/>
          </a:prstGeom>
        </p:spPr>
      </p:pic>
      <p:sp>
        <p:nvSpPr>
          <p:cNvPr id="9" name="TextBox 8">
            <a:extLst>
              <a:ext uri="{FF2B5EF4-FFF2-40B4-BE49-F238E27FC236}">
                <a16:creationId xmlns:a16="http://schemas.microsoft.com/office/drawing/2014/main" id="{ACD8A76C-00AD-F845-8244-4669C98A6C6F}"/>
              </a:ext>
            </a:extLst>
          </p:cNvPr>
          <p:cNvSpPr txBox="1"/>
          <p:nvPr/>
        </p:nvSpPr>
        <p:spPr>
          <a:xfrm>
            <a:off x="5959191" y="6430830"/>
            <a:ext cx="2964676" cy="276999"/>
          </a:xfrm>
          <a:prstGeom prst="rect">
            <a:avLst/>
          </a:prstGeom>
          <a:noFill/>
        </p:spPr>
        <p:txBody>
          <a:bodyPr wrap="square" rtlCol="0">
            <a:spAutoFit/>
          </a:bodyPr>
          <a:lstStyle/>
          <a:p>
            <a:r>
              <a:rPr lang="en-US" sz="1200" dirty="0"/>
              <a:t>@</a:t>
            </a:r>
            <a:r>
              <a:rPr lang="en-US" sz="1200" dirty="0" err="1"/>
              <a:t>diverseperspectives</a:t>
            </a:r>
            <a:r>
              <a:rPr lang="en-US" sz="1200" dirty="0"/>
              <a:t> </a:t>
            </a:r>
            <a:r>
              <a:rPr lang="en-US" sz="1200" dirty="0" err="1"/>
              <a:t>facebook</a:t>
            </a:r>
            <a:r>
              <a:rPr lang="en-US" sz="1200" dirty="0"/>
              <a:t> page</a:t>
            </a:r>
          </a:p>
        </p:txBody>
      </p:sp>
    </p:spTree>
    <p:extLst>
      <p:ext uri="{BB962C8B-B14F-4D97-AF65-F5344CB8AC3E}">
        <p14:creationId xmlns:p14="http://schemas.microsoft.com/office/powerpoint/2010/main" val="68024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BC3E-2098-0D44-9A78-926392590D16}"/>
              </a:ext>
            </a:extLst>
          </p:cNvPr>
          <p:cNvSpPr>
            <a:spLocks noGrp="1"/>
          </p:cNvSpPr>
          <p:nvPr>
            <p:ph type="title"/>
          </p:nvPr>
        </p:nvSpPr>
        <p:spPr/>
        <p:txBody>
          <a:bodyPr/>
          <a:lstStyle/>
          <a:p>
            <a:r>
              <a:rPr lang="en-US" dirty="0"/>
              <a:t>What are “good” response rates?</a:t>
            </a:r>
          </a:p>
        </p:txBody>
      </p:sp>
      <p:sp>
        <p:nvSpPr>
          <p:cNvPr id="3" name="Content Placeholder 2">
            <a:extLst>
              <a:ext uri="{FF2B5EF4-FFF2-40B4-BE49-F238E27FC236}">
                <a16:creationId xmlns:a16="http://schemas.microsoft.com/office/drawing/2014/main" id="{CFD2EE2D-1EEA-4B42-AF61-F66A06D36136}"/>
              </a:ext>
            </a:extLst>
          </p:cNvPr>
          <p:cNvSpPr>
            <a:spLocks noGrp="1"/>
          </p:cNvSpPr>
          <p:nvPr>
            <p:ph idx="1"/>
          </p:nvPr>
        </p:nvSpPr>
        <p:spPr/>
        <p:txBody>
          <a:bodyPr/>
          <a:lstStyle/>
          <a:p>
            <a:r>
              <a:rPr lang="en-US" dirty="0"/>
              <a:t>Everyone’s FAVORITE answer: it depends!</a:t>
            </a:r>
          </a:p>
          <a:p>
            <a:r>
              <a:rPr lang="en-US" dirty="0"/>
              <a:t>From </a:t>
            </a:r>
            <a:r>
              <a:rPr lang="en-US" dirty="0" err="1"/>
              <a:t>Amulya</a:t>
            </a:r>
            <a:r>
              <a:rPr lang="en-US" dirty="0"/>
              <a:t> Rao, Evaluation/Project Specialist @ Natural Resources Institute:</a:t>
            </a:r>
          </a:p>
          <a:p>
            <a:pPr lvl="1"/>
            <a:r>
              <a:rPr lang="en-US" dirty="0"/>
              <a:t>Surveys done in-person at the end of an event will give you the highest response rate...close to 100%</a:t>
            </a:r>
          </a:p>
          <a:p>
            <a:pPr lvl="1"/>
            <a:r>
              <a:rPr lang="en-US" dirty="0"/>
              <a:t>For online surveys with a moderate sample size, anything above 50% is good</a:t>
            </a:r>
          </a:p>
          <a:p>
            <a:pPr lvl="1"/>
            <a:r>
              <a:rPr lang="en-US" dirty="0"/>
              <a:t>Mailed surveys – it depends, they can have a lower or higher response rates than online based on the additional hurdle of mailing the survey back &amp; whether someone is a frequent email user – generally a 35% response rate is acceptable</a:t>
            </a:r>
          </a:p>
          <a:p>
            <a:endParaRPr lang="en-US" dirty="0"/>
          </a:p>
        </p:txBody>
      </p:sp>
    </p:spTree>
    <p:extLst>
      <p:ext uri="{BB962C8B-B14F-4D97-AF65-F5344CB8AC3E}">
        <p14:creationId xmlns:p14="http://schemas.microsoft.com/office/powerpoint/2010/main" val="264679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B00F-A63A-344F-8F95-C430DCF35604}"/>
              </a:ext>
            </a:extLst>
          </p:cNvPr>
          <p:cNvSpPr>
            <a:spLocks noGrp="1"/>
          </p:cNvSpPr>
          <p:nvPr>
            <p:ph type="title"/>
          </p:nvPr>
        </p:nvSpPr>
        <p:spPr>
          <a:xfrm>
            <a:off x="677334" y="609600"/>
            <a:ext cx="9272209" cy="1550989"/>
          </a:xfrm>
        </p:spPr>
        <p:txBody>
          <a:bodyPr>
            <a:normAutofit fontScale="90000"/>
          </a:bodyPr>
          <a:lstStyle/>
          <a:p>
            <a:r>
              <a:rPr lang="en-US" dirty="0"/>
              <a:t>Whiteboard or Chat Box: Describe a time you were not motivated to start or complete a survey</a:t>
            </a:r>
          </a:p>
        </p:txBody>
      </p:sp>
      <p:sp>
        <p:nvSpPr>
          <p:cNvPr id="3" name="Content Placeholder 2">
            <a:extLst>
              <a:ext uri="{FF2B5EF4-FFF2-40B4-BE49-F238E27FC236}">
                <a16:creationId xmlns:a16="http://schemas.microsoft.com/office/drawing/2014/main" id="{4054C745-A6A4-3D47-9DDE-D5B98F22C1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846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B4D1-A32D-374E-98ED-5684F687F5D2}"/>
              </a:ext>
            </a:extLst>
          </p:cNvPr>
          <p:cNvSpPr>
            <a:spLocks noGrp="1"/>
          </p:cNvSpPr>
          <p:nvPr>
            <p:ph type="title"/>
          </p:nvPr>
        </p:nvSpPr>
        <p:spPr/>
        <p:txBody>
          <a:bodyPr/>
          <a:lstStyle/>
          <a:p>
            <a:r>
              <a:rPr lang="en-US" dirty="0"/>
              <a:t>Modules</a:t>
            </a:r>
          </a:p>
        </p:txBody>
      </p:sp>
      <p:graphicFrame>
        <p:nvGraphicFramePr>
          <p:cNvPr id="4" name="Content Placeholder 3">
            <a:extLst>
              <a:ext uri="{FF2B5EF4-FFF2-40B4-BE49-F238E27FC236}">
                <a16:creationId xmlns:a16="http://schemas.microsoft.com/office/drawing/2014/main" id="{70CCCBE7-CA8B-B74E-ABF0-3478E35F7CEE}"/>
              </a:ext>
            </a:extLst>
          </p:cNvPr>
          <p:cNvGraphicFramePr>
            <a:graphicFrameLocks noGrp="1"/>
          </p:cNvGraphicFramePr>
          <p:nvPr>
            <p:ph idx="1"/>
            <p:extLst>
              <p:ext uri="{D42A27DB-BD31-4B8C-83A1-F6EECF244321}">
                <p14:modId xmlns:p14="http://schemas.microsoft.com/office/powerpoint/2010/main" val="272641561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86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6B4F68-F952-E341-BAF2-4FDEAE5E91CA}"/>
              </a:ext>
            </a:extLst>
          </p:cNvPr>
          <p:cNvSpPr>
            <a:spLocks noGrp="1"/>
          </p:cNvSpPr>
          <p:nvPr>
            <p:ph type="title"/>
          </p:nvPr>
        </p:nvSpPr>
        <p:spPr/>
        <p:txBody>
          <a:bodyPr/>
          <a:lstStyle/>
          <a:p>
            <a:r>
              <a:rPr lang="en-US" dirty="0"/>
              <a:t>MODULE 1: Foundational Principles</a:t>
            </a:r>
          </a:p>
        </p:txBody>
      </p:sp>
      <p:sp>
        <p:nvSpPr>
          <p:cNvPr id="5" name="Text Placeholder 4">
            <a:extLst>
              <a:ext uri="{FF2B5EF4-FFF2-40B4-BE49-F238E27FC236}">
                <a16:creationId xmlns:a16="http://schemas.microsoft.com/office/drawing/2014/main" id="{066C8006-3EFC-7D40-B0F5-5755546675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638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155F-474D-AA49-B1ED-052636D7E4DD}"/>
              </a:ext>
            </a:extLst>
          </p:cNvPr>
          <p:cNvSpPr>
            <a:spLocks noGrp="1"/>
          </p:cNvSpPr>
          <p:nvPr>
            <p:ph type="title"/>
          </p:nvPr>
        </p:nvSpPr>
        <p:spPr/>
        <p:txBody>
          <a:bodyPr/>
          <a:lstStyle/>
          <a:p>
            <a:r>
              <a:rPr lang="en-US" dirty="0" err="1"/>
              <a:t>Dillman</a:t>
            </a:r>
            <a:r>
              <a:rPr lang="en-US" dirty="0"/>
              <a:t>-Survey Researcher</a:t>
            </a:r>
          </a:p>
        </p:txBody>
      </p:sp>
      <p:sp>
        <p:nvSpPr>
          <p:cNvPr id="3" name="Content Placeholder 2">
            <a:extLst>
              <a:ext uri="{FF2B5EF4-FFF2-40B4-BE49-F238E27FC236}">
                <a16:creationId xmlns:a16="http://schemas.microsoft.com/office/drawing/2014/main" id="{BECC3C46-3767-764E-BAE9-6CB611440597}"/>
              </a:ext>
            </a:extLst>
          </p:cNvPr>
          <p:cNvSpPr>
            <a:spLocks noGrp="1"/>
          </p:cNvSpPr>
          <p:nvPr>
            <p:ph idx="1"/>
          </p:nvPr>
        </p:nvSpPr>
        <p:spPr/>
        <p:txBody>
          <a:bodyPr/>
          <a:lstStyle/>
          <a:p>
            <a:r>
              <a:rPr lang="en-US" dirty="0"/>
              <a:t>The likelihood of obtaining questionnaire answers is greatest if the survey designer </a:t>
            </a:r>
            <a:r>
              <a:rPr lang="en-US" b="1" dirty="0"/>
              <a:t>simultaneously focused on:</a:t>
            </a:r>
          </a:p>
          <a:p>
            <a:pPr marL="800100" lvl="1" indent="-342900">
              <a:buFont typeface="+mj-lt"/>
              <a:buAutoNum type="arabicPeriod"/>
            </a:pPr>
            <a:r>
              <a:rPr lang="en-US" b="1" dirty="0"/>
              <a:t>reducing costs, </a:t>
            </a:r>
          </a:p>
          <a:p>
            <a:pPr marL="800100" lvl="1" indent="-342900">
              <a:buFont typeface="+mj-lt"/>
              <a:buAutoNum type="arabicPeriod"/>
            </a:pPr>
            <a:r>
              <a:rPr lang="en-US" b="1" dirty="0"/>
              <a:t>increasing benefits, and </a:t>
            </a:r>
          </a:p>
          <a:p>
            <a:pPr marL="800100" lvl="1" indent="-342900">
              <a:buFont typeface="+mj-lt"/>
              <a:buAutoNum type="arabicPeriod"/>
            </a:pPr>
            <a:r>
              <a:rPr lang="en-US" b="1" dirty="0"/>
              <a:t>engendering trust that the expected benefits of responding would outweigh the costs of responding</a:t>
            </a:r>
          </a:p>
          <a:p>
            <a:pPr marL="0" indent="0">
              <a:buNone/>
            </a:pPr>
            <a:endParaRPr lang="en-US" b="1" dirty="0"/>
          </a:p>
          <a:p>
            <a:r>
              <a:rPr lang="en-US" dirty="0"/>
              <a:t>Reference: </a:t>
            </a:r>
            <a:r>
              <a:rPr lang="en-US" dirty="0">
                <a:hlinkClick r:id="rId2"/>
              </a:rPr>
              <a:t>https://sesrc.wsu.edu/about/total-design-method/</a:t>
            </a:r>
            <a:r>
              <a:rPr lang="en-US" dirty="0"/>
              <a:t> </a:t>
            </a:r>
          </a:p>
          <a:p>
            <a:pPr marL="0" indent="0">
              <a:buNone/>
            </a:pPr>
            <a:endParaRPr lang="en-US" dirty="0"/>
          </a:p>
        </p:txBody>
      </p:sp>
    </p:spTree>
    <p:extLst>
      <p:ext uri="{BB962C8B-B14F-4D97-AF65-F5344CB8AC3E}">
        <p14:creationId xmlns:p14="http://schemas.microsoft.com/office/powerpoint/2010/main" val="6968981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4296</TotalTime>
  <Words>1293</Words>
  <Application>Microsoft Macintosh PowerPoint</Application>
  <PresentationFormat>Widescreen</PresentationFormat>
  <Paragraphs>131</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Increasing Response Rates featuring Qualtrics</vt:lpstr>
      <vt:lpstr>Intro</vt:lpstr>
      <vt:lpstr>PowerPoint Presentation</vt:lpstr>
      <vt:lpstr>Why do we care about response rates?</vt:lpstr>
      <vt:lpstr>What are “good” response rates?</vt:lpstr>
      <vt:lpstr>Whiteboard or Chat Box: Describe a time you were not motivated to start or complete a survey</vt:lpstr>
      <vt:lpstr>Modules</vt:lpstr>
      <vt:lpstr>MODULE 1: Foundational Principles</vt:lpstr>
      <vt:lpstr>Dillman-Survey Researcher</vt:lpstr>
      <vt:lpstr>Reducing costs</vt:lpstr>
      <vt:lpstr>Increasing benefits</vt:lpstr>
      <vt:lpstr>Increasing benefits</vt:lpstr>
      <vt:lpstr>Engendering trust</vt:lpstr>
      <vt:lpstr>MODULE 2: Design Tips</vt:lpstr>
      <vt:lpstr>Survey design considerations</vt:lpstr>
      <vt:lpstr>Miscellaneous </vt:lpstr>
      <vt:lpstr>MODULE 3: Distribution Tips</vt:lpstr>
      <vt:lpstr>Survey distribution considerations</vt:lpstr>
      <vt:lpstr>Survey distribution considerations</vt:lpstr>
      <vt:lpstr>Poll questions</vt:lpstr>
      <vt:lpstr>Upcoming Zooms!</vt:lpstr>
      <vt:lpstr>Discussion/Q&amp;A</vt:lpstr>
      <vt:lpstr>Whiteboard/Chat box: What ideas do you have to increase benefit, decrease cost, and engender trust?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Response Rates featuring Qualtrics</dc:title>
  <dc:creator>JENNA L KLINK</dc:creator>
  <cp:lastModifiedBy>JENNA L KLINK</cp:lastModifiedBy>
  <cp:revision>21</cp:revision>
  <dcterms:created xsi:type="dcterms:W3CDTF">2019-09-26T20:10:51Z</dcterms:created>
  <dcterms:modified xsi:type="dcterms:W3CDTF">2019-09-30T15:56:26Z</dcterms:modified>
</cp:coreProperties>
</file>