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80" r:id="rId3"/>
    <p:sldId id="268" r:id="rId4"/>
    <p:sldId id="287" r:id="rId5"/>
    <p:sldId id="278" r:id="rId6"/>
    <p:sldId id="257" r:id="rId7"/>
    <p:sldId id="259" r:id="rId8"/>
    <p:sldId id="272" r:id="rId9"/>
    <p:sldId id="258" r:id="rId10"/>
    <p:sldId id="260" r:id="rId11"/>
    <p:sldId id="284" r:id="rId12"/>
    <p:sldId id="283" r:id="rId13"/>
    <p:sldId id="285" r:id="rId14"/>
    <p:sldId id="261" r:id="rId15"/>
    <p:sldId id="262" r:id="rId16"/>
    <p:sldId id="265" r:id="rId17"/>
    <p:sldId id="286" r:id="rId18"/>
    <p:sldId id="267" r:id="rId19"/>
    <p:sldId id="270" r:id="rId20"/>
    <p:sldId id="277" r:id="rId21"/>
    <p:sldId id="27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/>
    <p:restoredTop sz="64510"/>
  </p:normalViewPr>
  <p:slideViewPr>
    <p:cSldViewPr snapToGrid="0" snapToObjects="1">
      <p:cViewPr varScale="1">
        <p:scale>
          <a:sx n="57" d="100"/>
          <a:sy n="57" d="100"/>
        </p:scale>
        <p:origin x="15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E8FAB-C191-5248-9FDF-720C29DD4A0F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DB801-7530-2042-875E-390093160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DB801-7530-2042-875E-39009316040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162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DB801-7530-2042-875E-39009316040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116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DB801-7530-2042-875E-39009316040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8166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DB801-7530-2042-875E-39009316040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8198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buClr>
                <a:srgbClr val="9B0000"/>
              </a:buCl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DB801-7530-2042-875E-39009316040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6445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DB801-7530-2042-875E-39009316040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305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DB801-7530-2042-875E-39009316040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443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DB801-7530-2042-875E-39009316040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024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DB801-7530-2042-875E-39009316040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6714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DB801-7530-2042-875E-39009316040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2303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DB801-7530-2042-875E-39009316040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498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DB801-7530-2042-875E-3900931604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8466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DB801-7530-2042-875E-39009316040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169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DB801-7530-2042-875E-39009316040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680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DB801-7530-2042-875E-39009316040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8694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DB801-7530-2042-875E-39009316040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504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DB801-7530-2042-875E-39009316040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02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DB801-7530-2042-875E-39009316040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372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DB801-7530-2042-875E-39009316040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5848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DB801-7530-2042-875E-39009316040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861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88BEC-2C67-1443-97FE-DDBEDA3859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F6B97B-0F4C-D646-B1D4-A7BBB78A8B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02E631-A316-024B-BA68-03432C993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5D65-1DC5-5F47-A649-7820EDDF2A7D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E7AC-252E-5A4B-93D6-98A8F4164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8B468-117F-364B-8498-39712800E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568B-F036-3347-BDE4-9D2D6C8AA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99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60625-5EB0-C64A-B00B-B48B64D04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2A520E-039B-B14B-A020-2F582CC75F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7DBB2-251C-8644-9A31-CAEED3168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5D65-1DC5-5F47-A649-7820EDDF2A7D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374D4-1576-B348-BF81-D4F4A3751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4CE7ED-B355-2947-8686-2C2281E34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568B-F036-3347-BDE4-9D2D6C8AA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68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BC4986-17FB-D248-B0B3-B314F4C87B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FF9A0D-C86F-FB46-BB21-37E818E132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E31C7-F507-7B44-869C-B6A4D78D2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5D65-1DC5-5F47-A649-7820EDDF2A7D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06F3A-59FA-BA45-8ABC-23F568197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944623-71F4-904D-B99D-AAFCFC523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568B-F036-3347-BDE4-9D2D6C8AA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50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B34B7-D631-0246-A2E1-A8793C47D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D7FC3-371D-DE47-BAC1-AEF2D4BBA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F0AFC-6E4B-6C45-B1F7-978F84A9B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5D65-1DC5-5F47-A649-7820EDDF2A7D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CE0D9-C248-604D-91B3-1F7B4170B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6A5BA8-18EA-054E-BB48-3EAB5B2BC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568B-F036-3347-BDE4-9D2D6C8AA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37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B0CE4-5CCB-984B-B6D3-D7C450320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B13583-8618-8E42-B546-895C2134B5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A0B811-B6A6-9247-B96E-05DE232B4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5D65-1DC5-5F47-A649-7820EDDF2A7D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7B3D9-3757-5F49-9B27-23DBF2062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A9F6F-08B5-3E4A-A81A-3C3B59E85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568B-F036-3347-BDE4-9D2D6C8AA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35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28AEF-DA48-5243-9746-06B92151B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05DE6-9950-D546-B25A-D91D38917C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17EB48-D863-3842-86B7-CD61936006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69A388-BB61-BA42-AF88-6053FD095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5D65-1DC5-5F47-A649-7820EDDF2A7D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723A0C-6718-AC4C-8107-E1D1E0FED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A7A028-6D07-FD4E-8CB2-1D2FC47FC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568B-F036-3347-BDE4-9D2D6C8AA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131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144F4-6ADD-0D43-B733-6F4D043F9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662A4B-E92F-D040-935D-EEE770C792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D5F261-CC79-8342-A9CD-DD5386CA4B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4FAB8C-0298-1A4A-81FA-F4A7618B29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FC967C-F653-494E-B0E6-536462A71B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A8984C-74EB-EA4F-A8D6-FE41CEBBE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5D65-1DC5-5F47-A649-7820EDDF2A7D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ACC1B7-B6CF-684B-8883-5BD30879F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7A2803-7CB6-F448-8947-498859961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568B-F036-3347-BDE4-9D2D6C8AA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748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F7B94-8212-024B-9144-4E6B14FB9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B89FDF-CFF9-284E-B875-F0DF13B8D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5D65-1DC5-5F47-A649-7820EDDF2A7D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E5495F-7AFA-1143-952C-7D9586D29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080442-64CE-F54C-8B31-8EC3122C6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568B-F036-3347-BDE4-9D2D6C8AA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2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D387A2-E440-8B44-8418-5D604BCD3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5D65-1DC5-5F47-A649-7820EDDF2A7D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2BB9A6-C3F4-BD41-B8E1-7A4287B28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3CAA2C-3441-4747-928E-53EF35964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568B-F036-3347-BDE4-9D2D6C8AA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725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3ED64-7B06-514C-AA14-96C21CAA2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08557-4B56-8D42-B665-DFFF93D99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CE9EB5-B2ED-564A-A960-D08DE7F59A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0AED34-9B83-7F4B-A4E4-54FA8570A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5D65-1DC5-5F47-A649-7820EDDF2A7D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542BC1-657E-BF48-86E9-F08F3E99F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245DD9-5B6C-DE4F-B8CA-CE5F57CBD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568B-F036-3347-BDE4-9D2D6C8AA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44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A1A83-FF90-E148-A4C6-210609681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ABDC80-C614-9A43-9320-C28E17DEE5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350A20-EE06-E343-A8C9-FF55E71390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3F43B6-1EF1-5B4C-B153-C990CD448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5D65-1DC5-5F47-A649-7820EDDF2A7D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5A03F6-E290-204B-B433-B2F3CBE18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2431E3-588C-AE4A-B32C-298DDEBB0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568B-F036-3347-BDE4-9D2D6C8AA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41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EFD4C4-24BC-CE41-AE4C-D52D41A9F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3CE708-AC5B-7D4A-B4A2-4925DC42E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3E782D-0265-664E-9A9A-30C6F71139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B5D65-1DC5-5F47-A649-7820EDDF2A7D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7A876F-38DC-F345-9707-B561669DA3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E28B1F-E1F7-794C-837F-1A89DE329E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7568B-F036-3347-BDE4-9D2D6C8AA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502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mailto:shannon.sparks@wisc.edu" TargetMode="External"/><Relationship Id="rId3" Type="http://schemas.openxmlformats.org/officeDocument/2006/relationships/hyperlink" Target="https://fyi.extension.wisc.edu/programdevelopment/planning-programs/" TargetMode="External"/><Relationship Id="rId7" Type="http://schemas.openxmlformats.org/officeDocument/2006/relationships/hyperlink" Target="mailto:kadi.row@wisc.edu" TargetMode="External"/><Relationship Id="rId12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enna.klink@wisc.edu" TargetMode="External"/><Relationship Id="rId11" Type="http://schemas.openxmlformats.org/officeDocument/2006/relationships/image" Target="../media/image7.png"/><Relationship Id="rId5" Type="http://schemas.openxmlformats.org/officeDocument/2006/relationships/hyperlink" Target="mailto:josset.gauley@wisc.edu" TargetMode="External"/><Relationship Id="rId10" Type="http://schemas.openxmlformats.org/officeDocument/2006/relationships/image" Target="../media/image1.png"/><Relationship Id="rId4" Type="http://schemas.openxmlformats.org/officeDocument/2006/relationships/hyperlink" Target="https://extension.tennessee.edu/publications/Documents/PB1839.pdf" TargetMode="External"/><Relationship Id="rId9" Type="http://schemas.openxmlformats.org/officeDocument/2006/relationships/hyperlink" Target="mailto:dominic.ledesma@wisc.edu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xtension.tennessee.edu/publications/Documents/PB1839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18F58-1F86-A840-A902-8D4CB37184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48002"/>
            <a:ext cx="9144000" cy="213359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9B0000"/>
                </a:solidFill>
              </a:rPr>
              <a:t>Needs Assessments</a:t>
            </a:r>
            <a:br>
              <a:rPr lang="en-US" dirty="0"/>
            </a:br>
            <a:r>
              <a:rPr lang="en-US" sz="3600" dirty="0"/>
              <a:t>Kadi Row &amp; Jenna Klink</a:t>
            </a:r>
            <a:br>
              <a:rPr lang="en-US" sz="3600" dirty="0"/>
            </a:br>
            <a:r>
              <a:rPr lang="en-US" sz="2700" dirty="0">
                <a:latin typeface="+mn-lt"/>
              </a:rPr>
              <a:t>Evaluation and Program Development Specialists</a:t>
            </a:r>
            <a:br>
              <a:rPr lang="en-US" sz="2700" dirty="0">
                <a:latin typeface="+mn-lt"/>
              </a:rPr>
            </a:br>
            <a:r>
              <a:rPr lang="en-US" sz="2700" dirty="0">
                <a:latin typeface="+mn-lt"/>
              </a:rPr>
              <a:t>Division of Extension</a:t>
            </a:r>
            <a:endParaRPr lang="en-US" dirty="0">
              <a:latin typeface="+mn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696915-9234-044A-899E-3CE71F08C5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601"/>
          <a:stretch/>
        </p:blipFill>
        <p:spPr bwMode="auto">
          <a:xfrm>
            <a:off x="491968" y="4602537"/>
            <a:ext cx="7039800" cy="1878635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EA23EF0-44D3-7941-B518-907B7DDE4870}"/>
              </a:ext>
            </a:extLst>
          </p:cNvPr>
          <p:cNvSpPr txBox="1"/>
          <p:nvPr/>
        </p:nvSpPr>
        <p:spPr>
          <a:xfrm>
            <a:off x="8210876" y="5710295"/>
            <a:ext cx="3296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November 4, 2019</a:t>
            </a:r>
          </a:p>
        </p:txBody>
      </p:sp>
    </p:spTree>
    <p:extLst>
      <p:ext uri="{BB962C8B-B14F-4D97-AF65-F5344CB8AC3E}">
        <p14:creationId xmlns:p14="http://schemas.microsoft.com/office/powerpoint/2010/main" val="1668283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AF31-2A6E-E94E-8B96-9ED3576C9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9B0000"/>
                </a:solidFill>
              </a:rPr>
              <a:t>3 Steps to a Needs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15BD3-E1F1-E94D-8A18-7C645FFF6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3121"/>
            <a:ext cx="10515600" cy="4351338"/>
          </a:xfrm>
        </p:spPr>
        <p:txBody>
          <a:bodyPr/>
          <a:lstStyle/>
          <a:p>
            <a:pPr marL="0" indent="0">
              <a:lnSpc>
                <a:spcPct val="150000"/>
              </a:lnSpc>
              <a:buClr>
                <a:srgbClr val="9B0000"/>
              </a:buClr>
              <a:buNone/>
            </a:pPr>
            <a:r>
              <a:rPr lang="en-US" sz="3200" dirty="0">
                <a:solidFill>
                  <a:srgbClr val="9B0000"/>
                </a:solidFill>
              </a:rPr>
              <a:t>Step 1:  Exploration of existing data</a:t>
            </a:r>
          </a:p>
          <a:p>
            <a:pPr marL="457200" lvl="1" indent="0">
              <a:lnSpc>
                <a:spcPct val="150000"/>
              </a:lnSpc>
              <a:buClr>
                <a:srgbClr val="9B0000"/>
              </a:buClr>
              <a:buNone/>
            </a:pPr>
            <a:r>
              <a:rPr lang="en-US" dirty="0"/>
              <a:t>	Keep your exploration focused on the purpose of your needs assessment</a:t>
            </a:r>
          </a:p>
          <a:p>
            <a:pPr marL="457200" lvl="1" indent="0">
              <a:lnSpc>
                <a:spcPct val="150000"/>
              </a:lnSpc>
              <a:buClr>
                <a:srgbClr val="9B0000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	What do you (or others) already know?</a:t>
            </a:r>
          </a:p>
          <a:p>
            <a:pPr marL="457200" lvl="1" indent="0">
              <a:lnSpc>
                <a:spcPct val="150000"/>
              </a:lnSpc>
              <a:buClr>
                <a:srgbClr val="9B0000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	Do you need additional information? </a:t>
            </a:r>
          </a:p>
          <a:p>
            <a:pPr marL="457200" lvl="1" indent="0">
              <a:lnSpc>
                <a:spcPct val="150000"/>
              </a:lnSpc>
              <a:buClr>
                <a:srgbClr val="9B0000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	Who else needs to be involved?  Consider a Needs Assessment Committee</a:t>
            </a:r>
          </a:p>
          <a:p>
            <a:pPr lvl="3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10D4EC-06CD-BB41-B873-31AAF27074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601"/>
          <a:stretch/>
        </p:blipFill>
        <p:spPr bwMode="auto">
          <a:xfrm>
            <a:off x="7942608" y="5401592"/>
            <a:ext cx="3411192" cy="910308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8247A02-7C7A-E143-B573-1D2393982B96}"/>
              </a:ext>
            </a:extLst>
          </p:cNvPr>
          <p:cNvSpPr txBox="1"/>
          <p:nvPr/>
        </p:nvSpPr>
        <p:spPr>
          <a:xfrm>
            <a:off x="838200" y="5746076"/>
            <a:ext cx="60639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Credit:  </a:t>
            </a:r>
            <a:r>
              <a:rPr lang="en-US" sz="1600" i="1" dirty="0"/>
              <a:t>Needs Assessment Guidebook for Extension Professionals  </a:t>
            </a:r>
            <a:r>
              <a:rPr lang="en-US" sz="1600" dirty="0"/>
              <a:t>2016. Donaldson &amp; Franck. Univ. of Tennessee Extension PB 1938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312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6D3B9-CF12-4747-8D17-4D19A7F52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1692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9B0000"/>
                </a:solidFill>
              </a:rPr>
              <a:t>Using an Need Assessment Committee for needs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79561-ABF1-354F-B1D4-E4804E94E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2192"/>
            <a:ext cx="10515600" cy="4351338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150000"/>
              </a:lnSpc>
              <a:buNone/>
            </a:pPr>
            <a:r>
              <a:rPr lang="en-US" sz="3200" dirty="0"/>
              <a:t>Who should be involved?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3200" dirty="0"/>
              <a:t>What is their role?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43A8FB-0C14-D74A-9F38-374E0EBB8ED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601"/>
          <a:stretch/>
        </p:blipFill>
        <p:spPr bwMode="auto">
          <a:xfrm>
            <a:off x="7942608" y="5401592"/>
            <a:ext cx="3411192" cy="910308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7709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AF31-2A6E-E94E-8B96-9ED3576C9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9B0000"/>
                </a:solidFill>
              </a:rPr>
              <a:t>3 Steps to a Needs Assessment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15BD3-E1F1-E94D-8A18-7C645FFF6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3121"/>
            <a:ext cx="10515600" cy="3768471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50000"/>
              </a:lnSpc>
              <a:buClr>
                <a:srgbClr val="9B0000"/>
              </a:buClr>
              <a:buNone/>
            </a:pPr>
            <a:r>
              <a:rPr lang="en-US" sz="12800" dirty="0">
                <a:solidFill>
                  <a:srgbClr val="9B0000"/>
                </a:solidFill>
              </a:rPr>
              <a:t>Step 2:  Assessment</a:t>
            </a:r>
          </a:p>
          <a:p>
            <a:pPr marL="457200" lvl="1" indent="0">
              <a:lnSpc>
                <a:spcPct val="100000"/>
              </a:lnSpc>
              <a:buClr>
                <a:srgbClr val="9B0000"/>
              </a:buClr>
              <a:buNone/>
            </a:pPr>
            <a:r>
              <a:rPr lang="en-US" sz="9800" dirty="0">
                <a:solidFill>
                  <a:prstClr val="black"/>
                </a:solidFill>
              </a:rPr>
              <a:t>	</a:t>
            </a:r>
          </a:p>
          <a:p>
            <a:pPr marL="457200" lvl="1" indent="0">
              <a:lnSpc>
                <a:spcPct val="100000"/>
              </a:lnSpc>
              <a:buClr>
                <a:srgbClr val="9B0000"/>
              </a:buClr>
              <a:buNone/>
            </a:pPr>
            <a:r>
              <a:rPr lang="en-US" sz="9800" dirty="0">
                <a:solidFill>
                  <a:prstClr val="black"/>
                </a:solidFill>
              </a:rPr>
              <a:t>	What new data do you need?</a:t>
            </a:r>
          </a:p>
          <a:p>
            <a:pPr marL="457200" lvl="1" indent="0">
              <a:lnSpc>
                <a:spcPct val="100000"/>
              </a:lnSpc>
              <a:buClr>
                <a:srgbClr val="9B0000"/>
              </a:buClr>
              <a:buNone/>
            </a:pPr>
            <a:r>
              <a:rPr lang="en-US" sz="9800" dirty="0">
                <a:solidFill>
                  <a:prstClr val="black"/>
                </a:solidFill>
              </a:rPr>
              <a:t>		</a:t>
            </a:r>
          </a:p>
          <a:p>
            <a:pPr marL="457200" lvl="1" indent="0">
              <a:lnSpc>
                <a:spcPct val="100000"/>
              </a:lnSpc>
              <a:buClr>
                <a:srgbClr val="9B0000"/>
              </a:buClr>
              <a:buNone/>
            </a:pPr>
            <a:r>
              <a:rPr lang="en-US" sz="9800" dirty="0">
                <a:solidFill>
                  <a:prstClr val="black"/>
                </a:solidFill>
              </a:rPr>
              <a:t>	Who do you commonly get data on needs from?</a:t>
            </a:r>
          </a:p>
          <a:p>
            <a:pPr marL="457200" lvl="1" indent="0">
              <a:lnSpc>
                <a:spcPct val="100000"/>
              </a:lnSpc>
              <a:buClr>
                <a:srgbClr val="9B0000"/>
              </a:buClr>
              <a:buNone/>
            </a:pPr>
            <a:r>
              <a:rPr lang="en-US" sz="9800" dirty="0">
                <a:solidFill>
                  <a:prstClr val="black"/>
                </a:solidFill>
              </a:rPr>
              <a:t>		</a:t>
            </a:r>
          </a:p>
          <a:p>
            <a:pPr marL="457200" lvl="1" indent="0">
              <a:lnSpc>
                <a:spcPct val="100000"/>
              </a:lnSpc>
              <a:buClr>
                <a:srgbClr val="9B0000"/>
              </a:buClr>
              <a:buNone/>
            </a:pPr>
            <a:r>
              <a:rPr lang="en-US" sz="9800" dirty="0">
                <a:solidFill>
                  <a:prstClr val="black"/>
                </a:solidFill>
              </a:rPr>
              <a:t>	Who aren’t you currently reaching and how might your learn from them?</a:t>
            </a:r>
          </a:p>
          <a:p>
            <a:pPr marL="457200" lvl="1" indent="0">
              <a:lnSpc>
                <a:spcPct val="100000"/>
              </a:lnSpc>
              <a:buClr>
                <a:srgbClr val="9B0000"/>
              </a:buClr>
              <a:buNone/>
            </a:pPr>
            <a:endParaRPr lang="en-US" sz="9800" dirty="0">
              <a:solidFill>
                <a:prstClr val="black"/>
              </a:solidFill>
            </a:endParaRPr>
          </a:p>
          <a:p>
            <a:pPr marL="457200" lvl="1" indent="0">
              <a:lnSpc>
                <a:spcPct val="100000"/>
              </a:lnSpc>
              <a:buClr>
                <a:srgbClr val="9B0000"/>
              </a:buClr>
              <a:buNone/>
            </a:pPr>
            <a:r>
              <a:rPr lang="en-US" sz="9800" dirty="0">
                <a:solidFill>
                  <a:prstClr val="black"/>
                </a:solidFill>
              </a:rPr>
              <a:t>	What methods will help you get it?</a:t>
            </a:r>
          </a:p>
          <a:p>
            <a:pPr marL="457200" lvl="1" indent="0">
              <a:lnSpc>
                <a:spcPct val="100000"/>
              </a:lnSpc>
              <a:buClr>
                <a:srgbClr val="9B0000"/>
              </a:buClr>
              <a:buNone/>
            </a:pPr>
            <a:endParaRPr lang="en-US" sz="3200" dirty="0">
              <a:solidFill>
                <a:prstClr val="black"/>
              </a:solidFill>
            </a:endParaRPr>
          </a:p>
          <a:p>
            <a:pPr marL="914400" lvl="2" indent="0">
              <a:lnSpc>
                <a:spcPct val="100000"/>
              </a:lnSpc>
              <a:buClr>
                <a:srgbClr val="9B0000"/>
              </a:buClr>
              <a:buNone/>
            </a:pPr>
            <a:endParaRPr lang="en-US" sz="1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8FD1B2-A547-B843-A533-7695918E421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601"/>
          <a:stretch/>
        </p:blipFill>
        <p:spPr bwMode="auto">
          <a:xfrm>
            <a:off x="7942608" y="5401592"/>
            <a:ext cx="3411192" cy="910308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0D44E4E-0143-1846-9644-E845D4DBF135}"/>
              </a:ext>
            </a:extLst>
          </p:cNvPr>
          <p:cNvSpPr txBox="1"/>
          <p:nvPr/>
        </p:nvSpPr>
        <p:spPr>
          <a:xfrm>
            <a:off x="838200" y="5746076"/>
            <a:ext cx="60639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Credit:  </a:t>
            </a:r>
            <a:r>
              <a:rPr lang="en-US" sz="1600" i="1" dirty="0"/>
              <a:t>Needs Assessment Guidebook for Extension Professionals  </a:t>
            </a:r>
            <a:r>
              <a:rPr lang="en-US" sz="1600" dirty="0"/>
              <a:t>2016. Donaldson &amp; Franck. Univ. of Tennessee Extension PB 1938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038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F8A2F0B-2B36-EB43-A577-2D2138565A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8445" y="1843546"/>
            <a:ext cx="5308600" cy="40132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AE4AF31-2A6E-E94E-8B96-9ED3576C9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9B0000"/>
                </a:solidFill>
              </a:rPr>
              <a:t>All methods have strengths and limitations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9CBF49-FB6F-DE4B-8AF5-B481AFC6001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601"/>
          <a:stretch/>
        </p:blipFill>
        <p:spPr bwMode="auto">
          <a:xfrm>
            <a:off x="7942608" y="5401592"/>
            <a:ext cx="3411192" cy="910308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50D379A-7C6D-C64C-87F1-8DB9E7A5FADB}"/>
              </a:ext>
            </a:extLst>
          </p:cNvPr>
          <p:cNvSpPr txBox="1"/>
          <p:nvPr/>
        </p:nvSpPr>
        <p:spPr>
          <a:xfrm>
            <a:off x="838200" y="5746076"/>
            <a:ext cx="60639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Credit:  </a:t>
            </a:r>
            <a:r>
              <a:rPr lang="en-US" sz="1600" i="1" dirty="0"/>
              <a:t>Needs Assessment Guidebook for Extension Professionals  </a:t>
            </a:r>
            <a:r>
              <a:rPr lang="en-US" sz="1600" dirty="0"/>
              <a:t>2016. Donaldson &amp; Franck. Univ. of Tennessee Extension PB 1938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D21C78-E5C2-B54E-AE71-43BC1543A3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9442" y="1330240"/>
            <a:ext cx="5321300" cy="374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343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AF31-2A6E-E94E-8B96-9ED3576C9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9B0000"/>
                </a:solidFill>
              </a:rPr>
              <a:t>3 Steps to a Needs Assessment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15BD3-E1F1-E94D-8A18-7C645FFF6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3121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Clr>
                <a:srgbClr val="9B0000"/>
              </a:buClr>
              <a:buNone/>
            </a:pPr>
            <a:r>
              <a:rPr lang="en-US" sz="3200" dirty="0">
                <a:solidFill>
                  <a:srgbClr val="9B0000"/>
                </a:solidFill>
              </a:rPr>
              <a:t>Step 2, </a:t>
            </a:r>
            <a:r>
              <a:rPr lang="en-US" sz="3200" dirty="0" err="1">
                <a:solidFill>
                  <a:srgbClr val="9B0000"/>
                </a:solidFill>
              </a:rPr>
              <a:t>con’t</a:t>
            </a:r>
            <a:r>
              <a:rPr lang="en-US" sz="3200" dirty="0">
                <a:solidFill>
                  <a:srgbClr val="9B0000"/>
                </a:solidFill>
              </a:rPr>
              <a:t>.:  Assessment</a:t>
            </a:r>
            <a:endParaRPr lang="en-US" sz="2400" dirty="0"/>
          </a:p>
          <a:p>
            <a:pPr marL="457200" lvl="1" indent="0">
              <a:lnSpc>
                <a:spcPct val="100000"/>
              </a:lnSpc>
              <a:buClr>
                <a:srgbClr val="9B0000"/>
              </a:buClr>
              <a:buNone/>
            </a:pPr>
            <a:r>
              <a:rPr lang="en-US" dirty="0"/>
              <a:t>	</a:t>
            </a:r>
            <a:r>
              <a:rPr lang="en-US" sz="3200" dirty="0"/>
              <a:t>Don’t collect information that you don’t intend to use</a:t>
            </a:r>
          </a:p>
          <a:p>
            <a:pPr marL="457200" lvl="1" indent="0">
              <a:lnSpc>
                <a:spcPct val="100000"/>
              </a:lnSpc>
              <a:buClr>
                <a:srgbClr val="9B0000"/>
              </a:buClr>
              <a:buNone/>
            </a:pPr>
            <a:r>
              <a:rPr lang="en-US" sz="3200" dirty="0"/>
              <a:t>	Use multiple methods to triangulate</a:t>
            </a:r>
          </a:p>
          <a:p>
            <a:pPr marL="914400" lvl="2" indent="0">
              <a:lnSpc>
                <a:spcPct val="100000"/>
              </a:lnSpc>
              <a:buClr>
                <a:srgbClr val="9B0000"/>
              </a:buClr>
              <a:buNone/>
            </a:pPr>
            <a:r>
              <a:rPr lang="en-US" sz="3200" dirty="0"/>
              <a:t>Pilot your methods</a:t>
            </a:r>
          </a:p>
          <a:p>
            <a:pPr marL="914400" lvl="2" indent="0">
              <a:lnSpc>
                <a:spcPct val="100000"/>
              </a:lnSpc>
              <a:buClr>
                <a:srgbClr val="9B0000"/>
              </a:buClr>
              <a:buNone/>
            </a:pPr>
            <a:r>
              <a:rPr lang="en-US" sz="3200" dirty="0"/>
              <a:t>Document what you are learning</a:t>
            </a:r>
          </a:p>
          <a:p>
            <a:pPr marL="914400" lvl="2" indent="0">
              <a:lnSpc>
                <a:spcPct val="100000"/>
              </a:lnSpc>
              <a:buClr>
                <a:srgbClr val="9B0000"/>
              </a:buClr>
              <a:buNone/>
            </a:pPr>
            <a:endParaRPr lang="en-US" sz="2400" dirty="0"/>
          </a:p>
          <a:p>
            <a:pPr marL="457200" lvl="1" indent="0">
              <a:lnSpc>
                <a:spcPct val="100000"/>
              </a:lnSpc>
              <a:buClr>
                <a:srgbClr val="9B0000"/>
              </a:buClr>
              <a:buNone/>
            </a:pPr>
            <a:endParaRPr lang="en-US" dirty="0"/>
          </a:p>
          <a:p>
            <a:pPr lvl="2">
              <a:buClr>
                <a:srgbClr val="9B0000"/>
              </a:buClr>
            </a:pPr>
            <a:endParaRPr lang="en-US" sz="1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8FD1B2-A547-B843-A533-7695918E421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601"/>
          <a:stretch/>
        </p:blipFill>
        <p:spPr bwMode="auto">
          <a:xfrm>
            <a:off x="7942608" y="5401592"/>
            <a:ext cx="3411192" cy="910308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0D44E4E-0143-1846-9644-E845D4DBF135}"/>
              </a:ext>
            </a:extLst>
          </p:cNvPr>
          <p:cNvSpPr txBox="1"/>
          <p:nvPr/>
        </p:nvSpPr>
        <p:spPr>
          <a:xfrm>
            <a:off x="838200" y="5746076"/>
            <a:ext cx="60639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Credit:  </a:t>
            </a:r>
            <a:r>
              <a:rPr lang="en-US" sz="1600" i="1" dirty="0"/>
              <a:t>Needs Assessment Guidebook for Extension Professionals  </a:t>
            </a:r>
            <a:r>
              <a:rPr lang="en-US" sz="1600" dirty="0"/>
              <a:t>2016. Donaldson &amp; Franck. Univ. of Tennessee Extension PB 1938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5626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AF31-2A6E-E94E-8B96-9ED3576C9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9B0000"/>
                </a:solidFill>
              </a:rPr>
              <a:t>3 Steps to a Needs Assessment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15BD3-E1F1-E94D-8A18-7C645FFF6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3121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dirty="0">
                <a:solidFill>
                  <a:srgbClr val="9B0000"/>
                </a:solidFill>
              </a:rPr>
              <a:t>Step 3:  Utilization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dirty="0"/>
              <a:t>	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3200" dirty="0"/>
              <a:t>This is the concrete tie to program planning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3200" dirty="0"/>
              <a:t>	Use what you learn to set program priorities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3200" dirty="0"/>
              <a:t>	Develop educational response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960411-6869-F64B-ABBD-2C21C2F948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601"/>
          <a:stretch/>
        </p:blipFill>
        <p:spPr bwMode="auto">
          <a:xfrm>
            <a:off x="7942608" y="5401592"/>
            <a:ext cx="3411192" cy="910308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6E3E44E-9F6C-CE49-9E94-39AB7931CE3E}"/>
              </a:ext>
            </a:extLst>
          </p:cNvPr>
          <p:cNvSpPr txBox="1"/>
          <p:nvPr/>
        </p:nvSpPr>
        <p:spPr>
          <a:xfrm>
            <a:off x="838200" y="5746076"/>
            <a:ext cx="60639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Credit:  </a:t>
            </a:r>
            <a:r>
              <a:rPr lang="en-US" sz="1600" i="1" dirty="0"/>
              <a:t>Needs Assessment Guidebook for Extension Professionals  </a:t>
            </a:r>
            <a:r>
              <a:rPr lang="en-US" sz="1600" dirty="0"/>
              <a:t>2016. Donaldson &amp; Franck. Univ. of Tennessee Extension PB 1938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953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77691-EFF0-B648-85DD-4707918E7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9B0000"/>
                </a:solidFill>
              </a:rPr>
              <a:t>Cautions and caveats in utilization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098D2-E9DA-E34D-9464-708A0AAF2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6869"/>
            <a:ext cx="10515600" cy="4351338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150000"/>
              </a:lnSpc>
              <a:buNone/>
            </a:pPr>
            <a:r>
              <a:rPr lang="en-US" sz="3200" dirty="0"/>
              <a:t>Disregarding issues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3200" dirty="0"/>
              <a:t>Allowing undue influence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3200" dirty="0"/>
              <a:t>Focus was too narrow or too broad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3200" dirty="0"/>
              <a:t>Relying on only one data source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19A193-60A1-3746-AE0A-DE65D9E9948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601"/>
          <a:stretch/>
        </p:blipFill>
        <p:spPr bwMode="auto">
          <a:xfrm>
            <a:off x="7942608" y="5401592"/>
            <a:ext cx="3411192" cy="910308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FE68644-9C72-A746-8E57-2ABBFBAC8CD3}"/>
              </a:ext>
            </a:extLst>
          </p:cNvPr>
          <p:cNvSpPr txBox="1"/>
          <p:nvPr/>
        </p:nvSpPr>
        <p:spPr>
          <a:xfrm>
            <a:off x="838200" y="5746076"/>
            <a:ext cx="60639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Credit:  </a:t>
            </a:r>
            <a:r>
              <a:rPr lang="en-US" sz="1600" i="1" dirty="0"/>
              <a:t>Needs Assessment Guidebook for Extension Professionals  </a:t>
            </a:r>
            <a:r>
              <a:rPr lang="en-US" sz="1600" dirty="0"/>
              <a:t>2016. Donaldson &amp; Franck. Univ. of Tennessee Extension PB 1938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3851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F2D5A-9FB5-5546-954E-FBE697E47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9B0000"/>
                </a:solidFill>
              </a:rPr>
              <a:t>Resources to help you – Planning Worksheet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3EFDC8-671A-B64E-BFEF-68C54C70DCC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601"/>
          <a:stretch/>
        </p:blipFill>
        <p:spPr bwMode="auto">
          <a:xfrm>
            <a:off x="7942608" y="5401592"/>
            <a:ext cx="3411192" cy="910308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291AB76-E1A2-CF4F-B3B6-699C8BF828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4977" y="1475205"/>
            <a:ext cx="7340175" cy="5382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9310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F2D5A-9FB5-5546-954E-FBE697E47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9B0000"/>
                </a:solidFill>
              </a:rPr>
              <a:t>Resources to help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407D6-B97F-F44E-A3B9-F0A852DEF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2806"/>
            <a:ext cx="10515600" cy="4667250"/>
          </a:xfrm>
        </p:spPr>
        <p:txBody>
          <a:bodyPr>
            <a:normAutofit fontScale="62500" lnSpcReduction="20000"/>
          </a:bodyPr>
          <a:lstStyle/>
          <a:p>
            <a:pPr marL="457200" lvl="1" indent="0">
              <a:lnSpc>
                <a:spcPct val="150000"/>
              </a:lnSpc>
              <a:buNone/>
            </a:pPr>
            <a:r>
              <a:rPr lang="en-US" sz="3400" dirty="0">
                <a:hlinkClick r:id="rId3"/>
              </a:rPr>
              <a:t>PDE website – UW-Madison, Division of Extension</a:t>
            </a:r>
            <a:endParaRPr lang="en-US" sz="3400" dirty="0"/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3400" dirty="0">
                <a:hlinkClick r:id="rId4"/>
              </a:rPr>
              <a:t>Needs Assessment Guidebook – UTenn Extension</a:t>
            </a:r>
            <a:endParaRPr lang="en-US" sz="3400" dirty="0"/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3400" dirty="0"/>
              <a:t>Program Development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3400" dirty="0"/>
              <a:t>&amp; Evaluation Specialists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3300" dirty="0"/>
              <a:t>	</a:t>
            </a:r>
            <a:r>
              <a:rPr lang="en-US" sz="2300" dirty="0" err="1">
                <a:hlinkClick r:id="rId5"/>
              </a:rPr>
              <a:t>Josset</a:t>
            </a:r>
            <a:r>
              <a:rPr lang="en-US" sz="2300" dirty="0">
                <a:hlinkClick r:id="rId5"/>
              </a:rPr>
              <a:t> Gauley </a:t>
            </a:r>
            <a:r>
              <a:rPr lang="en-US" sz="2300" dirty="0"/>
              <a:t>(CD and PYD)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2300" dirty="0"/>
              <a:t>	</a:t>
            </a:r>
            <a:r>
              <a:rPr lang="en-US" sz="2300" dirty="0">
                <a:hlinkClick r:id="rId6"/>
              </a:rPr>
              <a:t>Jenna Klink </a:t>
            </a:r>
            <a:r>
              <a:rPr lang="en-US" sz="2300" dirty="0"/>
              <a:t>(HDR)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2300" dirty="0"/>
              <a:t>	</a:t>
            </a:r>
            <a:r>
              <a:rPr lang="en-US" sz="2300" dirty="0">
                <a:hlinkClick r:id="rId7"/>
              </a:rPr>
              <a:t>Kadi Row </a:t>
            </a:r>
            <a:r>
              <a:rPr lang="en-US" sz="2300" dirty="0"/>
              <a:t>(AG and NR)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2300" dirty="0"/>
              <a:t>	</a:t>
            </a:r>
            <a:r>
              <a:rPr lang="en-US" sz="2300" dirty="0">
                <a:hlinkClick r:id="rId8"/>
              </a:rPr>
              <a:t>Shannon Sparks </a:t>
            </a:r>
            <a:r>
              <a:rPr lang="en-US" sz="2300" dirty="0"/>
              <a:t>(HWB)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3400" dirty="0">
                <a:hlinkClick r:id="rId9"/>
              </a:rPr>
              <a:t>Colleagues in Extension Office of Access, Inclusion, and Compliance</a:t>
            </a:r>
            <a:endParaRPr lang="en-US" sz="3400" dirty="0"/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3400" dirty="0"/>
              <a:t>Your Program Manager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3EFDC8-671A-B64E-BFEF-68C54C70DCCC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601"/>
          <a:stretch/>
        </p:blipFill>
        <p:spPr bwMode="auto">
          <a:xfrm>
            <a:off x="7942608" y="5401592"/>
            <a:ext cx="3411192" cy="910308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323F3B8-0C51-E742-9A69-76941C72951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942608" y="405900"/>
            <a:ext cx="2903359" cy="22138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038F8A2-C99F-4A49-BDF2-0A74C20B9F1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039688" y="2838369"/>
            <a:ext cx="1954181" cy="2094578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883C6F1-FD44-6D44-BFF6-00F49B1B57DA}"/>
              </a:ext>
            </a:extLst>
          </p:cNvPr>
          <p:cNvCxnSpPr>
            <a:cxnSpLocks/>
          </p:cNvCxnSpPr>
          <p:nvPr/>
        </p:nvCxnSpPr>
        <p:spPr>
          <a:xfrm flipV="1">
            <a:off x="6858000" y="1207839"/>
            <a:ext cx="835774" cy="4828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33F28E0-48E5-E346-B7EB-DEA5854958C7}"/>
              </a:ext>
            </a:extLst>
          </p:cNvPr>
          <p:cNvCxnSpPr>
            <a:cxnSpLocks/>
          </p:cNvCxnSpPr>
          <p:nvPr/>
        </p:nvCxnSpPr>
        <p:spPr>
          <a:xfrm>
            <a:off x="6858000" y="2396625"/>
            <a:ext cx="835774" cy="9080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70855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54450-A8D0-084D-B4A5-8B480A7D3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9B0000"/>
                </a:solidFill>
              </a:rPr>
              <a:t>Role of Program Manager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F71B7-7CA3-FB42-86AE-FED4C3FAF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2174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500" dirty="0"/>
              <a:t>It’s a 2-way street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500" dirty="0"/>
              <a:t>Program Manager:</a:t>
            </a:r>
          </a:p>
          <a:p>
            <a:pPr marL="457200" lvl="1" indent="0">
              <a:buNone/>
            </a:pPr>
            <a:r>
              <a:rPr lang="en-US" sz="3500" dirty="0"/>
              <a:t>	Can help develop methods/tools for needs assessments</a:t>
            </a:r>
          </a:p>
          <a:p>
            <a:pPr marL="457200" lvl="1" indent="0">
              <a:buNone/>
            </a:pPr>
            <a:r>
              <a:rPr lang="en-US" sz="3500" dirty="0"/>
              <a:t>	Provides guidance for programmatic response</a:t>
            </a:r>
          </a:p>
          <a:p>
            <a:pPr marL="457200" lvl="1" indent="0">
              <a:buNone/>
            </a:pPr>
            <a:endParaRPr lang="en-US" sz="35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500" dirty="0"/>
              <a:t>Local Educators: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500" dirty="0"/>
              <a:t>	Have local insights to inform Program/Institute plans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3500" dirty="0"/>
              <a:t>	Understand your audience/community</a:t>
            </a:r>
          </a:p>
          <a:p>
            <a:pPr marL="457200" lvl="1" indent="0">
              <a:buNone/>
            </a:pPr>
            <a:endParaRPr lang="en-US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4D63D8-37A2-1149-95AE-656729B742D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601"/>
          <a:stretch/>
        </p:blipFill>
        <p:spPr bwMode="auto">
          <a:xfrm>
            <a:off x="7942608" y="5401592"/>
            <a:ext cx="3411192" cy="910308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89479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AAC81-2F45-484F-AADD-B3FF164F7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9B0000"/>
                </a:solidFill>
              </a:rPr>
              <a:t>Overview of today’s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74D3D-7735-8C4E-B35C-649C5B7E4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3200" dirty="0"/>
              <a:t>The what and why of needs assessments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3 main steps to conducting a needs assessment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Further tips and resources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6384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AACBF-1CAE-5942-AE44-D2EF25C93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9B0000"/>
                </a:solidFill>
              </a:rPr>
              <a:t>5 key points about Needs 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6C669-11C3-4B45-98B4-30E54DED8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4343"/>
            <a:ext cx="10515600" cy="4351338"/>
          </a:xfrm>
        </p:spPr>
        <p:txBody>
          <a:bodyPr/>
          <a:lstStyle/>
          <a:p>
            <a:pPr lvl="1">
              <a:lnSpc>
                <a:spcPct val="150000"/>
              </a:lnSpc>
              <a:buClr>
                <a:srgbClr val="9B0000"/>
              </a:buClr>
              <a:buSzPct val="120000"/>
              <a:buFont typeface="Wingdings" pitchFamily="2" charset="2"/>
              <a:buChar char="ü"/>
            </a:pPr>
            <a:r>
              <a:rPr lang="en-US" sz="3200" dirty="0"/>
              <a:t> They are not a one and done</a:t>
            </a:r>
          </a:p>
          <a:p>
            <a:pPr lvl="1">
              <a:lnSpc>
                <a:spcPct val="150000"/>
              </a:lnSpc>
              <a:buClr>
                <a:srgbClr val="9B0000"/>
              </a:buClr>
              <a:buSzPct val="120000"/>
              <a:buFont typeface="Wingdings" pitchFamily="2" charset="2"/>
              <a:buChar char="ü"/>
            </a:pPr>
            <a:r>
              <a:rPr lang="en-US" sz="3200" dirty="0"/>
              <a:t> They are collaborative efforts</a:t>
            </a:r>
          </a:p>
          <a:p>
            <a:pPr lvl="1">
              <a:lnSpc>
                <a:spcPct val="150000"/>
              </a:lnSpc>
              <a:buClr>
                <a:srgbClr val="9B0000"/>
              </a:buClr>
              <a:buSzPct val="120000"/>
              <a:buFont typeface="Wingdings" pitchFamily="2" charset="2"/>
              <a:buChar char="ü"/>
            </a:pPr>
            <a:r>
              <a:rPr lang="en-US" sz="3200" dirty="0"/>
              <a:t> It’s important to have multiple sources</a:t>
            </a:r>
          </a:p>
          <a:p>
            <a:pPr lvl="1">
              <a:lnSpc>
                <a:spcPct val="150000"/>
              </a:lnSpc>
              <a:buClr>
                <a:srgbClr val="9B0000"/>
              </a:buClr>
              <a:buSzPct val="120000"/>
              <a:buFont typeface="Wingdings" pitchFamily="2" charset="2"/>
              <a:buChar char="ü"/>
            </a:pPr>
            <a:r>
              <a:rPr lang="en-US" sz="3200" dirty="0"/>
              <a:t> Assets are as important as needs</a:t>
            </a:r>
          </a:p>
          <a:p>
            <a:pPr lvl="1">
              <a:lnSpc>
                <a:spcPct val="150000"/>
              </a:lnSpc>
              <a:buClr>
                <a:srgbClr val="9B0000"/>
              </a:buClr>
              <a:buSzPct val="120000"/>
              <a:buFont typeface="Wingdings" pitchFamily="2" charset="2"/>
              <a:buChar char="ü"/>
            </a:pPr>
            <a:r>
              <a:rPr lang="en-US" sz="3200" dirty="0"/>
              <a:t> There is help!</a:t>
            </a:r>
          </a:p>
          <a:p>
            <a:endParaRPr lang="en-US" dirty="0">
              <a:solidFill>
                <a:srgbClr val="9B0000"/>
              </a:solidFill>
            </a:endParaRPr>
          </a:p>
          <a:p>
            <a:pPr>
              <a:buClr>
                <a:srgbClr val="9B0000"/>
              </a:buClr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8E4521-CCDD-8E4C-95E5-46531606DAE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601"/>
          <a:stretch/>
        </p:blipFill>
        <p:spPr bwMode="auto">
          <a:xfrm>
            <a:off x="7942608" y="5401592"/>
            <a:ext cx="3411192" cy="910308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150798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51BA2-F994-304D-9367-658DC7B0F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9B0000"/>
                </a:solidFill>
              </a:rPr>
              <a:t>Assessment poll</a:t>
            </a:r>
          </a:p>
        </p:txBody>
      </p:sp>
    </p:spTree>
    <p:extLst>
      <p:ext uri="{BB962C8B-B14F-4D97-AF65-F5344CB8AC3E}">
        <p14:creationId xmlns:p14="http://schemas.microsoft.com/office/powerpoint/2010/main" val="512382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AACBF-1CAE-5942-AE44-D2EF25C93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9B0000"/>
                </a:solidFill>
              </a:rPr>
              <a:t>5 key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6C669-11C3-4B45-98B4-30E54DED8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4343"/>
            <a:ext cx="10515600" cy="4351338"/>
          </a:xfrm>
        </p:spPr>
        <p:txBody>
          <a:bodyPr/>
          <a:lstStyle/>
          <a:p>
            <a:pPr lvl="1">
              <a:lnSpc>
                <a:spcPct val="150000"/>
              </a:lnSpc>
              <a:buClr>
                <a:srgbClr val="9B0000"/>
              </a:buClr>
              <a:buSzPct val="120000"/>
              <a:buFont typeface="Wingdings" pitchFamily="2" charset="2"/>
              <a:buChar char="ü"/>
            </a:pPr>
            <a:r>
              <a:rPr lang="en-US" sz="3200" dirty="0"/>
              <a:t> They are not a one and done</a:t>
            </a:r>
          </a:p>
          <a:p>
            <a:pPr lvl="1">
              <a:lnSpc>
                <a:spcPct val="150000"/>
              </a:lnSpc>
              <a:buClr>
                <a:srgbClr val="9B0000"/>
              </a:buClr>
              <a:buSzPct val="120000"/>
              <a:buFont typeface="Wingdings" pitchFamily="2" charset="2"/>
              <a:buChar char="ü"/>
            </a:pPr>
            <a:r>
              <a:rPr lang="en-US" sz="3200" dirty="0"/>
              <a:t> They are collaborative efforts</a:t>
            </a:r>
          </a:p>
          <a:p>
            <a:pPr lvl="1">
              <a:lnSpc>
                <a:spcPct val="150000"/>
              </a:lnSpc>
              <a:buClr>
                <a:srgbClr val="9B0000"/>
              </a:buClr>
              <a:buSzPct val="120000"/>
              <a:buFont typeface="Wingdings" pitchFamily="2" charset="2"/>
              <a:buChar char="ü"/>
            </a:pPr>
            <a:r>
              <a:rPr lang="en-US" sz="3200" dirty="0"/>
              <a:t> It’s important to have multiple sources</a:t>
            </a:r>
          </a:p>
          <a:p>
            <a:pPr lvl="1">
              <a:lnSpc>
                <a:spcPct val="150000"/>
              </a:lnSpc>
              <a:buClr>
                <a:srgbClr val="9B0000"/>
              </a:buClr>
              <a:buSzPct val="120000"/>
              <a:buFont typeface="Wingdings" pitchFamily="2" charset="2"/>
              <a:buChar char="ü"/>
            </a:pPr>
            <a:r>
              <a:rPr lang="en-US" sz="3200" dirty="0"/>
              <a:t> Assets are as important as needs</a:t>
            </a:r>
          </a:p>
          <a:p>
            <a:pPr lvl="1">
              <a:lnSpc>
                <a:spcPct val="150000"/>
              </a:lnSpc>
              <a:buClr>
                <a:srgbClr val="9B0000"/>
              </a:buClr>
              <a:buSzPct val="120000"/>
              <a:buFont typeface="Wingdings" pitchFamily="2" charset="2"/>
              <a:buChar char="ü"/>
            </a:pPr>
            <a:r>
              <a:rPr lang="en-US" sz="3200" dirty="0"/>
              <a:t> There is help!</a:t>
            </a:r>
          </a:p>
          <a:p>
            <a:endParaRPr lang="en-US" dirty="0">
              <a:solidFill>
                <a:srgbClr val="9B0000"/>
              </a:solidFill>
            </a:endParaRPr>
          </a:p>
          <a:p>
            <a:pPr>
              <a:buClr>
                <a:srgbClr val="9B0000"/>
              </a:buClr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8E4521-CCDD-8E4C-95E5-46531606DAE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601"/>
          <a:stretch/>
        </p:blipFill>
        <p:spPr bwMode="auto">
          <a:xfrm>
            <a:off x="7942608" y="5401592"/>
            <a:ext cx="3411192" cy="910308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72699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3D187-B292-7540-BB97-025696EA3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9B0000"/>
                </a:solidFill>
              </a:rPr>
              <a:t>Rad Resource</a:t>
            </a:r>
          </a:p>
        </p:txBody>
      </p:sp>
      <p:pic>
        <p:nvPicPr>
          <p:cNvPr id="9" name="Picture 8">
            <a:hlinkClick r:id="rId3"/>
            <a:extLst>
              <a:ext uri="{FF2B5EF4-FFF2-40B4-BE49-F238E27FC236}">
                <a16:creationId xmlns:a16="http://schemas.microsoft.com/office/drawing/2014/main" id="{66635C4F-7A97-DA4F-B76B-B586E28E3D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4132" y="673768"/>
            <a:ext cx="5429058" cy="581910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0966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9F09A-DCF7-D94E-9AB8-6950DFA2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9B0000"/>
                </a:solidFill>
              </a:rPr>
              <a:t>Why/when have you done a needs assessment?</a:t>
            </a:r>
          </a:p>
        </p:txBody>
      </p:sp>
    </p:spTree>
    <p:extLst>
      <p:ext uri="{BB962C8B-B14F-4D97-AF65-F5344CB8AC3E}">
        <p14:creationId xmlns:p14="http://schemas.microsoft.com/office/powerpoint/2010/main" val="2545389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3D187-B292-7540-BB97-025696EA3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9B0000"/>
                </a:solidFill>
              </a:rPr>
              <a:t>What is a needs assessment?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5EE0A-1F5B-EF48-BB6A-FCFF2F582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3121"/>
            <a:ext cx="10515600" cy="4351338"/>
          </a:xfrm>
        </p:spPr>
        <p:txBody>
          <a:bodyPr/>
          <a:lstStyle/>
          <a:p>
            <a:pPr marL="457200" lvl="1" indent="0">
              <a:lnSpc>
                <a:spcPct val="100000"/>
              </a:lnSpc>
              <a:buClr>
                <a:srgbClr val="9B0000"/>
              </a:buClr>
              <a:buNone/>
            </a:pPr>
            <a:r>
              <a:rPr lang="en-US" sz="3200" dirty="0"/>
              <a:t>Process to identify what people/communities need and  what assets exist</a:t>
            </a:r>
          </a:p>
          <a:p>
            <a:pPr marL="457200" lvl="1" indent="0">
              <a:lnSpc>
                <a:spcPct val="100000"/>
              </a:lnSpc>
              <a:buClr>
                <a:srgbClr val="9B0000"/>
              </a:buClr>
              <a:buNone/>
            </a:pPr>
            <a:endParaRPr lang="en-US" sz="3200" dirty="0"/>
          </a:p>
          <a:p>
            <a:pPr marL="457200" lvl="1" indent="0">
              <a:lnSpc>
                <a:spcPct val="100000"/>
              </a:lnSpc>
              <a:buClr>
                <a:srgbClr val="9B0000"/>
              </a:buClr>
              <a:buNone/>
            </a:pPr>
            <a:r>
              <a:rPr lang="en-US" sz="3200" dirty="0"/>
              <a:t>Used to focus a response</a:t>
            </a:r>
          </a:p>
          <a:p>
            <a:pPr marL="457200" lvl="1" indent="0">
              <a:lnSpc>
                <a:spcPct val="100000"/>
              </a:lnSpc>
              <a:buClr>
                <a:srgbClr val="9B0000"/>
              </a:buClr>
              <a:buNone/>
            </a:pPr>
            <a:endParaRPr lang="en-US" sz="3200" dirty="0"/>
          </a:p>
          <a:p>
            <a:pPr marL="457200" lvl="1" indent="0">
              <a:lnSpc>
                <a:spcPct val="100000"/>
              </a:lnSpc>
              <a:buClr>
                <a:srgbClr val="9B0000"/>
              </a:buClr>
              <a:buNone/>
            </a:pPr>
            <a:r>
              <a:rPr lang="en-US" sz="3200" dirty="0"/>
              <a:t>Not just a one and done</a:t>
            </a:r>
          </a:p>
          <a:p>
            <a:pPr marL="457200" lvl="1" indent="0">
              <a:lnSpc>
                <a:spcPct val="100000"/>
              </a:lnSpc>
              <a:buClr>
                <a:srgbClr val="9B0000"/>
              </a:buClr>
              <a:buNone/>
            </a:pPr>
            <a:endParaRPr lang="en-US" sz="32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FC8756-CFFD-EA46-85D6-A2C169F9ED7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601"/>
          <a:stretch/>
        </p:blipFill>
        <p:spPr bwMode="auto">
          <a:xfrm>
            <a:off x="7942608" y="5401592"/>
            <a:ext cx="3411192" cy="910308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47690ED-BDF7-6547-8511-799F48674E65}"/>
              </a:ext>
            </a:extLst>
          </p:cNvPr>
          <p:cNvSpPr txBox="1"/>
          <p:nvPr/>
        </p:nvSpPr>
        <p:spPr>
          <a:xfrm>
            <a:off x="838200" y="5746076"/>
            <a:ext cx="60639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Credit:  </a:t>
            </a:r>
            <a:r>
              <a:rPr lang="en-US" sz="1600" i="1" dirty="0"/>
              <a:t>Needs Assessment Guidebook for Extension Professionals  </a:t>
            </a:r>
            <a:r>
              <a:rPr lang="en-US" sz="1600" dirty="0"/>
              <a:t>2016. Donaldson &amp; Franck. Univ. of Tennessee Extension PB 1938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794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ED55B-C38D-EC4D-A24D-A0A2D6314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9B0000"/>
                </a:solidFill>
              </a:rPr>
              <a:t>Why needs assessment?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CA34F-9998-7649-93E6-DD6CD97CD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lnSpc>
                <a:spcPct val="150000"/>
              </a:lnSpc>
              <a:buClr>
                <a:srgbClr val="9B0000"/>
              </a:buClr>
              <a:buNone/>
            </a:pPr>
            <a:r>
              <a:rPr lang="en-US" sz="3200" dirty="0"/>
              <a:t>Gain deeper understanding of the community</a:t>
            </a:r>
          </a:p>
          <a:p>
            <a:pPr marL="457200" lvl="1" indent="0">
              <a:lnSpc>
                <a:spcPct val="150000"/>
              </a:lnSpc>
              <a:buClr>
                <a:srgbClr val="9B0000"/>
              </a:buClr>
              <a:buNone/>
            </a:pPr>
            <a:r>
              <a:rPr lang="en-US" sz="3200" dirty="0"/>
              <a:t>Understand the context in a more objective way</a:t>
            </a:r>
          </a:p>
          <a:p>
            <a:pPr marL="457200" lvl="1" indent="0">
              <a:lnSpc>
                <a:spcPct val="150000"/>
              </a:lnSpc>
              <a:buClr>
                <a:srgbClr val="9B0000"/>
              </a:buClr>
              <a:buNone/>
            </a:pPr>
            <a:r>
              <a:rPr lang="en-US" sz="3200" dirty="0"/>
              <a:t>Identify both needs and assets</a:t>
            </a:r>
          </a:p>
          <a:p>
            <a:pPr marL="457200" lvl="1" indent="0">
              <a:lnSpc>
                <a:spcPct val="150000"/>
              </a:lnSpc>
              <a:buClr>
                <a:srgbClr val="9B0000"/>
              </a:buClr>
              <a:buNone/>
            </a:pPr>
            <a:r>
              <a:rPr lang="en-US" sz="3200" dirty="0"/>
              <a:t>Effectively plan your programming, focus your response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E05229-A1DE-6B40-965C-25B0EC46ECD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601"/>
          <a:stretch/>
        </p:blipFill>
        <p:spPr bwMode="auto">
          <a:xfrm>
            <a:off x="7942608" y="5401592"/>
            <a:ext cx="3411192" cy="910308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71013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12">
            <a:extLst>
              <a:ext uri="{FF2B5EF4-FFF2-40B4-BE49-F238E27FC236}">
                <a16:creationId xmlns:a16="http://schemas.microsoft.com/office/drawing/2014/main" id="{4E74DD96-5F89-9E4B-A6B7-2E73EC2284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47394" y="596900"/>
            <a:ext cx="7439611" cy="4949742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5B1C73F-97DE-C44B-961B-E80B3FBF39EA}"/>
              </a:ext>
            </a:extLst>
          </p:cNvPr>
          <p:cNvSpPr txBox="1"/>
          <p:nvPr/>
        </p:nvSpPr>
        <p:spPr>
          <a:xfrm>
            <a:off x="7433554" y="3105151"/>
            <a:ext cx="440355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Understand the context</a:t>
            </a:r>
          </a:p>
          <a:p>
            <a:r>
              <a:rPr lang="en-US" dirty="0"/>
              <a:t>Seek to understand the issue, opportunity, or situation from multiple perspectives.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is the issue, opportunity, or situation?  Who is defining this?  Who should be?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things are assumed to be true about the context?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is the context surrounding the issue, state of affairs, opportunity, and situation?</a:t>
            </a:r>
          </a:p>
        </p:txBody>
      </p:sp>
    </p:spTree>
    <p:extLst>
      <p:ext uri="{BB962C8B-B14F-4D97-AF65-F5344CB8AC3E}">
        <p14:creationId xmlns:p14="http://schemas.microsoft.com/office/powerpoint/2010/main" val="2700507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7410D-E6B7-B14F-A3CF-5FD2593DB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9B0000"/>
                </a:solidFill>
              </a:rPr>
              <a:t>Who’s needs?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514F4-4341-944D-A0E6-88C121D06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lnSpc>
                <a:spcPct val="150000"/>
              </a:lnSpc>
              <a:buClr>
                <a:srgbClr val="9B0000"/>
              </a:buClr>
              <a:buNone/>
            </a:pPr>
            <a:r>
              <a:rPr lang="en-US" sz="3200" dirty="0"/>
              <a:t>A particular audience (Farmers?  Families?)</a:t>
            </a:r>
          </a:p>
          <a:p>
            <a:pPr marL="457200" lvl="1" indent="0">
              <a:lnSpc>
                <a:spcPct val="150000"/>
              </a:lnSpc>
              <a:buClr>
                <a:srgbClr val="9B0000"/>
              </a:buClr>
              <a:buNone/>
            </a:pPr>
            <a:r>
              <a:rPr lang="en-US" sz="3200" dirty="0"/>
              <a:t>A particular geography (County? Community?)</a:t>
            </a:r>
          </a:p>
          <a:p>
            <a:pPr marL="457200" lvl="1" indent="0">
              <a:lnSpc>
                <a:spcPct val="150000"/>
              </a:lnSpc>
              <a:buClr>
                <a:srgbClr val="9B0000"/>
              </a:buClr>
              <a:buNone/>
            </a:pPr>
            <a:r>
              <a:rPr lang="en-US" sz="3200" dirty="0"/>
              <a:t>Interface with other key players/stakeholders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D72B23-D9A8-764C-ADC7-8C7091ADE4C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601"/>
          <a:stretch/>
        </p:blipFill>
        <p:spPr bwMode="auto">
          <a:xfrm>
            <a:off x="7942608" y="5401592"/>
            <a:ext cx="3411192" cy="910308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41916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3546</TotalTime>
  <Words>566</Words>
  <Application>Microsoft Office PowerPoint</Application>
  <PresentationFormat>Widescreen</PresentationFormat>
  <Paragraphs>130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Office Theme</vt:lpstr>
      <vt:lpstr>Needs Assessments Kadi Row &amp; Jenna Klink Evaluation and Program Development Specialists Division of Extension</vt:lpstr>
      <vt:lpstr>Overview of today’s content</vt:lpstr>
      <vt:lpstr>5 key points</vt:lpstr>
      <vt:lpstr>Rad Resource</vt:lpstr>
      <vt:lpstr>Why/when have you done a needs assessment?</vt:lpstr>
      <vt:lpstr>What is a needs assessment?</vt:lpstr>
      <vt:lpstr>Why needs assessment?</vt:lpstr>
      <vt:lpstr>PowerPoint Presentation</vt:lpstr>
      <vt:lpstr>Who’s needs?</vt:lpstr>
      <vt:lpstr>3 Steps to a Needs Assessment</vt:lpstr>
      <vt:lpstr>Using an Need Assessment Committee for needs assessment</vt:lpstr>
      <vt:lpstr>3 Steps to a Needs Assessment</vt:lpstr>
      <vt:lpstr>All methods have strengths and limitations</vt:lpstr>
      <vt:lpstr>3 Steps to a Needs Assessment</vt:lpstr>
      <vt:lpstr>3 Steps to a Needs Assessment</vt:lpstr>
      <vt:lpstr>Cautions and caveats in utilization</vt:lpstr>
      <vt:lpstr>Resources to help you – Planning Worksheet</vt:lpstr>
      <vt:lpstr>Resources to help you</vt:lpstr>
      <vt:lpstr>Role of Program Manager</vt:lpstr>
      <vt:lpstr>5 key points about Needs Assessments</vt:lpstr>
      <vt:lpstr>Assessment poll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Needs Assessment</dc:title>
  <dc:creator>Microsoft Office User</dc:creator>
  <cp:lastModifiedBy>Kadi Row</cp:lastModifiedBy>
  <cp:revision>71</cp:revision>
  <dcterms:created xsi:type="dcterms:W3CDTF">2019-07-23T15:28:33Z</dcterms:created>
  <dcterms:modified xsi:type="dcterms:W3CDTF">2019-11-04T18:23:26Z</dcterms:modified>
</cp:coreProperties>
</file>