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1" r:id="rId6"/>
    <p:sldId id="262" r:id="rId7"/>
    <p:sldId id="263" r:id="rId8"/>
    <p:sldId id="265" r:id="rId9"/>
  </p:sldIdLst>
  <p:sldSz cx="12192000" cy="6858000"/>
  <p:notesSz cx="6858000" cy="9144000"/>
  <p:embeddedFontLst>
    <p:embeddedFont>
      <p:font typeface="Arial Black" panose="020B0A04020102020204" pitchFamily="34" charset="0"/>
      <p:bold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Garamond" panose="02020404030301010803" pitchFamily="18" charset="0"/>
      <p:regular r:id="rId20"/>
      <p:bold r:id="rId21"/>
      <p: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E7"/>
    <a:srgbClr val="F15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7" autoAdjust="0"/>
    <p:restoredTop sz="94648" autoAdjust="0"/>
  </p:normalViewPr>
  <p:slideViewPr>
    <p:cSldViewPr snapToGrid="0">
      <p:cViewPr varScale="1">
        <p:scale>
          <a:sx n="108" d="100"/>
          <a:sy n="108" d="100"/>
        </p:scale>
        <p:origin x="80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4800">
                <a:effectLst/>
              </a:defRPr>
            </a:lvl1pPr>
          </a:lstStyle>
          <a:p>
            <a:r>
              <a:rPr lang="en-US" sz="1050" kern="140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90204" pitchFamily="34" charset="0"/>
              </a:rPr>
              <a:t>How Much Will It Cost?  And Can I Afford It?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5E4-AE46-4231-BFB3-52960708E071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7D62-1804-46A8-B7A8-25EA4888A7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12192000" cy="723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/>
          </p:cNvGrpSpPr>
          <p:nvPr userDrawn="1"/>
        </p:nvGrpSpPr>
        <p:grpSpPr bwMode="auto">
          <a:xfrm>
            <a:off x="492919" y="428626"/>
            <a:ext cx="7091362" cy="1774825"/>
            <a:chOff x="107038610" y="106413300"/>
            <a:chExt cx="7090776" cy="1774658"/>
          </a:xfrm>
        </p:grpSpPr>
        <p:pic>
          <p:nvPicPr>
            <p:cNvPr id="1027" name="Picture 3" descr="Logo House &amp; Key" title="Logo House &amp; Ke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38610" y="106413300"/>
              <a:ext cx="2119111" cy="1774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592D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08011240" y="106413300"/>
              <a:ext cx="6118146" cy="1148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592D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Rent Smart</a:t>
              </a:r>
              <a:endPara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403042D-AA52-40B6-939F-BF2AF7544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3" y="5765083"/>
            <a:ext cx="6717180" cy="9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4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5E4-AE46-4231-BFB3-52960708E071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7D62-1804-46A8-B7A8-25EA4888A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3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94482" y="678093"/>
            <a:ext cx="2559318" cy="5498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849" y="678093"/>
            <a:ext cx="7041650" cy="549886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5E4-AE46-4231-BFB3-52960708E071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7D62-1804-46A8-B7A8-25EA4888A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8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8C787-EF7F-4C27-975F-BEED032D15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56635E4-AE46-4231-BFB3-52960708E071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CAEE1E3-9BE1-49B7-82A0-00D0FBA2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33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5E4-AE46-4231-BFB3-52960708E071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7D62-1804-46A8-B7A8-25EA4888A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9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0892" y="2250039"/>
            <a:ext cx="4448908" cy="39269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50039"/>
            <a:ext cx="5181600" cy="39269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5E4-AE46-4231-BFB3-52960708E071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7D62-1804-46A8-B7A8-25EA4888A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64" y="767556"/>
            <a:ext cx="98416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164" y="2093119"/>
            <a:ext cx="44872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164" y="2917031"/>
            <a:ext cx="4487274" cy="321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9311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917031"/>
            <a:ext cx="5183188" cy="321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5E4-AE46-4231-BFB3-52960708E071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7D62-1804-46A8-B7A8-25EA4888A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9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5E4-AE46-4231-BFB3-52960708E071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7D62-1804-46A8-B7A8-25EA4888A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6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5E4-AE46-4231-BFB3-52960708E071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7D62-1804-46A8-B7A8-25EA4888A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5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01" y="667820"/>
            <a:ext cx="3441843" cy="1625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0301" y="2293706"/>
            <a:ext cx="34418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5E4-AE46-4231-BFB3-52960708E071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7D62-1804-46A8-B7A8-25EA4888A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7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574" y="678094"/>
            <a:ext cx="3354191" cy="17389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0574" y="2416996"/>
            <a:ext cx="33541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5E4-AE46-4231-BFB3-52960708E071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7D62-1804-46A8-B7A8-25EA4888A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ECE7"/>
            </a:gs>
            <a:gs pos="50000">
              <a:schemeClr val="bg1"/>
            </a:gs>
            <a:gs pos="100000">
              <a:srgbClr val="FDECE7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4547" y="732566"/>
            <a:ext cx="9782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547" y="2178121"/>
            <a:ext cx="9782906" cy="3998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35E4-AE46-4231-BFB3-52960708E071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77D62-1804-46A8-B7A8-25EA4888A71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3" descr="Logo House &amp; Key" title="Logo House &amp; Ke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0" y="188914"/>
            <a:ext cx="1034271" cy="86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592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770762" y="292834"/>
            <a:ext cx="5248977" cy="114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592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Rent Smart</a:t>
            </a:r>
            <a:endParaRPr kumimoji="0" lang="en-US" alt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324A21-BC2C-4C1F-B42E-712D9BC030B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5765083"/>
            <a:ext cx="6717180" cy="9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9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05940"/>
            <a:ext cx="9144000" cy="2093094"/>
          </a:xfrm>
        </p:spPr>
        <p:txBody>
          <a:bodyPr/>
          <a:lstStyle/>
          <a:p>
            <a:r>
              <a:rPr lang="en-US" i="1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Will It Cost?</a:t>
            </a:r>
            <a:br>
              <a:rPr lang="en-US" i="1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I Afford It?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4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674" y="2178121"/>
            <a:ext cx="8396653" cy="2614596"/>
          </a:xfrm>
        </p:spPr>
        <p:txBody>
          <a:bodyPr/>
          <a:lstStyle/>
          <a:p>
            <a:r>
              <a:rPr lang="en-US" sz="3600" dirty="0"/>
              <a:t>Identify total cost of individual rental units.</a:t>
            </a:r>
          </a:p>
          <a:p>
            <a:r>
              <a:rPr lang="en-US" sz="3600" dirty="0"/>
              <a:t>Compare units based on total costs.</a:t>
            </a:r>
          </a:p>
          <a:p>
            <a:r>
              <a:rPr lang="en-US" sz="3600"/>
              <a:t>Practice balancing personal income and expenses.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7975"/>
            <a:ext cx="12192000" cy="1325563"/>
          </a:xfrm>
        </p:spPr>
        <p:txBody>
          <a:bodyPr/>
          <a:lstStyle/>
          <a:p>
            <a:r>
              <a:rPr lang="en-US" dirty="0"/>
              <a:t>Participants will:</a:t>
            </a:r>
          </a:p>
        </p:txBody>
      </p:sp>
    </p:spTree>
    <p:extLst>
      <p:ext uri="{BB962C8B-B14F-4D97-AF65-F5344CB8AC3E}">
        <p14:creationId xmlns:p14="http://schemas.microsoft.com/office/powerpoint/2010/main" val="274012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364" y="1806231"/>
            <a:ext cx="8733271" cy="4167094"/>
          </a:xfrm>
        </p:spPr>
        <p:txBody>
          <a:bodyPr>
            <a:normAutofit/>
          </a:bodyPr>
          <a:lstStyle/>
          <a:p>
            <a:r>
              <a:rPr lang="en-US" dirty="0"/>
              <a:t>What is the address of the unit? </a:t>
            </a:r>
          </a:p>
          <a:p>
            <a:r>
              <a:rPr lang="en-US" dirty="0"/>
              <a:t>What is included in the rent? </a:t>
            </a:r>
          </a:p>
          <a:p>
            <a:r>
              <a:rPr lang="en-US" dirty="0"/>
              <a:t>What are the utilities the tenant pays? </a:t>
            </a:r>
          </a:p>
          <a:p>
            <a:r>
              <a:rPr lang="en-US" dirty="0"/>
              <a:t>Is there a hook-up charge? Is there a refundable deposit for utilities?</a:t>
            </a:r>
          </a:p>
          <a:p>
            <a:r>
              <a:rPr lang="en-US" dirty="0"/>
              <a:t>How much have these costs been in the past?</a:t>
            </a:r>
          </a:p>
          <a:p>
            <a:r>
              <a:rPr lang="en-US" dirty="0"/>
              <a:t>What other costs would the tenant be expected to pay? (</a:t>
            </a:r>
            <a:r>
              <a:rPr lang="en-US"/>
              <a:t>i.e., </a:t>
            </a:r>
            <a:r>
              <a:rPr lang="en-US" dirty="0"/>
              <a:t>pet deposit, parking, garage, damage deposit etc.)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5873"/>
            <a:ext cx="12192000" cy="1315013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What Do the Ads Tell You?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08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157" y="1583142"/>
            <a:ext cx="3576274" cy="1325563"/>
          </a:xfrm>
        </p:spPr>
        <p:txBody>
          <a:bodyPr/>
          <a:lstStyle/>
          <a:p>
            <a:r>
              <a:rPr lang="en-US" dirty="0"/>
              <a:t>Rental Cost Comparison</a:t>
            </a:r>
          </a:p>
        </p:txBody>
      </p:sp>
      <p:graphicFrame>
        <p:nvGraphicFramePr>
          <p:cNvPr id="8" name="Table 7" descr="Rental Cost Comparison Chart" title="Rental Cost Comparison 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6134"/>
              </p:ext>
            </p:extLst>
          </p:nvPr>
        </p:nvGraphicFramePr>
        <p:xfrm>
          <a:off x="6011500" y="283770"/>
          <a:ext cx="5930020" cy="6068570"/>
        </p:xfrm>
        <a:graphic>
          <a:graphicData uri="http://schemas.openxmlformats.org/drawingml/2006/table">
            <a:tbl>
              <a:tblPr/>
              <a:tblGrid>
                <a:gridCol w="3161368">
                  <a:extLst>
                    <a:ext uri="{9D8B030D-6E8A-4147-A177-3AD203B41FA5}">
                      <a16:colId xmlns:a16="http://schemas.microsoft.com/office/drawing/2014/main" val="3205516310"/>
                    </a:ext>
                  </a:extLst>
                </a:gridCol>
                <a:gridCol w="883612">
                  <a:extLst>
                    <a:ext uri="{9D8B030D-6E8A-4147-A177-3AD203B41FA5}">
                      <a16:colId xmlns:a16="http://schemas.microsoft.com/office/drawing/2014/main" val="1951802041"/>
                    </a:ext>
                  </a:extLst>
                </a:gridCol>
                <a:gridCol w="942520">
                  <a:extLst>
                    <a:ext uri="{9D8B030D-6E8A-4147-A177-3AD203B41FA5}">
                      <a16:colId xmlns:a16="http://schemas.microsoft.com/office/drawing/2014/main" val="3694844777"/>
                    </a:ext>
                  </a:extLst>
                </a:gridCol>
                <a:gridCol w="942520">
                  <a:extLst>
                    <a:ext uri="{9D8B030D-6E8A-4147-A177-3AD203B41FA5}">
                      <a16:colId xmlns:a16="http://schemas.microsoft.com/office/drawing/2014/main" val="2557417658"/>
                    </a:ext>
                  </a:extLst>
                </a:gridCol>
              </a:tblGrid>
              <a:tr h="432280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24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307340" indent="0" algn="ctr" rtl="0">
                        <a:lnSpc>
                          <a:spcPct val="119000"/>
                        </a:lnSpc>
                        <a:spcBef>
                          <a:spcPts val="24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307340" indent="0" algn="ctr" rtl="0">
                        <a:lnSpc>
                          <a:spcPct val="119000"/>
                        </a:lnSpc>
                        <a:spcBef>
                          <a:spcPts val="24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#2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307340" indent="0" algn="ctr" rtl="0">
                        <a:lnSpc>
                          <a:spcPct val="119000"/>
                        </a:lnSpc>
                        <a:spcBef>
                          <a:spcPts val="24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#3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51705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397092"/>
                  </a:ext>
                </a:extLst>
              </a:tr>
              <a:tr h="253764">
                <a:tc gridSpan="4">
                  <a:txBody>
                    <a:bodyPr/>
                    <a:lstStyle/>
                    <a:p>
                      <a:pPr marL="9144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Expense (initial cost) 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59904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Security deposit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796711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Application deposit*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826324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Other (for example, 1</a:t>
                      </a:r>
                      <a:r>
                        <a:rPr lang="en-US" sz="500" kern="1400" baseline="300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 &amp; last month rent)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138802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612940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19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063064"/>
                  </a:ext>
                </a:extLst>
              </a:tr>
              <a:tr h="253764">
                <a:tc gridSpan="4">
                  <a:txBody>
                    <a:bodyPr/>
                    <a:lstStyle/>
                    <a:p>
                      <a:pPr marL="914400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Monthly Cost 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26066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Rent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088291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   Utilities 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888276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Water &amp; sewer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96077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Trash pick-up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16756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Parking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817942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Garage/storage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223017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Cable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840698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Internet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246881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Maintenance  (for example, lawn, snow)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738492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070046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Transportation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783523"/>
                  </a:ext>
                </a:extLst>
              </a:tr>
              <a:tr h="253764">
                <a:tc>
                  <a:txBody>
                    <a:bodyPr/>
                    <a:lstStyle/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658403"/>
                  </a:ext>
                </a:extLst>
              </a:tr>
              <a:tr h="56101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09842" marR="0" indent="0" algn="l" rtl="0">
                        <a:lnSpc>
                          <a:spcPct val="119000"/>
                        </a:lnSpc>
                        <a:spcBef>
                          <a:spcPts val="75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Money needed 1</a:t>
                      </a:r>
                      <a:r>
                        <a:rPr lang="en-US" sz="500" b="1" kern="1400" baseline="300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st </a:t>
                      </a: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901" marR="35901" marT="35901" marB="3590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409877"/>
                  </a:ext>
                </a:extLst>
              </a:tr>
            </a:tbl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6029" y="3123668"/>
            <a:ext cx="390653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When looking for a place to live, check out all the costs.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5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519" y="7577750"/>
            <a:ext cx="9782906" cy="1351466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Activity 3: handout 3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361" y="1607485"/>
            <a:ext cx="3420762" cy="2435664"/>
          </a:xfrm>
        </p:spPr>
        <p:txBody>
          <a:bodyPr>
            <a:noAutofit/>
          </a:bodyPr>
          <a:lstStyle/>
          <a:p>
            <a:r>
              <a:rPr lang="en-US" dirty="0"/>
              <a:t>Monthly Budget Worksheet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73" y="177270"/>
            <a:ext cx="4804352" cy="64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0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56233"/>
              </p:ext>
            </p:extLst>
          </p:nvPr>
        </p:nvGraphicFramePr>
        <p:xfrm>
          <a:off x="4586288" y="287019"/>
          <a:ext cx="7300912" cy="5970907"/>
        </p:xfrm>
        <a:graphic>
          <a:graphicData uri="http://schemas.openxmlformats.org/drawingml/2006/table">
            <a:tbl>
              <a:tblPr/>
              <a:tblGrid>
                <a:gridCol w="1089987">
                  <a:extLst>
                    <a:ext uri="{9D8B030D-6E8A-4147-A177-3AD203B41FA5}">
                      <a16:colId xmlns:a16="http://schemas.microsoft.com/office/drawing/2014/main" val="3167539565"/>
                    </a:ext>
                  </a:extLst>
                </a:gridCol>
                <a:gridCol w="1069093">
                  <a:extLst>
                    <a:ext uri="{9D8B030D-6E8A-4147-A177-3AD203B41FA5}">
                      <a16:colId xmlns:a16="http://schemas.microsoft.com/office/drawing/2014/main" val="2436483635"/>
                    </a:ext>
                  </a:extLst>
                </a:gridCol>
                <a:gridCol w="1012076">
                  <a:extLst>
                    <a:ext uri="{9D8B030D-6E8A-4147-A177-3AD203B41FA5}">
                      <a16:colId xmlns:a16="http://schemas.microsoft.com/office/drawing/2014/main" val="3312772289"/>
                    </a:ext>
                  </a:extLst>
                </a:gridCol>
                <a:gridCol w="1044658">
                  <a:extLst>
                    <a:ext uri="{9D8B030D-6E8A-4147-A177-3AD203B41FA5}">
                      <a16:colId xmlns:a16="http://schemas.microsoft.com/office/drawing/2014/main" val="3780750396"/>
                    </a:ext>
                  </a:extLst>
                </a:gridCol>
                <a:gridCol w="1028366">
                  <a:extLst>
                    <a:ext uri="{9D8B030D-6E8A-4147-A177-3AD203B41FA5}">
                      <a16:colId xmlns:a16="http://schemas.microsoft.com/office/drawing/2014/main" val="3291228343"/>
                    </a:ext>
                  </a:extLst>
                </a:gridCol>
                <a:gridCol w="1028366">
                  <a:extLst>
                    <a:ext uri="{9D8B030D-6E8A-4147-A177-3AD203B41FA5}">
                      <a16:colId xmlns:a16="http://schemas.microsoft.com/office/drawing/2014/main" val="312201721"/>
                    </a:ext>
                  </a:extLst>
                </a:gridCol>
                <a:gridCol w="1028366">
                  <a:extLst>
                    <a:ext uri="{9D8B030D-6E8A-4147-A177-3AD203B41FA5}">
                      <a16:colId xmlns:a16="http://schemas.microsoft.com/office/drawing/2014/main" val="731279918"/>
                    </a:ext>
                  </a:extLst>
                </a:gridCol>
              </a:tblGrid>
              <a:tr h="265644">
                <a:tc>
                  <a:txBody>
                    <a:bodyPr/>
                    <a:lstStyle/>
                    <a:p>
                      <a:pPr marR="10160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Sunday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0160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Monday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0160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Wednesday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Thursday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0160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Friday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0160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Saturday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307061"/>
                  </a:ext>
                </a:extLst>
              </a:tr>
              <a:tr h="1172166"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8623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Rent due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8623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$450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Payday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$112.50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 rent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865773"/>
                  </a:ext>
                </a:extLst>
              </a:tr>
              <a:tr h="1172166"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8623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Cable due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8623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Payday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$112.50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 rent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980138"/>
                  </a:ext>
                </a:extLst>
              </a:tr>
              <a:tr h="1172166"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10160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Heat and electric due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10160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Payday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$112.50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 rent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536696"/>
                  </a:ext>
                </a:extLst>
              </a:tr>
              <a:tr h="1172166"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10160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Phone due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10160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Payday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$112.50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 rent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94424"/>
                  </a:ext>
                </a:extLst>
              </a:tr>
              <a:tr h="1016599"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10160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1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Rent due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10160" indent="0" algn="ctr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$450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indent="0" algn="l" rtl="0">
                        <a:lnSpc>
                          <a:spcPct val="119000"/>
                        </a:lnSpc>
                        <a:spcBef>
                          <a:spcPts val="155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45" marR="34645" marT="34645" marB="346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485208"/>
                  </a:ext>
                </a:extLst>
              </a:tr>
            </a:tbl>
          </a:graphicData>
        </a:graphic>
      </p:graphicFrame>
      <p:sp>
        <p:nvSpPr>
          <p:cNvPr id="2" name="Title 1" descr="Paying the Rent&#10;On Time, Every Month" title="Paying the Rent"/>
          <p:cNvSpPr>
            <a:spLocks noGrp="1"/>
          </p:cNvSpPr>
          <p:nvPr>
            <p:ph type="title"/>
          </p:nvPr>
        </p:nvSpPr>
        <p:spPr>
          <a:xfrm>
            <a:off x="865486" y="1631102"/>
            <a:ext cx="3341012" cy="3595796"/>
          </a:xfrm>
        </p:spPr>
        <p:txBody>
          <a:bodyPr>
            <a:noAutofit/>
          </a:bodyPr>
          <a:lstStyle/>
          <a:p>
            <a:r>
              <a:rPr lang="en-US" dirty="0"/>
              <a:t>Paying the Rent</a:t>
            </a:r>
            <a:br>
              <a:rPr lang="en-US" dirty="0"/>
            </a:br>
            <a:r>
              <a:rPr lang="en-US" dirty="0"/>
              <a:t>On Time, Every Month</a:t>
            </a:r>
          </a:p>
        </p:txBody>
      </p:sp>
      <p:sp>
        <p:nvSpPr>
          <p:cNvPr id="5" name="Control 1"/>
          <p:cNvSpPr>
            <a:spLocks noChangeAspect="1" noChangeArrowheads="1" noChangeShapeType="1"/>
          </p:cNvSpPr>
          <p:nvPr/>
        </p:nvSpPr>
        <p:spPr bwMode="auto">
          <a:xfrm>
            <a:off x="3803529" y="6012352"/>
            <a:ext cx="6829425" cy="51419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0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992" y="2058129"/>
            <a:ext cx="8084744" cy="2322802"/>
          </a:xfrm>
        </p:spPr>
        <p:txBody>
          <a:bodyPr numCol="2">
            <a:noAutofit/>
          </a:bodyPr>
          <a:lstStyle/>
          <a:p>
            <a:r>
              <a:rPr lang="en-US" sz="3600" dirty="0"/>
              <a:t>Notebook</a:t>
            </a:r>
          </a:p>
          <a:p>
            <a:r>
              <a:rPr lang="en-US" sz="3600" dirty="0"/>
              <a:t>Receipts</a:t>
            </a:r>
          </a:p>
          <a:p>
            <a:r>
              <a:rPr lang="en-US" sz="3600" dirty="0"/>
              <a:t>Calendar</a:t>
            </a:r>
          </a:p>
          <a:p>
            <a:r>
              <a:rPr lang="en-US" sz="3600" dirty="0"/>
              <a:t>Checkbook</a:t>
            </a:r>
          </a:p>
          <a:p>
            <a:r>
              <a:rPr lang="en-US" sz="3600" dirty="0"/>
              <a:t>Envelope </a:t>
            </a:r>
          </a:p>
          <a:p>
            <a:r>
              <a:rPr lang="en-US" sz="3600" dirty="0"/>
              <a:t>Electronically</a:t>
            </a:r>
          </a:p>
          <a:p>
            <a:r>
              <a:rPr lang="en-US" sz="3600" dirty="0"/>
              <a:t>Financial institution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566"/>
            <a:ext cx="12192000" cy="1325563"/>
          </a:xfrm>
        </p:spPr>
        <p:txBody>
          <a:bodyPr/>
          <a:lstStyle/>
          <a:p>
            <a:r>
              <a:rPr lang="en-US" dirty="0"/>
              <a:t>Track Spending</a:t>
            </a:r>
          </a:p>
        </p:txBody>
      </p:sp>
    </p:spTree>
    <p:extLst>
      <p:ext uri="{BB962C8B-B14F-4D97-AF65-F5344CB8AC3E}">
        <p14:creationId xmlns:p14="http://schemas.microsoft.com/office/powerpoint/2010/main" val="420958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157" y="2058129"/>
            <a:ext cx="10070274" cy="4081414"/>
          </a:xfrm>
        </p:spPr>
        <p:txBody>
          <a:bodyPr numCol="1">
            <a:noAutofit/>
          </a:bodyPr>
          <a:lstStyle/>
          <a:p>
            <a:r>
              <a:rPr lang="en-US" dirty="0"/>
              <a:t>List 2 reasons why it is important to compare rental properties before making a selection? </a:t>
            </a:r>
          </a:p>
          <a:p>
            <a:r>
              <a:rPr lang="en-US" dirty="0"/>
              <a:t>What are 2 monthly costs to keep in mind when determining the total monthly costs of a rental unit? </a:t>
            </a:r>
          </a:p>
          <a:p>
            <a:r>
              <a:rPr lang="en-US" dirty="0"/>
              <a:t>What are your 2 main sources of income? </a:t>
            </a:r>
          </a:p>
          <a:p>
            <a:r>
              <a:rPr lang="en-US" dirty="0"/>
              <a:t>What are your 2 largest expenses? </a:t>
            </a:r>
          </a:p>
          <a:p>
            <a:r>
              <a:rPr lang="en-US" dirty="0"/>
              <a:t>What are 2 ways to track spending? </a:t>
            </a:r>
          </a:p>
          <a:p>
            <a:r>
              <a:rPr lang="en-US" dirty="0"/>
              <a:t>What are 2 ways you could decrease expenses? 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566"/>
            <a:ext cx="12192000" cy="1325563"/>
          </a:xfrm>
        </p:spPr>
        <p:txBody>
          <a:bodyPr/>
          <a:lstStyle/>
          <a:p>
            <a:r>
              <a:rPr lang="en-US" dirty="0"/>
              <a:t>Learning Assessment</a:t>
            </a:r>
          </a:p>
        </p:txBody>
      </p:sp>
    </p:spTree>
    <p:extLst>
      <p:ext uri="{BB962C8B-B14F-4D97-AF65-F5344CB8AC3E}">
        <p14:creationId xmlns:p14="http://schemas.microsoft.com/office/powerpoint/2010/main" val="15672422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How Much Will It Cost? And Can I Afford It?&amp;quot;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449</Words>
  <Application>Microsoft Office PowerPoint</Application>
  <PresentationFormat>Widescreen</PresentationFormat>
  <Paragraphs>183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Garamond</vt:lpstr>
      <vt:lpstr>Arial Black</vt:lpstr>
      <vt:lpstr>Arial</vt:lpstr>
      <vt:lpstr>Century Gothic</vt:lpstr>
      <vt:lpstr>Office Theme</vt:lpstr>
      <vt:lpstr>How Much Will It Cost? And Can I Afford It?</vt:lpstr>
      <vt:lpstr>Participants will:</vt:lpstr>
      <vt:lpstr>What Do the Ads Tell You?  </vt:lpstr>
      <vt:lpstr>Rental Cost Comparison</vt:lpstr>
      <vt:lpstr>Monthly Budget Worksheet</vt:lpstr>
      <vt:lpstr>Paying the Rent On Time, Every Month</vt:lpstr>
      <vt:lpstr>Track Spending</vt:lpstr>
      <vt:lpstr>Learning 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Will It Cost?  And Can I Afford It?</dc:title>
  <dc:creator>Deb Hewko</dc:creator>
  <cp:lastModifiedBy>KEVIN FREDERICK MURPHY</cp:lastModifiedBy>
  <cp:revision>39</cp:revision>
  <dcterms:created xsi:type="dcterms:W3CDTF">2016-06-20T18:06:39Z</dcterms:created>
  <dcterms:modified xsi:type="dcterms:W3CDTF">2020-01-08T14:57:55Z</dcterms:modified>
</cp:coreProperties>
</file>