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1" r:id="rId6"/>
    <p:sldId id="262" r:id="rId7"/>
    <p:sldId id="263" r:id="rId8"/>
    <p:sldId id="265" r:id="rId9"/>
  </p:sldIdLst>
  <p:sldSz cx="12192000" cy="6858000"/>
  <p:notesSz cx="6858000" cy="9144000"/>
  <p:embeddedFontLst>
    <p:embeddedFont>
      <p:font typeface="Arial Black" panose="020B0A04020102020204" pitchFamily="34" charset="0"/>
      <p:bold r:id="rId10"/>
      <p: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Garamond" panose="02020404030301010803" pitchFamily="18" charset="0"/>
      <p:regular r:id="rId20"/>
      <p:bold r:id="rId21"/>
      <p:italic r:id="rId22"/>
    </p:embeddedFont>
  </p:embeddedFontLst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CE7"/>
    <a:srgbClr val="F15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07" autoAdjust="0"/>
    <p:restoredTop sz="94648" autoAdjust="0"/>
  </p:normalViewPr>
  <p:slideViewPr>
    <p:cSldViewPr snapToGrid="0">
      <p:cViewPr varScale="1">
        <p:scale>
          <a:sx n="108" d="100"/>
          <a:sy n="108" d="100"/>
        </p:scale>
        <p:origin x="804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gs" Target="tags/tag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lang="en-US" sz="4800">
                <a:effectLst/>
              </a:defRPr>
            </a:lvl1pPr>
          </a:lstStyle>
          <a:p>
            <a:r>
              <a:rPr lang="en-US" sz="1050" kern="1400" dirty="0">
                <a:ln>
                  <a:noFill/>
                </a:ln>
                <a:solidFill>
                  <a:srgbClr val="000000"/>
                </a:solidFill>
                <a:effectLst/>
                <a:latin typeface="Arial Black" panose="020B0A04020102090204" pitchFamily="34" charset="0"/>
              </a:rPr>
              <a:t>How Much Will It Cost?  And Can I Afford It?</a:t>
            </a:r>
            <a:endParaRPr lang="en-US" sz="1050" kern="1400" dirty="0">
              <a:ln>
                <a:noFill/>
              </a:ln>
              <a:solidFill>
                <a:srgbClr val="000000"/>
              </a:solidFill>
              <a:effectLst/>
              <a:latin typeface="Garamond" panose="020204040303010108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-1"/>
            <a:ext cx="12192000" cy="72335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2"/>
          <p:cNvGrpSpPr>
            <a:grpSpLocks/>
          </p:cNvGrpSpPr>
          <p:nvPr userDrawn="1"/>
        </p:nvGrpSpPr>
        <p:grpSpPr bwMode="auto">
          <a:xfrm>
            <a:off x="492919" y="428626"/>
            <a:ext cx="7091362" cy="1774825"/>
            <a:chOff x="107038610" y="106413300"/>
            <a:chExt cx="7090776" cy="1774658"/>
          </a:xfrm>
        </p:grpSpPr>
        <p:pic>
          <p:nvPicPr>
            <p:cNvPr id="1027" name="Picture 3" descr="Logo House &amp; Key" title="Logo House &amp; Key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38610" y="106413300"/>
              <a:ext cx="2119111" cy="17746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592D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108011240" y="106413300"/>
              <a:ext cx="6118146" cy="11486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592D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4800" b="1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Rent Smart</a:t>
              </a:r>
              <a:endParaRPr kumimoji="0" lang="en-US" altLang="en-US" sz="1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403042D-AA52-40B6-939F-BF2AF7544A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83" y="5765083"/>
            <a:ext cx="6717180" cy="95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47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83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94482" y="678093"/>
            <a:ext cx="2559318" cy="54988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0849" y="678093"/>
            <a:ext cx="7041650" cy="549886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8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38C787-EF7F-4C27-975F-BEED032D1562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AEE1E3-9BE1-49B7-82A0-00D0FBA20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33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697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0892" y="2250039"/>
            <a:ext cx="4448908" cy="39269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50039"/>
            <a:ext cx="5181600" cy="392692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17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164" y="767556"/>
            <a:ext cx="984163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164" y="2093119"/>
            <a:ext cx="448727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2164" y="2917031"/>
            <a:ext cx="4487274" cy="32166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209311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2917031"/>
            <a:ext cx="5183188" cy="32166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895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464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45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301" y="667820"/>
            <a:ext cx="3441843" cy="1625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0301" y="2293706"/>
            <a:ext cx="34418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972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0574" y="678094"/>
            <a:ext cx="3354191" cy="173890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0574" y="2416996"/>
            <a:ext cx="335419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04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ECE7"/>
            </a:gs>
            <a:gs pos="50000">
              <a:schemeClr val="bg1"/>
            </a:gs>
            <a:gs pos="100000">
              <a:srgbClr val="FDECE7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4547" y="732566"/>
            <a:ext cx="97829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4547" y="2178121"/>
            <a:ext cx="9782906" cy="3998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635E4-AE46-4231-BFB3-52960708E071}" type="datetimeFigureOut">
              <a:rPr lang="en-US" smtClean="0"/>
              <a:t>1/8/2020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77D62-1804-46A8-B7A8-25EA4888A71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3" descr="Logo House &amp; Key" title="Logo House &amp; Key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90" y="188914"/>
            <a:ext cx="1034271" cy="86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1592D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-770762" y="292834"/>
            <a:ext cx="5248977" cy="1147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1592D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Rent Smart</a:t>
            </a:r>
            <a:endParaRPr kumimoji="0" lang="en-US" altLang="en-US" sz="20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324A21-BC2C-4C1F-B42E-712D9BC030B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2" y="5765083"/>
            <a:ext cx="6717180" cy="95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79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i="0" u="none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05940"/>
            <a:ext cx="9144000" cy="2093094"/>
          </a:xfrm>
        </p:spPr>
        <p:txBody>
          <a:bodyPr/>
          <a:lstStyle/>
          <a:p>
            <a:r>
              <a:rPr lang="en-US" i="1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Will It Cost?</a:t>
            </a:r>
            <a:br>
              <a:rPr lang="en-US" i="1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Can I Afford It?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14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7674" y="2178121"/>
            <a:ext cx="8396653" cy="2614596"/>
          </a:xfrm>
        </p:spPr>
        <p:txBody>
          <a:bodyPr/>
          <a:lstStyle/>
          <a:p>
            <a:r>
              <a:rPr lang="en-US" sz="3600" dirty="0"/>
              <a:t>Identify total cost of individual rental units.</a:t>
            </a:r>
          </a:p>
          <a:p>
            <a:r>
              <a:rPr lang="en-US" sz="3600" dirty="0"/>
              <a:t>Compare units based on total costs.</a:t>
            </a:r>
          </a:p>
          <a:p>
            <a:r>
              <a:rPr lang="en-US" sz="3600"/>
              <a:t>Practice balancing personal income and expenses.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7975"/>
            <a:ext cx="12192000" cy="1325563"/>
          </a:xfrm>
        </p:spPr>
        <p:txBody>
          <a:bodyPr/>
          <a:lstStyle/>
          <a:p>
            <a:r>
              <a:rPr lang="en-US" dirty="0"/>
              <a:t>Participants will:</a:t>
            </a:r>
          </a:p>
        </p:txBody>
      </p:sp>
    </p:spTree>
    <p:extLst>
      <p:ext uri="{BB962C8B-B14F-4D97-AF65-F5344CB8AC3E}">
        <p14:creationId xmlns:p14="http://schemas.microsoft.com/office/powerpoint/2010/main" val="274012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9364" y="1806231"/>
            <a:ext cx="8733271" cy="4167094"/>
          </a:xfrm>
        </p:spPr>
        <p:txBody>
          <a:bodyPr>
            <a:normAutofit/>
          </a:bodyPr>
          <a:lstStyle/>
          <a:p>
            <a:r>
              <a:rPr lang="en-US" dirty="0"/>
              <a:t>What is the address of the unit? </a:t>
            </a:r>
          </a:p>
          <a:p>
            <a:r>
              <a:rPr lang="en-US" dirty="0"/>
              <a:t>What is included in the rent? </a:t>
            </a:r>
          </a:p>
          <a:p>
            <a:r>
              <a:rPr lang="en-US" dirty="0"/>
              <a:t>What are the utilities the tenant pays? </a:t>
            </a:r>
          </a:p>
          <a:p>
            <a:r>
              <a:rPr lang="en-US" dirty="0"/>
              <a:t>Is there a hook-up charge? Is there a refundable deposit for utilities?</a:t>
            </a:r>
          </a:p>
          <a:p>
            <a:r>
              <a:rPr lang="en-US" dirty="0"/>
              <a:t>How much have these costs been in the past?</a:t>
            </a:r>
          </a:p>
          <a:p>
            <a:r>
              <a:rPr lang="en-US" dirty="0"/>
              <a:t>What other costs would the tenant be expected to pay? (</a:t>
            </a:r>
            <a:r>
              <a:rPr lang="en-US"/>
              <a:t>i.e., </a:t>
            </a:r>
            <a:r>
              <a:rPr lang="en-US" dirty="0"/>
              <a:t>pet deposit, parking, garage, damage deposit etc.)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35873"/>
            <a:ext cx="12192000" cy="1315013"/>
          </a:xfr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What Do the Ads Tell You?</a:t>
            </a:r>
            <a:br>
              <a:rPr lang="en-US" dirty="0"/>
            </a:b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4082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1157" y="1583142"/>
            <a:ext cx="3576274" cy="1325563"/>
          </a:xfrm>
        </p:spPr>
        <p:txBody>
          <a:bodyPr/>
          <a:lstStyle/>
          <a:p>
            <a:r>
              <a:rPr lang="en-US" dirty="0"/>
              <a:t>Rental Cost Comparison</a:t>
            </a:r>
          </a:p>
        </p:txBody>
      </p:sp>
      <p:graphicFrame>
        <p:nvGraphicFramePr>
          <p:cNvPr id="8" name="Table 7" descr="Rental Cost Comparison Chart" title="Rental Cost Comparison Chart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06134"/>
              </p:ext>
            </p:extLst>
          </p:nvPr>
        </p:nvGraphicFramePr>
        <p:xfrm>
          <a:off x="6011500" y="283770"/>
          <a:ext cx="5930020" cy="6068570"/>
        </p:xfrm>
        <a:graphic>
          <a:graphicData uri="http://schemas.openxmlformats.org/drawingml/2006/table">
            <a:tbl>
              <a:tblPr/>
              <a:tblGrid>
                <a:gridCol w="3161368">
                  <a:extLst>
                    <a:ext uri="{9D8B030D-6E8A-4147-A177-3AD203B41FA5}">
                      <a16:colId xmlns:a16="http://schemas.microsoft.com/office/drawing/2014/main" val="3205516310"/>
                    </a:ext>
                  </a:extLst>
                </a:gridCol>
                <a:gridCol w="883612">
                  <a:extLst>
                    <a:ext uri="{9D8B030D-6E8A-4147-A177-3AD203B41FA5}">
                      <a16:colId xmlns:a16="http://schemas.microsoft.com/office/drawing/2014/main" val="1951802041"/>
                    </a:ext>
                  </a:extLst>
                </a:gridCol>
                <a:gridCol w="942520">
                  <a:extLst>
                    <a:ext uri="{9D8B030D-6E8A-4147-A177-3AD203B41FA5}">
                      <a16:colId xmlns:a16="http://schemas.microsoft.com/office/drawing/2014/main" val="3694844777"/>
                    </a:ext>
                  </a:extLst>
                </a:gridCol>
                <a:gridCol w="942520">
                  <a:extLst>
                    <a:ext uri="{9D8B030D-6E8A-4147-A177-3AD203B41FA5}">
                      <a16:colId xmlns:a16="http://schemas.microsoft.com/office/drawing/2014/main" val="2557417658"/>
                    </a:ext>
                  </a:extLst>
                </a:gridCol>
              </a:tblGrid>
              <a:tr h="432280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24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Unit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162560" marR="307340" indent="0" algn="ctr" rtl="0">
                        <a:lnSpc>
                          <a:spcPct val="119000"/>
                        </a:lnSpc>
                        <a:spcBef>
                          <a:spcPts val="24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#1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347345" marR="307340" indent="0" algn="ctr" rtl="0">
                        <a:lnSpc>
                          <a:spcPct val="119000"/>
                        </a:lnSpc>
                        <a:spcBef>
                          <a:spcPts val="24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#2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347345" marR="307340" indent="0" algn="ctr" rtl="0">
                        <a:lnSpc>
                          <a:spcPct val="119000"/>
                        </a:lnSpc>
                        <a:spcBef>
                          <a:spcPts val="24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#3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551705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397092"/>
                  </a:ext>
                </a:extLst>
              </a:tr>
              <a:tr h="253764">
                <a:tc gridSpan="4">
                  <a:txBody>
                    <a:bodyPr/>
                    <a:lstStyle/>
                    <a:p>
                      <a:pPr marL="914400"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Expense (initial cost) 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059904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Security deposit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796711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Application deposit*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826324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Other (for example, 1</a:t>
                      </a:r>
                      <a:r>
                        <a:rPr lang="en-US" sz="500" kern="1400" baseline="300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st</a:t>
                      </a: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 &amp; last month rent)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138802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612940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1915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8110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619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1063064"/>
                  </a:ext>
                </a:extLst>
              </a:tr>
              <a:tr h="253764">
                <a:tc gridSpan="4">
                  <a:txBody>
                    <a:bodyPr/>
                    <a:lstStyle/>
                    <a:p>
                      <a:pPr marL="914400"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Monthly Cost 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326066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Rent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9088291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   Utilities 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7888276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Water &amp; sewer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3596077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Trash pick-up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16756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Parking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3817942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Garage/storage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1223017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Cable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840698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Internet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246881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Maintenance  (for example, lawn, snow)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738492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Laundry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0070046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Transportation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783523"/>
                  </a:ext>
                </a:extLst>
              </a:tr>
              <a:tr h="253764">
                <a:tc>
                  <a:txBody>
                    <a:bodyPr/>
                    <a:lstStyle/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658403"/>
                  </a:ext>
                </a:extLst>
              </a:tr>
              <a:tr h="561010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09842" marR="0" indent="0" algn="l" rtl="0">
                        <a:lnSpc>
                          <a:spcPct val="119000"/>
                        </a:lnSpc>
                        <a:spcBef>
                          <a:spcPts val="7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Money needed 1</a:t>
                      </a:r>
                      <a:r>
                        <a:rPr lang="en-US" sz="500" b="1" kern="1400" baseline="300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st </a:t>
                      </a: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Arial" panose="020B0604020202020204" pitchFamily="34" charset="0"/>
                        </a:rPr>
                        <a:t>month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endParaRPr lang="en-US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901" marR="35901" marT="35901" marB="35901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409877"/>
                  </a:ext>
                </a:extLst>
              </a:tr>
            </a:tbl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156029" y="3123668"/>
            <a:ext cx="390653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+mn-lt"/>
              </a:rPr>
              <a:t>When looking for a place to live, check out all the costs.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65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7519" y="7577750"/>
            <a:ext cx="9782906" cy="1351466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/>
              <a:t>Activity 3: handout 3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4361" y="1607485"/>
            <a:ext cx="3420762" cy="2435664"/>
          </a:xfrm>
        </p:spPr>
        <p:txBody>
          <a:bodyPr>
            <a:noAutofit/>
          </a:bodyPr>
          <a:lstStyle/>
          <a:p>
            <a:r>
              <a:rPr lang="en-US" dirty="0"/>
              <a:t>Monthly Budget Worksheet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6073" y="177270"/>
            <a:ext cx="4804352" cy="644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01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156233"/>
              </p:ext>
            </p:extLst>
          </p:nvPr>
        </p:nvGraphicFramePr>
        <p:xfrm>
          <a:off x="4586288" y="287019"/>
          <a:ext cx="7300912" cy="5970907"/>
        </p:xfrm>
        <a:graphic>
          <a:graphicData uri="http://schemas.openxmlformats.org/drawingml/2006/table">
            <a:tbl>
              <a:tblPr/>
              <a:tblGrid>
                <a:gridCol w="1089987">
                  <a:extLst>
                    <a:ext uri="{9D8B030D-6E8A-4147-A177-3AD203B41FA5}">
                      <a16:colId xmlns:a16="http://schemas.microsoft.com/office/drawing/2014/main" val="3167539565"/>
                    </a:ext>
                  </a:extLst>
                </a:gridCol>
                <a:gridCol w="1069093">
                  <a:extLst>
                    <a:ext uri="{9D8B030D-6E8A-4147-A177-3AD203B41FA5}">
                      <a16:colId xmlns:a16="http://schemas.microsoft.com/office/drawing/2014/main" val="2436483635"/>
                    </a:ext>
                  </a:extLst>
                </a:gridCol>
                <a:gridCol w="1012076">
                  <a:extLst>
                    <a:ext uri="{9D8B030D-6E8A-4147-A177-3AD203B41FA5}">
                      <a16:colId xmlns:a16="http://schemas.microsoft.com/office/drawing/2014/main" val="3312772289"/>
                    </a:ext>
                  </a:extLst>
                </a:gridCol>
                <a:gridCol w="1044658">
                  <a:extLst>
                    <a:ext uri="{9D8B030D-6E8A-4147-A177-3AD203B41FA5}">
                      <a16:colId xmlns:a16="http://schemas.microsoft.com/office/drawing/2014/main" val="3780750396"/>
                    </a:ext>
                  </a:extLst>
                </a:gridCol>
                <a:gridCol w="1028366">
                  <a:extLst>
                    <a:ext uri="{9D8B030D-6E8A-4147-A177-3AD203B41FA5}">
                      <a16:colId xmlns:a16="http://schemas.microsoft.com/office/drawing/2014/main" val="3291228343"/>
                    </a:ext>
                  </a:extLst>
                </a:gridCol>
                <a:gridCol w="1028366">
                  <a:extLst>
                    <a:ext uri="{9D8B030D-6E8A-4147-A177-3AD203B41FA5}">
                      <a16:colId xmlns:a16="http://schemas.microsoft.com/office/drawing/2014/main" val="312201721"/>
                    </a:ext>
                  </a:extLst>
                </a:gridCol>
                <a:gridCol w="1028366">
                  <a:extLst>
                    <a:ext uri="{9D8B030D-6E8A-4147-A177-3AD203B41FA5}">
                      <a16:colId xmlns:a16="http://schemas.microsoft.com/office/drawing/2014/main" val="731279918"/>
                    </a:ext>
                  </a:extLst>
                </a:gridCol>
              </a:tblGrid>
              <a:tr h="265644">
                <a:tc>
                  <a:txBody>
                    <a:bodyPr/>
                    <a:lstStyle/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Sunday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Tuesday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Wednesday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Thursday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Friday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9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Saturday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307061"/>
                  </a:ext>
                </a:extLst>
              </a:tr>
              <a:tr h="1172166"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8623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Rent due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8623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$450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Payday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$240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$112.50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 rent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5865773"/>
                  </a:ext>
                </a:extLst>
              </a:tr>
              <a:tr h="1172166"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8623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Cable due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8623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$45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Payday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$240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$112.50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 rent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980138"/>
                  </a:ext>
                </a:extLst>
              </a:tr>
              <a:tr h="1172166"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Heat and electric due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$65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Payday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$240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$112.50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 rent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536696"/>
                  </a:ext>
                </a:extLst>
              </a:tr>
              <a:tr h="1172166"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Phone due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$40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Payday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$240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$112.50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for rent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194424"/>
                  </a:ext>
                </a:extLst>
              </a:tr>
              <a:tr h="1016599"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1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Rent due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10160" indent="0" algn="ctr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$450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26695" indent="0" algn="l" rtl="0">
                        <a:lnSpc>
                          <a:spcPct val="119000"/>
                        </a:lnSpc>
                        <a:spcBef>
                          <a:spcPts val="155"/>
                        </a:spcBef>
                        <a:spcAft>
                          <a:spcPts val="600"/>
                        </a:spcAft>
                      </a:pPr>
                      <a:r>
                        <a:rPr lang="en-US" sz="10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4645" marR="34645" marT="34645" marB="3464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6485208"/>
                  </a:ext>
                </a:extLst>
              </a:tr>
            </a:tbl>
          </a:graphicData>
        </a:graphic>
      </p:graphicFrame>
      <p:sp>
        <p:nvSpPr>
          <p:cNvPr id="2" name="Title 1" descr="Paying the Rent&#10;On Time, Every Month" title="Paying the Rent"/>
          <p:cNvSpPr>
            <a:spLocks noGrp="1"/>
          </p:cNvSpPr>
          <p:nvPr>
            <p:ph type="title"/>
          </p:nvPr>
        </p:nvSpPr>
        <p:spPr>
          <a:xfrm>
            <a:off x="865486" y="1631102"/>
            <a:ext cx="3341012" cy="3595796"/>
          </a:xfrm>
        </p:spPr>
        <p:txBody>
          <a:bodyPr>
            <a:noAutofit/>
          </a:bodyPr>
          <a:lstStyle/>
          <a:p>
            <a:r>
              <a:rPr lang="en-US" dirty="0"/>
              <a:t>Paying the Rent</a:t>
            </a:r>
            <a:br>
              <a:rPr lang="en-US" dirty="0"/>
            </a:br>
            <a:r>
              <a:rPr lang="en-US" dirty="0"/>
              <a:t>On Time, Every Month</a:t>
            </a:r>
          </a:p>
        </p:txBody>
      </p:sp>
      <p:sp>
        <p:nvSpPr>
          <p:cNvPr id="5" name="Control 1"/>
          <p:cNvSpPr>
            <a:spLocks noChangeAspect="1" noChangeArrowheads="1" noChangeShapeType="1"/>
          </p:cNvSpPr>
          <p:nvPr/>
        </p:nvSpPr>
        <p:spPr bwMode="auto">
          <a:xfrm>
            <a:off x="3803529" y="6012352"/>
            <a:ext cx="6829425" cy="514191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905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9992" y="2058129"/>
            <a:ext cx="8084744" cy="2322802"/>
          </a:xfrm>
        </p:spPr>
        <p:txBody>
          <a:bodyPr numCol="2">
            <a:noAutofit/>
          </a:bodyPr>
          <a:lstStyle/>
          <a:p>
            <a:r>
              <a:rPr lang="en-US" sz="3600" dirty="0"/>
              <a:t>Notebook</a:t>
            </a:r>
          </a:p>
          <a:p>
            <a:r>
              <a:rPr lang="en-US" sz="3600" dirty="0"/>
              <a:t>Receipts</a:t>
            </a:r>
          </a:p>
          <a:p>
            <a:r>
              <a:rPr lang="en-US" sz="3600" dirty="0"/>
              <a:t>Calendar</a:t>
            </a:r>
          </a:p>
          <a:p>
            <a:r>
              <a:rPr lang="en-US" sz="3600" dirty="0"/>
              <a:t>Checkbook</a:t>
            </a:r>
          </a:p>
          <a:p>
            <a:r>
              <a:rPr lang="en-US" sz="3600" dirty="0"/>
              <a:t>Envelope </a:t>
            </a:r>
          </a:p>
          <a:p>
            <a:r>
              <a:rPr lang="en-US" sz="3600" dirty="0"/>
              <a:t>Electronically</a:t>
            </a:r>
          </a:p>
          <a:p>
            <a:r>
              <a:rPr lang="en-US" sz="3600" dirty="0"/>
              <a:t>Financial institution</a:t>
            </a:r>
          </a:p>
          <a:p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32566"/>
            <a:ext cx="12192000" cy="1325563"/>
          </a:xfrm>
        </p:spPr>
        <p:txBody>
          <a:bodyPr/>
          <a:lstStyle/>
          <a:p>
            <a:r>
              <a:rPr lang="en-US" dirty="0"/>
              <a:t>Track Spending</a:t>
            </a:r>
          </a:p>
        </p:txBody>
      </p:sp>
    </p:spTree>
    <p:extLst>
      <p:ext uri="{BB962C8B-B14F-4D97-AF65-F5344CB8AC3E}">
        <p14:creationId xmlns:p14="http://schemas.microsoft.com/office/powerpoint/2010/main" val="420958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8157" y="2058129"/>
            <a:ext cx="10070274" cy="4081414"/>
          </a:xfrm>
        </p:spPr>
        <p:txBody>
          <a:bodyPr numCol="1">
            <a:noAutofit/>
          </a:bodyPr>
          <a:lstStyle/>
          <a:p>
            <a:r>
              <a:rPr lang="en-US" dirty="0"/>
              <a:t>List 2 reasons why it is important to compare rental properties before making a selection? </a:t>
            </a:r>
          </a:p>
          <a:p>
            <a:r>
              <a:rPr lang="en-US" dirty="0"/>
              <a:t>What are 2 monthly costs to keep in mind when determining the total monthly costs of a rental unit? </a:t>
            </a:r>
          </a:p>
          <a:p>
            <a:r>
              <a:rPr lang="en-US" dirty="0"/>
              <a:t>What are your 2 main sources of income? </a:t>
            </a:r>
          </a:p>
          <a:p>
            <a:r>
              <a:rPr lang="en-US" dirty="0"/>
              <a:t>What are your 2 largest expenses? </a:t>
            </a:r>
          </a:p>
          <a:p>
            <a:r>
              <a:rPr lang="en-US" dirty="0"/>
              <a:t>What are 2 ways to track spending? </a:t>
            </a:r>
          </a:p>
          <a:p>
            <a:r>
              <a:rPr lang="en-US" dirty="0"/>
              <a:t>What are 2 ways you could decrease expenses? </a:t>
            </a:r>
          </a:p>
          <a:p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32566"/>
            <a:ext cx="12192000" cy="1325563"/>
          </a:xfrm>
        </p:spPr>
        <p:txBody>
          <a:bodyPr/>
          <a:lstStyle/>
          <a:p>
            <a:r>
              <a:rPr lang="en-US" dirty="0"/>
              <a:t>Learning Assessment</a:t>
            </a:r>
          </a:p>
        </p:txBody>
      </p:sp>
    </p:spTree>
    <p:extLst>
      <p:ext uri="{BB962C8B-B14F-4D97-AF65-F5344CB8AC3E}">
        <p14:creationId xmlns:p14="http://schemas.microsoft.com/office/powerpoint/2010/main" val="15672422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How Much Will It Cost? And Can I Afford It?&amp;quot;&quot;/&gt;&lt;property id=&quot;20307&quot; value=&quot;25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</TotalTime>
  <Words>449</Words>
  <Application>Microsoft Office PowerPoint</Application>
  <PresentationFormat>Widescreen</PresentationFormat>
  <Paragraphs>183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Garamond</vt:lpstr>
      <vt:lpstr>Arial Black</vt:lpstr>
      <vt:lpstr>Arial</vt:lpstr>
      <vt:lpstr>Century Gothic</vt:lpstr>
      <vt:lpstr>Office Theme</vt:lpstr>
      <vt:lpstr>How Much Will It Cost? And Can I Afford It?</vt:lpstr>
      <vt:lpstr>Participants will:</vt:lpstr>
      <vt:lpstr>What Do the Ads Tell You?  </vt:lpstr>
      <vt:lpstr>Rental Cost Comparison</vt:lpstr>
      <vt:lpstr>Monthly Budget Worksheet</vt:lpstr>
      <vt:lpstr>Paying the Rent On Time, Every Month</vt:lpstr>
      <vt:lpstr>Track Spending</vt:lpstr>
      <vt:lpstr>Learning Assessment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Much Will It Cost?  And Can I Afford It?</dc:title>
  <dc:creator>Deb Hewko</dc:creator>
  <cp:lastModifiedBy>KEVIN FREDERICK MURPHY</cp:lastModifiedBy>
  <cp:revision>39</cp:revision>
  <dcterms:created xsi:type="dcterms:W3CDTF">2016-06-20T18:06:39Z</dcterms:created>
  <dcterms:modified xsi:type="dcterms:W3CDTF">2020-01-08T14:57:55Z</dcterms:modified>
</cp:coreProperties>
</file>