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5"/>
  </p:sldMasterIdLst>
  <p:notesMasterIdLst>
    <p:notesMasterId r:id="rId26"/>
  </p:notesMasterIdLst>
  <p:handoutMasterIdLst>
    <p:handoutMasterId r:id="rId27"/>
  </p:handoutMasterIdLst>
  <p:sldIdLst>
    <p:sldId id="260" r:id="rId6"/>
    <p:sldId id="363" r:id="rId7"/>
    <p:sldId id="364" r:id="rId8"/>
    <p:sldId id="365" r:id="rId9"/>
    <p:sldId id="368" r:id="rId10"/>
    <p:sldId id="387" r:id="rId11"/>
    <p:sldId id="410" r:id="rId12"/>
    <p:sldId id="414" r:id="rId13"/>
    <p:sldId id="417" r:id="rId14"/>
    <p:sldId id="415" r:id="rId15"/>
    <p:sldId id="418" r:id="rId16"/>
    <p:sldId id="397" r:id="rId17"/>
    <p:sldId id="419" r:id="rId18"/>
    <p:sldId id="416" r:id="rId19"/>
    <p:sldId id="396" r:id="rId20"/>
    <p:sldId id="369" r:id="rId21"/>
    <p:sldId id="389" r:id="rId22"/>
    <p:sldId id="390" r:id="rId23"/>
    <p:sldId id="388" r:id="rId24"/>
    <p:sldId id="34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2" autoAdjust="0"/>
    <p:restoredTop sz="98515" autoAdjust="0"/>
  </p:normalViewPr>
  <p:slideViewPr>
    <p:cSldViewPr>
      <p:cViewPr varScale="1">
        <p:scale>
          <a:sx n="82" d="100"/>
          <a:sy n="82" d="100"/>
        </p:scale>
        <p:origin x="9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302" y="-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BB9E4719-1A33-49CD-8D30-9A86ADF5D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53" tIns="48627" rIns="97253" bIns="48627" numCol="1" anchor="b" anchorCtr="0" compatLnSpc="1">
            <a:prstTxWarp prst="textNoShape">
              <a:avLst/>
            </a:prstTxWarp>
          </a:bodyPr>
          <a:lstStyle>
            <a:lvl1pPr algn="r" defTabSz="972516" eaLnBrk="1" hangingPunct="1">
              <a:defRPr sz="1300">
                <a:latin typeface="Verdana" pitchFamily="34" charset="0"/>
              </a:defRPr>
            </a:lvl1pPr>
          </a:lstStyle>
          <a:p>
            <a:pPr>
              <a:defRPr/>
            </a:pPr>
            <a:fld id="{432391B3-54E3-4205-AD31-F2BCBF944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9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873"/>
            <a:fld id="{E6A553ED-2FA0-436E-9AE6-9D828E34FA2A}" type="slidenum">
              <a:rPr lang="en-US" smtClean="0"/>
              <a:pPr defTabSz="969873"/>
              <a:t>1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864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8285"/>
            <a:fld id="{D69D1AC5-29C3-4920-AADC-FC8286B6B3BF}" type="slidenum">
              <a:rPr lang="en-US" smtClean="0"/>
              <a:pPr defTabSz="968285"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36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Some bacteria produce </a:t>
            </a:r>
            <a:r>
              <a:rPr lang="en-US" u="sng" smtClean="0"/>
              <a:t>spores</a:t>
            </a:r>
            <a:r>
              <a:rPr lang="en-US" smtClean="0"/>
              <a:t>. Spores are a normal part of the life cycle of these bacteria. The bacteria occur as vegetative cells or as spores. </a:t>
            </a:r>
          </a:p>
          <a:p>
            <a:r>
              <a:rPr lang="en-US" u="sng" smtClean="0"/>
              <a:t>Spores</a:t>
            </a:r>
            <a:r>
              <a:rPr lang="en-US" smtClean="0"/>
              <a:t> are a dormant stage of life and can survive many harsh conditions (heat, cold, exposure to chemicals).  Some bacterial spores can survive in boiling water 212 F for more than 16 hours. The same organism in the vegetative state would not survive in boiling water at all. </a:t>
            </a:r>
          </a:p>
          <a:p>
            <a:r>
              <a:rPr lang="en-US" smtClean="0"/>
              <a:t>Spores have been compared to plant seeds in that they will </a:t>
            </a:r>
            <a:r>
              <a:rPr lang="en-US" u="sng" smtClean="0"/>
              <a:t>germinate and grow</a:t>
            </a:r>
            <a:r>
              <a:rPr lang="en-US" smtClean="0"/>
              <a:t> when the conditions are right. </a:t>
            </a:r>
          </a:p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9873"/>
            <a:fld id="{406A3DAA-FD5C-4F5D-9CE5-BC58560FD451}" type="slidenum">
              <a:rPr lang="en-US" smtClean="0"/>
              <a:pPr defTabSz="969873"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746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AutoShape 13"/>
          <p:cNvSpPr>
            <a:spLocks noChangeArrowheads="1"/>
          </p:cNvSpPr>
          <p:nvPr userDrawn="1"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AutoShape 15"/>
          <p:cNvSpPr>
            <a:spLocks noChangeArrowheads="1"/>
          </p:cNvSpPr>
          <p:nvPr userDrawn="1"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 userDrawn="1"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65F8-DA0C-42D7-B315-9719B90B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24FEB-3A3E-4431-8B9C-43ED86A5E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BBDC7-0C55-43EE-920D-7B61725A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C9195-D97D-424D-93B7-25A46F6A3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8681-2EC9-4A6F-B1DA-2EF031006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067C-74F3-4ABE-96BD-95D926D05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D8AAD-8300-4B83-875E-45FC75E4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854C-F09C-4CC3-B5CF-33182EB15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FD51-0730-4EB7-A280-D557BF3C6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1E1C-53A9-4D07-9208-C4686A7BD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0273-D9DD-4B4C-8895-387274F2B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186EF3-C8C2-49E5-9F64-97080C2BB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yi.uwex.edu/safepreserving/webinar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fyi.uwex.edu/safepreserving/webinar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ga.edu/nchf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fyi.uwex.edu/safepreserving/recipes/" TargetMode="External"/><Relationship Id="rId4" Type="http://schemas.openxmlformats.org/officeDocument/2006/relationships/hyperlink" Target="http://www.foodsafety.wisc.ed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d-info.org/index.php/fuseaction/about.video" TargetMode="External"/><Relationship Id="rId2" Type="http://schemas.openxmlformats.org/officeDocument/2006/relationships/hyperlink" Target="http://www.uwex.edu/ces/ag/issues/fmd/So_you_got_a_deer-G159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85838"/>
            <a:ext cx="7315200" cy="14446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Preserving </a:t>
            </a:r>
            <a:r>
              <a:rPr lang="en-US" sz="4000" dirty="0" smtClean="0"/>
              <a:t>Safe, High Quality Meat</a:t>
            </a:r>
            <a:endParaRPr lang="en-US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pPr algn="r" eaLnBrk="1" hangingPunct="1"/>
            <a:r>
              <a:rPr lang="en-US" sz="2400" dirty="0" smtClean="0"/>
              <a:t>Lunch &amp; Learn</a:t>
            </a:r>
          </a:p>
          <a:p>
            <a:pPr algn="r" eaLnBrk="1" hangingPunct="1"/>
            <a:r>
              <a:rPr lang="en-US" sz="2400" dirty="0" smtClean="0"/>
              <a:t>12 noon to 1 pm</a:t>
            </a:r>
          </a:p>
          <a:p>
            <a:pPr algn="r" eaLnBrk="1" hangingPunct="1"/>
            <a:r>
              <a:rPr lang="en-US" sz="2400" dirty="0" smtClean="0"/>
              <a:t>October </a:t>
            </a:r>
            <a:r>
              <a:rPr lang="en-US" sz="2400" dirty="0" smtClean="0"/>
              <a:t>6, 2014</a:t>
            </a:r>
            <a:endParaRPr lang="en-US" sz="2400" dirty="0" smtClean="0"/>
          </a:p>
          <a:p>
            <a:pPr algn="r" eaLnBrk="1" hangingPunct="1"/>
            <a:r>
              <a:rPr lang="en-US" sz="2400" dirty="0" smtClean="0"/>
              <a:t> 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5124" name="Picture 3" descr="UWEXCE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876800"/>
            <a:ext cx="3019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jerky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667000"/>
            <a:ext cx="3154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Canning Meat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47800"/>
            <a:ext cx="7924800" cy="4114800"/>
          </a:xfrm>
        </p:spPr>
        <p:txBody>
          <a:bodyPr/>
          <a:lstStyle/>
          <a:p>
            <a:pPr marL="228600" indent="-228600">
              <a:defRPr/>
            </a:pPr>
            <a:r>
              <a:rPr lang="en-US" sz="2600" dirty="0" smtClean="0"/>
              <a:t>Safe canning times for meat:</a:t>
            </a:r>
          </a:p>
          <a:p>
            <a:pPr marL="450850" lvl="1" indent="-228600">
              <a:defRPr/>
            </a:pPr>
            <a:r>
              <a:rPr lang="en-US" sz="2200" dirty="0" smtClean="0"/>
              <a:t>Allow heat to penetrate to the cold spot in the jar and throughout the food</a:t>
            </a:r>
          </a:p>
          <a:p>
            <a:pPr marL="450850" lvl="1" indent="-228600">
              <a:defRPr/>
            </a:pPr>
            <a:r>
              <a:rPr lang="en-US" sz="2200" dirty="0" smtClean="0"/>
              <a:t>Reach temperatures needed to destroy harmful bacteria and spores</a:t>
            </a:r>
          </a:p>
          <a:p>
            <a:pPr marL="50800" indent="-228600">
              <a:defRPr/>
            </a:pPr>
            <a:r>
              <a:rPr lang="en-US" sz="2600" dirty="0" smtClean="0"/>
              <a:t>Trim meat of fat, bruises and heavy gristle</a:t>
            </a:r>
          </a:p>
          <a:p>
            <a:pPr marL="228600" indent="-228600">
              <a:defRPr/>
            </a:pPr>
            <a:r>
              <a:rPr lang="en-US" sz="2600" dirty="0" smtClean="0"/>
              <a:t>Use only the jar size and packing style listed</a:t>
            </a:r>
          </a:p>
          <a:p>
            <a:pPr marL="628650" lvl="1" indent="-228600">
              <a:defRPr/>
            </a:pPr>
            <a:r>
              <a:rPr lang="en-US" sz="2200" dirty="0" smtClean="0"/>
              <a:t>Consider canning venison in tomato-juice</a:t>
            </a:r>
          </a:p>
          <a:p>
            <a:pPr marL="228600" indent="-228600">
              <a:defRPr/>
            </a:pPr>
            <a:r>
              <a:rPr lang="en-US" sz="2600" dirty="0" smtClean="0"/>
              <a:t>Process for the time listed; adjust for elevation</a:t>
            </a:r>
            <a:endParaRPr lang="en-US" sz="2600" dirty="0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257800"/>
            <a:ext cx="12636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95400" y="5486400"/>
            <a:ext cx="6172200" cy="12001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darker areas of the state indicate elevations above 1,000 feet. Increase processing pressure from 10 psi to 15 psi for a weighted gauge canner. Process in a dial gauge canner at 11 psi.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Pack or Raw Pack? </a:t>
            </a:r>
            <a:r>
              <a:rPr lang="en-US" sz="1800" dirty="0" smtClean="0"/>
              <a:t>(same processing time)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8923" y="115548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Hot Pack</a:t>
            </a:r>
          </a:p>
          <a:p>
            <a:pPr marL="228600" indent="-228600">
              <a:spcBef>
                <a:spcPts val="0"/>
              </a:spcBef>
            </a:pPr>
            <a:r>
              <a:rPr lang="en-US" sz="2400" dirty="0" smtClean="0"/>
              <a:t>Meat roasted or </a:t>
            </a:r>
            <a:r>
              <a:rPr lang="en-US" sz="2400" dirty="0" smtClean="0"/>
              <a:t>browned prior to packing into jars </a:t>
            </a:r>
            <a:endParaRPr lang="en-US" sz="2400" dirty="0" smtClean="0"/>
          </a:p>
          <a:p>
            <a:pPr marL="228600" indent="-228600">
              <a:spcBef>
                <a:spcPts val="0"/>
              </a:spcBef>
            </a:pPr>
            <a:r>
              <a:rPr lang="en-US" sz="2400" dirty="0" smtClean="0"/>
              <a:t>Allows: </a:t>
            </a:r>
          </a:p>
          <a:p>
            <a:pPr marL="628650" lvl="1" indent="-228600">
              <a:spcBef>
                <a:spcPts val="0"/>
              </a:spcBef>
            </a:pPr>
            <a:r>
              <a:rPr lang="en-US" dirty="0" smtClean="0"/>
              <a:t>More </a:t>
            </a:r>
            <a:r>
              <a:rPr lang="en-US" dirty="0" smtClean="0"/>
              <a:t>meat in </a:t>
            </a:r>
            <a:r>
              <a:rPr lang="en-US" dirty="0" smtClean="0"/>
              <a:t>jars</a:t>
            </a:r>
          </a:p>
          <a:p>
            <a:pPr marL="628650" lvl="1" indent="-228600">
              <a:spcBef>
                <a:spcPts val="0"/>
              </a:spcBef>
            </a:pPr>
            <a:r>
              <a:rPr lang="en-US" sz="2400" dirty="0" smtClean="0"/>
              <a:t>Good color</a:t>
            </a:r>
          </a:p>
          <a:p>
            <a:pPr marL="628650" lvl="1" indent="-228600">
              <a:spcBef>
                <a:spcPts val="0"/>
              </a:spcBef>
            </a:pPr>
            <a:r>
              <a:rPr lang="en-US" sz="2400" dirty="0" smtClean="0"/>
              <a:t>Added </a:t>
            </a:r>
            <a:r>
              <a:rPr lang="en-US" sz="2400" dirty="0" smtClean="0"/>
              <a:t>flavor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19246" y="1155483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Raw Pack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Raw meat loosely packed in jars – no added liquid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Quick &amp; easy to do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Beef Hot-left raw-right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1169" y="3838574"/>
            <a:ext cx="4419600" cy="2486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2369" y="4038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</a:t>
            </a:r>
          </a:p>
          <a:p>
            <a:r>
              <a:rPr lang="en-US" dirty="0" smtClean="0"/>
              <a:t>Beef hot packed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7662" y="408034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Right:</a:t>
            </a:r>
          </a:p>
          <a:p>
            <a:r>
              <a:rPr lang="en-US" dirty="0" smtClean="0"/>
              <a:t>Beef raw packed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632460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courtesy of Chris </a:t>
            </a:r>
            <a:r>
              <a:rPr lang="en-US" sz="1400" dirty="0" err="1" smtClean="0"/>
              <a:t>Kniep</a:t>
            </a:r>
            <a:r>
              <a:rPr lang="en-US" sz="1400" dirty="0" smtClean="0"/>
              <a:t>, Winnebago County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372708" y="2940903"/>
            <a:ext cx="4314092" cy="830997"/>
          </a:xfrm>
          <a:prstGeom prst="rect">
            <a:avLst/>
          </a:prstGeom>
          <a:solidFill>
            <a:srgbClr val="D9D9FF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NOTE: the long processing times for meat ALLOW you to add a bit of onion, garlic or seasoning and still have a safe recipe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Poultry, Rabbit &amp; Small Game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114800"/>
          </a:xfrm>
        </p:spPr>
        <p:txBody>
          <a:bodyPr/>
          <a:lstStyle/>
          <a:p>
            <a:pPr marL="231775" indent="-231775"/>
            <a:r>
              <a:rPr lang="en-US" sz="2600" dirty="0" smtClean="0"/>
              <a:t>Carefully skin and dress wild game and game birds. </a:t>
            </a:r>
          </a:p>
          <a:p>
            <a:pPr marL="231775" indent="-231775"/>
            <a:r>
              <a:rPr lang="en-US" sz="2600" dirty="0" smtClean="0"/>
              <a:t>Remove fat, especially excess fat, on poultry and game – it quickly becomes rancid on freezing and interferes with canning.</a:t>
            </a:r>
          </a:p>
          <a:p>
            <a:pPr marL="231775" indent="-231775"/>
            <a:r>
              <a:rPr lang="en-US" sz="2600" dirty="0" smtClean="0"/>
              <a:t>Do </a:t>
            </a:r>
            <a:r>
              <a:rPr lang="en-US" sz="2600" u="sng" dirty="0" smtClean="0"/>
              <a:t>not</a:t>
            </a:r>
            <a:r>
              <a:rPr lang="en-US" sz="2600" dirty="0" smtClean="0"/>
              <a:t> stuff poultry or game birds prior to freezing. </a:t>
            </a:r>
          </a:p>
          <a:p>
            <a:pPr marL="231775" indent="-231775"/>
            <a:r>
              <a:rPr lang="en-US" sz="2600" dirty="0" smtClean="0"/>
              <a:t>For best flavor, soak small game in brine prior to canning.</a:t>
            </a:r>
          </a:p>
          <a:p>
            <a:pPr marL="231775" indent="-231775"/>
            <a:r>
              <a:rPr lang="en-US" sz="2600" dirty="0" smtClean="0"/>
              <a:t>Can poultry and small game with or without bones. </a:t>
            </a:r>
          </a:p>
        </p:txBody>
      </p:sp>
      <p:pic>
        <p:nvPicPr>
          <p:cNvPr id="15364" name="Picture 6" descr="pheasa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Pack or Raw Pack? </a:t>
            </a:r>
            <a:br>
              <a:rPr lang="en-US" dirty="0" smtClean="0"/>
            </a:br>
            <a:r>
              <a:rPr lang="en-US" sz="1800" dirty="0" smtClean="0"/>
              <a:t>(same processing time for pack method; longer processing time for bone-in poultry)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53294" y="1395413"/>
            <a:ext cx="7313612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Hot Pack</a:t>
            </a:r>
          </a:p>
          <a:p>
            <a:pPr marL="228600" indent="-228600"/>
            <a:r>
              <a:rPr lang="en-US" sz="2400" dirty="0" smtClean="0"/>
              <a:t>Bake until 2/3 done</a:t>
            </a:r>
          </a:p>
          <a:p>
            <a:pPr marL="228600" indent="-228600"/>
            <a:r>
              <a:rPr lang="en-US" sz="2400" dirty="0" smtClean="0"/>
              <a:t>Added flavor from browning</a:t>
            </a:r>
          </a:p>
          <a:p>
            <a:pPr marL="228600" indent="-228600">
              <a:buNone/>
            </a:pPr>
            <a:r>
              <a:rPr lang="en-US" sz="2400" dirty="0" smtClean="0"/>
              <a:t>	and broth</a:t>
            </a:r>
          </a:p>
          <a:p>
            <a:pPr marL="228600" indent="-22860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941277" y="1406526"/>
            <a:ext cx="3581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Raw Pack</a:t>
            </a:r>
          </a:p>
          <a:p>
            <a:pPr marL="228600" indent="-228600">
              <a:spcBef>
                <a:spcPts val="0"/>
              </a:spcBef>
            </a:pPr>
            <a:r>
              <a:rPr lang="en-US" sz="2400" dirty="0" smtClean="0"/>
              <a:t>Pack raw </a:t>
            </a:r>
            <a:r>
              <a:rPr lang="en-US" sz="2400" dirty="0" smtClean="0"/>
              <a:t>chicken loosely </a:t>
            </a:r>
            <a:r>
              <a:rPr lang="en-US" sz="2400" dirty="0" smtClean="0"/>
              <a:t>in </a:t>
            </a:r>
            <a:r>
              <a:rPr lang="en-US" sz="2400" dirty="0" smtClean="0"/>
              <a:t>jars</a:t>
            </a:r>
          </a:p>
          <a:p>
            <a:pPr marL="228600" indent="-228600">
              <a:spcBef>
                <a:spcPts val="0"/>
              </a:spcBef>
            </a:pPr>
            <a:r>
              <a:rPr lang="en-US" sz="2400" dirty="0" smtClean="0"/>
              <a:t>Quick &amp; easy to do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6067970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 courtesy of Chris </a:t>
            </a:r>
            <a:r>
              <a:rPr lang="en-US" sz="1400" dirty="0" err="1" smtClean="0"/>
              <a:t>Kniep</a:t>
            </a:r>
            <a:r>
              <a:rPr lang="en-US" sz="1400" dirty="0" smtClean="0"/>
              <a:t>, Winnebago County</a:t>
            </a:r>
            <a:endParaRPr lang="en-US" sz="1400" dirty="0"/>
          </a:p>
        </p:txBody>
      </p:sp>
      <p:pic>
        <p:nvPicPr>
          <p:cNvPr id="10" name="Picture 9" descr="Chicken hot-left  raw-right 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8077" y="3297237"/>
            <a:ext cx="4648200" cy="2614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1586" y="3966865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</a:t>
            </a:r>
          </a:p>
          <a:p>
            <a:r>
              <a:rPr lang="en-US" dirty="0" smtClean="0"/>
              <a:t>Chicken hot packed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1860" y="3886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Right:</a:t>
            </a:r>
          </a:p>
          <a:p>
            <a:r>
              <a:rPr lang="en-US" dirty="0" smtClean="0"/>
              <a:t>Chicken raw packed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Canning Meat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1628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600" dirty="0" smtClean="0"/>
              <a:t>Because of the long processing times for meat and poultry, many meat mixtures </a:t>
            </a:r>
            <a:r>
              <a:rPr lang="en-US" sz="2600" b="1" dirty="0" smtClean="0"/>
              <a:t>may</a:t>
            </a:r>
            <a:r>
              <a:rPr lang="en-US" sz="2600" dirty="0" smtClean="0"/>
              <a:t> be safely canned, using the processing times for meats.</a:t>
            </a:r>
          </a:p>
          <a:p>
            <a:pPr marL="233363" indent="-233363">
              <a:defRPr/>
            </a:pPr>
            <a:r>
              <a:rPr lang="en-US" sz="2400" dirty="0" smtClean="0"/>
              <a:t>Follow a hot-pack procedure</a:t>
            </a:r>
          </a:p>
          <a:p>
            <a:pPr marL="233363" indent="-233363">
              <a:defRPr/>
            </a:pPr>
            <a:r>
              <a:rPr lang="en-US" sz="2400" dirty="0" smtClean="0"/>
              <a:t>Mix meat with vegetables which require similar processing times</a:t>
            </a:r>
          </a:p>
          <a:p>
            <a:pPr marL="233363" indent="-233363">
              <a:defRPr/>
            </a:pPr>
            <a:r>
              <a:rPr lang="en-US" sz="2400" dirty="0" smtClean="0"/>
              <a:t>Do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thicken or add pasta, rice, or fat. An  unsafe product may result!</a:t>
            </a: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6388" name="Picture 3" descr="beefst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953000"/>
            <a:ext cx="22256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20000" cy="1143000"/>
          </a:xfrm>
        </p:spPr>
        <p:txBody>
          <a:bodyPr/>
          <a:lstStyle/>
          <a:p>
            <a:r>
              <a:rPr lang="en-US" dirty="0" smtClean="0"/>
              <a:t>Freezing Fish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305800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600" dirty="0" smtClean="0"/>
              <a:t>Fish is highly perishable; store no more than 2 days.</a:t>
            </a:r>
          </a:p>
          <a:p>
            <a:pPr marL="231775" indent="-231775">
              <a:defRPr/>
            </a:pPr>
            <a:r>
              <a:rPr lang="en-US" sz="2600" dirty="0" smtClean="0"/>
              <a:t>Fish caught should be kept on ice or in cold water. Clean and gut fish within 24 hours.</a:t>
            </a:r>
          </a:p>
          <a:p>
            <a:pPr marL="53975" indent="-231775">
              <a:defRPr/>
            </a:pPr>
            <a:r>
              <a:rPr lang="en-US" sz="2600" dirty="0" smtClean="0"/>
              <a:t>Pre-treat prior to </a:t>
            </a:r>
            <a:r>
              <a:rPr lang="en-US" sz="2600" b="1" dirty="0" smtClean="0"/>
              <a:t>freezing</a:t>
            </a:r>
            <a:r>
              <a:rPr lang="en-US" sz="2600" dirty="0" smtClean="0"/>
              <a:t> to improve quality-</a:t>
            </a:r>
          </a:p>
          <a:p>
            <a:pPr marL="574675" lvl="2" indent="-231775">
              <a:defRPr/>
            </a:pPr>
            <a:r>
              <a:rPr lang="en-US" dirty="0" smtClean="0"/>
              <a:t>Dip fatty fish for 20 sec in ascorbic acid solution</a:t>
            </a:r>
          </a:p>
          <a:p>
            <a:pPr marL="574675" lvl="2" indent="-231775">
              <a:defRPr/>
            </a:pPr>
            <a:r>
              <a:rPr lang="en-US" dirty="0" smtClean="0"/>
              <a:t>Dip lean fish in salt brine</a:t>
            </a:r>
          </a:p>
          <a:p>
            <a:pPr marL="231775" indent="-231775">
              <a:defRPr/>
            </a:pPr>
            <a:r>
              <a:rPr lang="en-US" sz="2600" dirty="0" smtClean="0"/>
              <a:t>Packaging</a:t>
            </a:r>
          </a:p>
          <a:p>
            <a:pPr marL="454025" lvl="1" indent="-231775">
              <a:defRPr/>
            </a:pPr>
            <a:r>
              <a:rPr lang="en-US" sz="2200" dirty="0" smtClean="0"/>
              <a:t>Lemon-gelatin glaze: </a:t>
            </a:r>
            <a:r>
              <a:rPr lang="en-US" sz="2000" dirty="0" smtClean="0"/>
              <a:t>dip cold fish in lemon juice/ water/gelatin dip</a:t>
            </a:r>
          </a:p>
          <a:p>
            <a:pPr marL="454025" lvl="1" indent="-231775">
              <a:defRPr/>
            </a:pPr>
            <a:r>
              <a:rPr lang="en-US" sz="2200" dirty="0" smtClean="0"/>
              <a:t>Ice glaze: </a:t>
            </a:r>
            <a:r>
              <a:rPr lang="en-US" sz="2000" dirty="0" smtClean="0"/>
              <a:t>dip </a:t>
            </a:r>
            <a:r>
              <a:rPr lang="en-US" sz="2000" u="sng" dirty="0" smtClean="0"/>
              <a:t>frozen</a:t>
            </a:r>
            <a:r>
              <a:rPr lang="en-US" sz="2000" dirty="0" smtClean="0"/>
              <a:t> fish in near-freezing ice water</a:t>
            </a:r>
          </a:p>
          <a:p>
            <a:pPr marL="454025" lvl="1" indent="-231775">
              <a:defRPr/>
            </a:pPr>
            <a:r>
              <a:rPr lang="en-US" sz="2200" dirty="0" smtClean="0"/>
              <a:t>Water: </a:t>
            </a:r>
            <a:r>
              <a:rPr lang="en-US" sz="2000" dirty="0" smtClean="0"/>
              <a:t>create a fish ‘popsicle’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Freezing Fish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953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Freeze and store fish at 0°F or colder.</a:t>
            </a:r>
          </a:p>
          <a:p>
            <a:pPr marL="228600" indent="-228600">
              <a:defRPr/>
            </a:pPr>
            <a:r>
              <a:rPr lang="en-US" sz="2600" dirty="0" smtClean="0"/>
              <a:t>Up to </a:t>
            </a:r>
            <a:r>
              <a:rPr lang="en-US" sz="2600" b="1" dirty="0" smtClean="0"/>
              <a:t>3 months</a:t>
            </a:r>
            <a:r>
              <a:rPr lang="en-US" sz="2600" dirty="0" smtClean="0"/>
              <a:t> for fatty fish.</a:t>
            </a:r>
          </a:p>
          <a:p>
            <a:pPr marL="342900" lvl="1" indent="-228600">
              <a:defRPr/>
            </a:pPr>
            <a:r>
              <a:rPr lang="en-US" sz="2200" dirty="0" smtClean="0"/>
              <a:t>Salmon, smelt, lake trout. The fat in these fish can oxidize and they can loose flavor if stored too long.</a:t>
            </a:r>
          </a:p>
          <a:p>
            <a:pPr marL="228600" indent="-228600">
              <a:defRPr/>
            </a:pPr>
            <a:r>
              <a:rPr lang="en-US" sz="2600" dirty="0" smtClean="0"/>
              <a:t>Up to </a:t>
            </a:r>
            <a:r>
              <a:rPr lang="en-US" sz="2600" b="1" dirty="0" smtClean="0"/>
              <a:t>6 months</a:t>
            </a:r>
            <a:r>
              <a:rPr lang="en-US" sz="2600" dirty="0" smtClean="0"/>
              <a:t> for lean fish.</a:t>
            </a:r>
          </a:p>
          <a:p>
            <a:pPr marL="342900" lvl="1" indent="-228600">
              <a:defRPr/>
            </a:pPr>
            <a:r>
              <a:rPr lang="en-US" sz="2400" dirty="0" smtClean="0"/>
              <a:t>Perch, walleye, pan fish. Lean fish are </a:t>
            </a:r>
            <a:r>
              <a:rPr lang="en-US" sz="2400" u="sng" dirty="0" smtClean="0"/>
              <a:t>better preserved frozen than canned.</a:t>
            </a:r>
            <a:endParaRPr lang="en-US" sz="2400" dirty="0" smtClean="0"/>
          </a:p>
        </p:txBody>
      </p:sp>
      <p:pic>
        <p:nvPicPr>
          <p:cNvPr id="18436" name="Picture 3" descr="fish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876800"/>
            <a:ext cx="3429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 descr="http://www.salmonuniversity.com/images/Canned_Sal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1523999" cy="13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Canning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Species of fish suitable for canning include catfish, Northern pike, salmon, smelt and trout. </a:t>
            </a:r>
          </a:p>
          <a:p>
            <a:pPr marL="228600" indent="-228600">
              <a:defRPr/>
            </a:pPr>
            <a:r>
              <a:rPr lang="en-US" sz="2600" dirty="0" smtClean="0"/>
              <a:t>Fish is usually canned in </a:t>
            </a:r>
            <a:r>
              <a:rPr lang="en-US" sz="2600" b="1" dirty="0" smtClean="0"/>
              <a:t>pint jars</a:t>
            </a:r>
            <a:r>
              <a:rPr lang="en-US" sz="2600" dirty="0" smtClean="0"/>
              <a:t>; </a:t>
            </a:r>
            <a:r>
              <a:rPr lang="en-US" sz="2400" dirty="0" smtClean="0"/>
              <a:t>extra care must be taken when canning in quart jars (smoked fish can only be canned in pints).</a:t>
            </a:r>
          </a:p>
          <a:p>
            <a:pPr marL="228600" indent="-228600">
              <a:defRPr/>
            </a:pPr>
            <a:r>
              <a:rPr lang="en-US" sz="2600" dirty="0" smtClean="0"/>
              <a:t>Process ½-pints for the time listed for pints.</a:t>
            </a:r>
          </a:p>
          <a:p>
            <a:pPr marL="228600" indent="-228600">
              <a:defRPr/>
            </a:pPr>
            <a:r>
              <a:rPr lang="en-US" sz="2600" dirty="0" smtClean="0"/>
              <a:t>Fish is a low-acid food and must be canned in a </a:t>
            </a:r>
            <a:r>
              <a:rPr lang="en-US" sz="2600" b="1" dirty="0" smtClean="0"/>
              <a:t>pressure canner</a:t>
            </a:r>
            <a:r>
              <a:rPr lang="en-US" sz="2600" dirty="0" smtClean="0"/>
              <a:t>.</a:t>
            </a:r>
          </a:p>
          <a:p>
            <a:pPr marL="228600" indent="-228600">
              <a:defRPr/>
            </a:pPr>
            <a:r>
              <a:rPr lang="en-US" sz="2600" dirty="0" smtClean="0"/>
              <a:t>Fish are raw-packed prior to canning.</a:t>
            </a:r>
          </a:p>
          <a:p>
            <a:pPr marL="228600" indent="-228600">
              <a:defRPr/>
            </a:pPr>
            <a:r>
              <a:rPr lang="en-US" sz="2600" dirty="0" smtClean="0"/>
              <a:t>The types of </a:t>
            </a:r>
            <a:r>
              <a:rPr lang="en-US" sz="2600" i="1" dirty="0" smtClean="0"/>
              <a:t>C. botulinum</a:t>
            </a:r>
            <a:r>
              <a:rPr lang="en-US" sz="2600" dirty="0" smtClean="0"/>
              <a:t> spores in </a:t>
            </a:r>
            <a:r>
              <a:rPr lang="en-US" sz="2600" dirty="0" smtClean="0"/>
              <a:t>water are </a:t>
            </a:r>
            <a:r>
              <a:rPr lang="en-US" sz="2600" dirty="0" smtClean="0"/>
              <a:t>hard to destroy. Fish is processed for 100 min (pints) or more!</a:t>
            </a:r>
            <a:endParaRPr lang="en-US" sz="2400" dirty="0" smtClean="0"/>
          </a:p>
          <a:p>
            <a:pPr marL="228600" indent="-22860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Safe Jerky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/>
              <a:t>Jerky can be made from beef, venison, pork or poultry.</a:t>
            </a:r>
          </a:p>
          <a:p>
            <a:pPr marL="231775" indent="-231775">
              <a:defRPr/>
            </a:pPr>
            <a:r>
              <a:rPr lang="en-US" sz="2400" dirty="0" smtClean="0"/>
              <a:t>Pork or wild game for jerky should be treated to kill the </a:t>
            </a:r>
            <a:r>
              <a:rPr lang="en-US" sz="2400" dirty="0" err="1" smtClean="0"/>
              <a:t>trichinella</a:t>
            </a:r>
            <a:r>
              <a:rPr lang="en-US" sz="2400" dirty="0" smtClean="0"/>
              <a:t> parasite prior to jerky making</a:t>
            </a:r>
            <a:r>
              <a:rPr lang="en-US" sz="2600" dirty="0" smtClean="0"/>
              <a:t>: </a:t>
            </a:r>
          </a:p>
          <a:p>
            <a:pPr marL="631825" lvl="1" indent="-231775">
              <a:spcBef>
                <a:spcPct val="0"/>
              </a:spcBef>
              <a:defRPr/>
            </a:pPr>
            <a:r>
              <a:rPr lang="en-US" sz="2200" dirty="0" smtClean="0"/>
              <a:t>Freeze at 0°F (or colder) for at least 30 days</a:t>
            </a:r>
          </a:p>
          <a:p>
            <a:pPr marL="231775" indent="-231775">
              <a:defRPr/>
            </a:pPr>
            <a:r>
              <a:rPr lang="en-US" sz="2600" dirty="0" smtClean="0"/>
              <a:t>Partially freeze meat for easier slicing</a:t>
            </a:r>
          </a:p>
          <a:p>
            <a:pPr marL="631825" lvl="1" indent="-231775">
              <a:defRPr/>
            </a:pPr>
            <a:r>
              <a:rPr lang="en-US" sz="2200" dirty="0" smtClean="0"/>
              <a:t>Slice no more than ¼” thick</a:t>
            </a:r>
          </a:p>
          <a:p>
            <a:pPr marL="631825" lvl="1" indent="-231775">
              <a:defRPr/>
            </a:pPr>
            <a:r>
              <a:rPr lang="en-US" sz="2200" dirty="0" smtClean="0"/>
              <a:t>Trim and discard </a:t>
            </a:r>
            <a:r>
              <a:rPr lang="en-US" sz="2200" u="sng" dirty="0" smtClean="0"/>
              <a:t>all</a:t>
            </a:r>
            <a:r>
              <a:rPr lang="en-US" sz="2200" dirty="0" smtClean="0"/>
              <a:t> fat</a:t>
            </a:r>
          </a:p>
          <a:p>
            <a:pPr marL="631825" lvl="1" indent="-231775">
              <a:defRPr/>
            </a:pPr>
            <a:r>
              <a:rPr lang="en-US" sz="2200" dirty="0" smtClean="0"/>
              <a:t>Marinade as desired</a:t>
            </a:r>
          </a:p>
          <a:p>
            <a:pPr marL="231775" indent="-231775">
              <a:defRPr/>
            </a:pPr>
            <a:r>
              <a:rPr lang="en-US" sz="2600" dirty="0" smtClean="0"/>
              <a:t>Ground meat can be used to make jerky. </a:t>
            </a:r>
          </a:p>
          <a:p>
            <a:pPr marL="631825" lvl="1" indent="-231775">
              <a:defRPr/>
            </a:pPr>
            <a:r>
              <a:rPr lang="en-US" sz="2200" dirty="0" smtClean="0"/>
              <a:t>Use only lean/very lean meat of 10% fat or less.</a:t>
            </a:r>
          </a:p>
          <a:p>
            <a:pPr marL="631825" lvl="1" indent="-231775">
              <a:defRPr/>
            </a:pPr>
            <a:r>
              <a:rPr lang="en-US" sz="2200" dirty="0" smtClean="0"/>
              <a:t>Prepare strips no more than ¼” thick.</a:t>
            </a:r>
          </a:p>
          <a:p>
            <a:pPr marL="631825" lvl="1" indent="-231775">
              <a:defRPr/>
            </a:pPr>
            <a:r>
              <a:rPr lang="en-US" sz="2200" dirty="0" smtClean="0"/>
              <a:t>Add dry spices to meat for flavor.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Drying Jerky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09600" y="1346444"/>
            <a:ext cx="8077200" cy="4673355"/>
          </a:xfrm>
        </p:spPr>
        <p:txBody>
          <a:bodyPr/>
          <a:lstStyle/>
          <a:p>
            <a:pPr marL="228600" indent="-228600">
              <a:defRPr/>
            </a:pPr>
            <a:r>
              <a:rPr lang="en-US" sz="2600" dirty="0" smtClean="0"/>
              <a:t>Blot marinated strips dry, and arrange on dehydrator racks or trays. </a:t>
            </a:r>
          </a:p>
          <a:p>
            <a:pPr marL="228600" indent="-228600">
              <a:defRPr/>
            </a:pPr>
            <a:r>
              <a:rPr lang="en-US" sz="2600" dirty="0" smtClean="0"/>
              <a:t>Dry in a dehydrator, or oven, preheated to 145°F or higher.</a:t>
            </a:r>
          </a:p>
          <a:p>
            <a:pPr marL="454025" lvl="1" indent="-228600">
              <a:defRPr/>
            </a:pPr>
            <a:r>
              <a:rPr lang="en-US" sz="2200" dirty="0" smtClean="0"/>
              <a:t>Begin checking at 3 hours. Dried meat is firm but flexible. Meat should reach an internal temperature of 160°F or higher.</a:t>
            </a:r>
          </a:p>
          <a:p>
            <a:pPr marL="454025" lvl="1" indent="-228600">
              <a:defRPr/>
            </a:pPr>
            <a:r>
              <a:rPr lang="en-US" sz="2200" dirty="0" smtClean="0"/>
              <a:t>Blot off any beads of oil with a clean paper towel. </a:t>
            </a:r>
          </a:p>
          <a:p>
            <a:pPr marL="454025" lvl="1" indent="-228600">
              <a:defRPr/>
            </a:pPr>
            <a:r>
              <a:rPr lang="en-US" sz="2200" dirty="0" smtClean="0"/>
              <a:t>Cool and package. Store 2 weeks at room temperature, up to 3 months in the freezer.</a:t>
            </a:r>
          </a:p>
          <a:p>
            <a:pPr marL="454025" lvl="1" indent="-228600">
              <a:defRPr/>
            </a:pPr>
            <a:r>
              <a:rPr lang="en-US" sz="2200" dirty="0" smtClean="0"/>
              <a:t>A safety-assured product is made by </a:t>
            </a:r>
            <a:r>
              <a:rPr lang="en-US" sz="2200" u="sng" dirty="0" smtClean="0"/>
              <a:t>adding</a:t>
            </a:r>
            <a:r>
              <a:rPr lang="en-US" sz="2200" dirty="0" smtClean="0"/>
              <a:t> a post-drying oven heating step: </a:t>
            </a:r>
            <a:r>
              <a:rPr lang="en-US" sz="2200" dirty="0" smtClean="0">
                <a:solidFill>
                  <a:srgbClr val="FF0000"/>
                </a:solidFill>
              </a:rPr>
              <a:t>10 </a:t>
            </a:r>
            <a:r>
              <a:rPr lang="en-US" sz="2200" dirty="0" smtClean="0">
                <a:solidFill>
                  <a:srgbClr val="FF0000"/>
                </a:solidFill>
              </a:rPr>
              <a:t>min in a preheated 275°F oven</a:t>
            </a:r>
          </a:p>
          <a:p>
            <a:pPr marL="231775" indent="-231775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591050" y="1306513"/>
            <a:ext cx="3986213" cy="5246687"/>
          </a:xfrm>
          <a:prstGeom prst="rect">
            <a:avLst/>
          </a:prstGeom>
          <a:solidFill>
            <a:srgbClr val="DAE6F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4" name="Rectangle 1043"/>
          <p:cNvSpPr/>
          <p:nvPr/>
        </p:nvSpPr>
        <p:spPr>
          <a:xfrm>
            <a:off x="538163" y="1306513"/>
            <a:ext cx="3989387" cy="5246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8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81063"/>
          </a:xfrm>
        </p:spPr>
        <p:txBody>
          <a:bodyPr/>
          <a:lstStyle/>
          <a:p>
            <a:pPr eaLnBrk="1" hangingPunct="1"/>
            <a:r>
              <a:rPr lang="en-US" b="1" smtClean="0"/>
              <a:t>Audio Setup</a:t>
            </a:r>
          </a:p>
        </p:txBody>
      </p:sp>
      <p:pic>
        <p:nvPicPr>
          <p:cNvPr id="6149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5850" y="3219450"/>
            <a:ext cx="3313113" cy="1123950"/>
          </a:xfrm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3200400"/>
            <a:ext cx="33210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2122488" y="1033463"/>
            <a:ext cx="4648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238250" y="2057400"/>
            <a:ext cx="2305050" cy="8302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Click on the </a:t>
            </a:r>
            <a:r>
              <a:rPr lang="en-US" sz="1600" b="1">
                <a:latin typeface="Candara" pitchFamily="34" charset="0"/>
              </a:rPr>
              <a:t>Audio Setup Wizard </a:t>
            </a:r>
            <a:r>
              <a:rPr lang="en-US" sz="1600">
                <a:latin typeface="Candara" pitchFamily="34" charset="0"/>
              </a:rPr>
              <a:t>button in the Audio &amp; Video Panel.</a:t>
            </a:r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1238250" y="4700588"/>
            <a:ext cx="838200" cy="5842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Click to talk.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95650" y="3200400"/>
            <a:ext cx="381000" cy="381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914650" y="2887663"/>
            <a:ext cx="0" cy="5032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01675" y="3946525"/>
            <a:ext cx="1689100" cy="381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9" name="Straight Arrow Connector 1028"/>
          <p:cNvCxnSpPr/>
          <p:nvPr/>
        </p:nvCxnSpPr>
        <p:spPr>
          <a:xfrm flipV="1">
            <a:off x="1657350" y="4379913"/>
            <a:ext cx="0" cy="3095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889250" y="3390900"/>
            <a:ext cx="3302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9" name="Rectangle 14"/>
          <p:cNvSpPr>
            <a:spLocks noChangeArrowheads="1"/>
          </p:cNvSpPr>
          <p:nvPr/>
        </p:nvSpPr>
        <p:spPr bwMode="auto">
          <a:xfrm>
            <a:off x="1238250" y="5676900"/>
            <a:ext cx="2784475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A            icon by your name means your mic is on. </a:t>
            </a:r>
          </a:p>
        </p:txBody>
      </p:sp>
      <p:pic>
        <p:nvPicPr>
          <p:cNvPr id="61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6225" y="5641975"/>
            <a:ext cx="327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" name="TextBox 1035"/>
          <p:cNvSpPr txBox="1">
            <a:spLocks noChangeArrowheads="1"/>
          </p:cNvSpPr>
          <p:nvPr/>
        </p:nvSpPr>
        <p:spPr bwMode="auto">
          <a:xfrm>
            <a:off x="701675" y="1965325"/>
            <a:ext cx="4254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C000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6162" name="Rectangle 1036"/>
          <p:cNvSpPr>
            <a:spLocks noChangeArrowheads="1"/>
          </p:cNvSpPr>
          <p:nvPr/>
        </p:nvSpPr>
        <p:spPr bwMode="auto">
          <a:xfrm>
            <a:off x="661988" y="4495800"/>
            <a:ext cx="50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38250" y="5562600"/>
            <a:ext cx="2438400" cy="8128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1988" y="5410200"/>
            <a:ext cx="52070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/>
                </a:solidFill>
                <a:latin typeface="+mn-lt"/>
              </a:rPr>
              <a:t>3</a:t>
            </a:r>
          </a:p>
        </p:txBody>
      </p:sp>
      <p:sp>
        <p:nvSpPr>
          <p:cNvPr id="6165" name="Rectangle 51"/>
          <p:cNvSpPr>
            <a:spLocks noChangeArrowheads="1"/>
          </p:cNvSpPr>
          <p:nvPr/>
        </p:nvSpPr>
        <p:spPr bwMode="auto">
          <a:xfrm>
            <a:off x="5430838" y="2076450"/>
            <a:ext cx="2306637" cy="83026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Click on the </a:t>
            </a:r>
            <a:r>
              <a:rPr lang="en-US" sz="1600" b="1">
                <a:latin typeface="Candara" pitchFamily="34" charset="0"/>
              </a:rPr>
              <a:t>blue telephone icon </a:t>
            </a:r>
            <a:r>
              <a:rPr lang="en-US" sz="1600">
                <a:latin typeface="Candara" pitchFamily="34" charset="0"/>
              </a:rPr>
              <a:t>in the Audio &amp; Video Panel.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488238" y="3219450"/>
            <a:ext cx="381000" cy="381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7107238" y="2906713"/>
            <a:ext cx="0" cy="50323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8" name="TextBox 54"/>
          <p:cNvSpPr txBox="1">
            <a:spLocks noChangeArrowheads="1"/>
          </p:cNvSpPr>
          <p:nvPr/>
        </p:nvSpPr>
        <p:spPr bwMode="auto">
          <a:xfrm>
            <a:off x="4894263" y="1984375"/>
            <a:ext cx="4270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C000"/>
                </a:solidFill>
                <a:latin typeface="Candara" pitchFamily="34" charset="0"/>
              </a:rPr>
              <a:t>1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7107238" y="3402013"/>
            <a:ext cx="330200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0" name="Rectangle 56"/>
          <p:cNvSpPr>
            <a:spLocks noChangeArrowheads="1"/>
          </p:cNvSpPr>
          <p:nvPr/>
        </p:nvSpPr>
        <p:spPr bwMode="auto">
          <a:xfrm>
            <a:off x="5470525" y="4691063"/>
            <a:ext cx="2625725" cy="58578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latin typeface="Candara" pitchFamily="34" charset="0"/>
              </a:rPr>
              <a:t>Dial the telephone number and PIN provided.</a:t>
            </a:r>
          </a:p>
        </p:txBody>
      </p:sp>
      <p:sp>
        <p:nvSpPr>
          <p:cNvPr id="6171" name="Rectangle 57"/>
          <p:cNvSpPr>
            <a:spLocks noChangeArrowheads="1"/>
          </p:cNvSpPr>
          <p:nvPr/>
        </p:nvSpPr>
        <p:spPr bwMode="auto">
          <a:xfrm>
            <a:off x="4894263" y="4486275"/>
            <a:ext cx="506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accent1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6172" name="Rectangle 1040"/>
          <p:cNvSpPr>
            <a:spLocks noChangeArrowheads="1"/>
          </p:cNvSpPr>
          <p:nvPr/>
        </p:nvSpPr>
        <p:spPr bwMode="auto">
          <a:xfrm>
            <a:off x="701675" y="1306513"/>
            <a:ext cx="3740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andara" pitchFamily="34" charset="0"/>
              </a:rPr>
              <a:t>Computer (VoIP) Audio</a:t>
            </a:r>
          </a:p>
        </p:txBody>
      </p:sp>
      <p:sp>
        <p:nvSpPr>
          <p:cNvPr id="6173" name="Rectangle 60"/>
          <p:cNvSpPr>
            <a:spLocks noChangeArrowheads="1"/>
          </p:cNvSpPr>
          <p:nvPr/>
        </p:nvSpPr>
        <p:spPr bwMode="auto">
          <a:xfrm>
            <a:off x="5510213" y="1306513"/>
            <a:ext cx="21478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Candara" pitchFamily="34" charset="0"/>
              </a:rPr>
              <a:t>Phone Audio</a:t>
            </a:r>
          </a:p>
        </p:txBody>
      </p:sp>
      <p:sp>
        <p:nvSpPr>
          <p:cNvPr id="1047" name="Rounded Rectangle 1046"/>
          <p:cNvSpPr/>
          <p:nvPr/>
        </p:nvSpPr>
        <p:spPr>
          <a:xfrm>
            <a:off x="6724650" y="5805488"/>
            <a:ext cx="1990725" cy="9763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75" name="Picture 10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0" y="5984875"/>
            <a:ext cx="1962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Lunchtime Learning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66294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2400" b="1" dirty="0" smtClean="0"/>
              <a:t>November </a:t>
            </a:r>
            <a:r>
              <a:rPr lang="en-US" sz="2400" b="1" dirty="0" smtClean="0"/>
              <a:t>3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A Food-Safe Thanksgiving  &amp; Crock Pot Food Safety</a:t>
            </a:r>
            <a:endParaRPr lang="en-US" sz="24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 smtClean="0"/>
              <a:t>Tips for preparing a safe holiday meal, and ideas for using your crock pot safely.</a:t>
            </a:r>
            <a:endParaRPr lang="en-US" sz="20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/>
              <a:t>All slides and audio files are archived:</a:t>
            </a:r>
          </a:p>
          <a:p>
            <a:pPr marL="231775" indent="-231775" algn="ctr">
              <a:buFont typeface="Wingdings" pitchFamily="2" charset="2"/>
              <a:buNone/>
              <a:defRPr/>
            </a:pPr>
            <a:r>
              <a:rPr lang="en-US" sz="2000" dirty="0">
                <a:hlinkClick r:id="rId2"/>
              </a:rPr>
              <a:t>http://fyi.uwex.edu/safepreserving/webinars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 </a:t>
            </a:r>
            <a:endParaRPr lang="en-US" sz="20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22532" name="Picture 3" descr="thanksgiving-turkey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52807"/>
            <a:ext cx="2057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Need Help with Today’s Program?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3613" cy="4114800"/>
          </a:xfrm>
        </p:spPr>
        <p:txBody>
          <a:bodyPr/>
          <a:lstStyle/>
          <a:p>
            <a:r>
              <a:rPr lang="en-US" sz="2800" dirty="0" smtClean="0"/>
              <a:t>Help Desk: 800-442-4614</a:t>
            </a:r>
          </a:p>
          <a:p>
            <a:r>
              <a:rPr lang="en-US" sz="2800" dirty="0" smtClean="0"/>
              <a:t>Phone in to today’s program</a:t>
            </a:r>
          </a:p>
          <a:p>
            <a:pPr marL="574675" lvl="1"/>
            <a:r>
              <a:rPr lang="en-US" dirty="0" smtClean="0"/>
              <a:t>Toll:  630-424-2356</a:t>
            </a:r>
          </a:p>
          <a:p>
            <a:pPr marL="574675" lvl="1"/>
            <a:r>
              <a:rPr lang="en-US" dirty="0" smtClean="0"/>
              <a:t>Toll Free:  855-947-8255</a:t>
            </a:r>
          </a:p>
          <a:p>
            <a:pPr marL="574675" lvl="1"/>
            <a:r>
              <a:rPr lang="en-US" dirty="0" smtClean="0"/>
              <a:t>Passcode:  6774570#</a:t>
            </a:r>
          </a:p>
          <a:p>
            <a:r>
              <a:rPr lang="en-US" sz="2800" dirty="0" smtClean="0"/>
              <a:t>Program will be archived: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hlinkClick r:id="rId2"/>
              </a:rPr>
              <a:t>http://fyi.uwex.edu/safepreserving/webinars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  <p:pic>
        <p:nvPicPr>
          <p:cNvPr id="7172" name="Picture 2" descr="http://ccconline.org/media/library/needhe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14600"/>
            <a:ext cx="2743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143000"/>
            <a:ext cx="7848600" cy="4953000"/>
          </a:xfrm>
        </p:spPr>
        <p:txBody>
          <a:bodyPr/>
          <a:lstStyle/>
          <a:p>
            <a:pPr marL="236538" indent="-236538" eaLnBrk="1" hangingPunct="1"/>
            <a:r>
              <a:rPr lang="en-US" sz="2600" dirty="0" smtClean="0"/>
              <a:t>How Do I...  </a:t>
            </a:r>
            <a:r>
              <a:rPr lang="en-US" sz="2000" dirty="0" smtClean="0">
                <a:hlinkClick r:id="rId3"/>
              </a:rPr>
              <a:t>www.uga.edu/nchfp</a:t>
            </a:r>
            <a:r>
              <a:rPr lang="en-US" sz="2600" dirty="0" smtClean="0"/>
              <a:t> </a:t>
            </a:r>
          </a:p>
          <a:p>
            <a:pPr marL="636588" lvl="1" indent="-236538" eaLnBrk="1" hangingPunct="1"/>
            <a:r>
              <a:rPr lang="en-US" sz="2400" b="1" dirty="0" smtClean="0"/>
              <a:t>Can</a:t>
            </a:r>
            <a:r>
              <a:rPr lang="en-US" sz="2400" dirty="0" smtClean="0"/>
              <a:t> Poultry, Red Meats and </a:t>
            </a:r>
            <a:r>
              <a:rPr lang="en-US" sz="2400" dirty="0" err="1" smtClean="0"/>
              <a:t>Seafoods</a:t>
            </a:r>
            <a:r>
              <a:rPr lang="en-US" sz="2400" dirty="0" smtClean="0"/>
              <a:t> </a:t>
            </a:r>
          </a:p>
          <a:p>
            <a:pPr marL="636588" lvl="1" indent="-236538" eaLnBrk="1" hangingPunct="1"/>
            <a:r>
              <a:rPr lang="en-US" sz="2400" b="1" dirty="0" smtClean="0"/>
              <a:t>Dry</a:t>
            </a:r>
            <a:r>
              <a:rPr lang="en-US" sz="2400" dirty="0" smtClean="0"/>
              <a:t> Jerky</a:t>
            </a:r>
          </a:p>
          <a:p>
            <a:pPr marL="636588" lvl="1" indent="-236538" eaLnBrk="1" hangingPunct="1"/>
            <a:r>
              <a:rPr lang="en-US" sz="2400" b="1" dirty="0" smtClean="0"/>
              <a:t>Freeze</a:t>
            </a:r>
            <a:r>
              <a:rPr lang="en-US" sz="2400" dirty="0" smtClean="0"/>
              <a:t> Fish, Meat, Poultry</a:t>
            </a:r>
            <a:endParaRPr lang="en-US" sz="2000" dirty="0" smtClean="0"/>
          </a:p>
          <a:p>
            <a:pPr marL="236538" indent="-236538" eaLnBrk="1" hangingPunct="1"/>
            <a:r>
              <a:rPr lang="en-US" sz="2600" dirty="0" smtClean="0"/>
              <a:t>UWEX Food Safety: A-Z index J=Jerky </a:t>
            </a:r>
            <a:r>
              <a:rPr lang="en-US" sz="2000" dirty="0" smtClean="0">
                <a:hlinkClick r:id="rId4"/>
              </a:rPr>
              <a:t>www.foodsafety.wisc.edu</a:t>
            </a:r>
            <a:r>
              <a:rPr lang="en-US" sz="2000" dirty="0" smtClean="0"/>
              <a:t> </a:t>
            </a:r>
          </a:p>
          <a:p>
            <a:pPr marL="636588" lvl="1" indent="-236538" eaLnBrk="1" hangingPunct="1"/>
            <a:r>
              <a:rPr lang="en-US" sz="2000" dirty="0" smtClean="0"/>
              <a:t>Instructions for Making Safe Jerky at Home</a:t>
            </a:r>
          </a:p>
          <a:p>
            <a:pPr marL="636588" lvl="1" indent="-236538" eaLnBrk="1" hangingPunct="1"/>
            <a:r>
              <a:rPr lang="en-US" sz="2000" dirty="0" smtClean="0"/>
              <a:t>Making Safe Jerky in a Home Dehydrator</a:t>
            </a:r>
          </a:p>
          <a:p>
            <a:pPr marL="636588" lvl="1" indent="-236538" eaLnBrk="1" hangingPunct="1"/>
            <a:r>
              <a:rPr lang="en-US" sz="2000" dirty="0" smtClean="0"/>
              <a:t>Preparing Safer Jerky</a:t>
            </a:r>
          </a:p>
          <a:p>
            <a:pPr marL="236538" indent="-236538" eaLnBrk="1" hangingPunct="1"/>
            <a:r>
              <a:rPr lang="en-US" sz="2400" dirty="0" smtClean="0"/>
              <a:t>UWEX: Canning Meat, Wild Game, Poultry and Fish Safely (B3345</a:t>
            </a:r>
            <a:r>
              <a:rPr lang="en-US" sz="2400" dirty="0"/>
              <a:t>) </a:t>
            </a:r>
            <a:r>
              <a:rPr lang="en-US" sz="2400" dirty="0">
                <a:hlinkClick r:id="rId5"/>
              </a:rPr>
              <a:t>http://fyi.uwex.edu/safepreserving/recipes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236538" indent="-236538"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2" name="AutoShape 2" descr="data:image/jpeg;base64,/9j/4AAQSkZJRgABAQAAAQABAAD/2wCEAAkGBxQTEhUUEhQWFRUWGRcXFxgYGBscHBgYGBUYGBgXGB0aHCggGhwmHhgXITEhJSkrLi4uFx8zODMsNygtLi8BCgoKDg0OGxAQGywmICQwLCw0NCwsLzQ0LCw0LCw0LCwsLywvNCwsLCwsLCwsLCwsLCwsLCwsLCwsLCwsLCwsLP/AABEIALsBDQMBIgACEQEDEQH/xAAcAAACAwEBAQEAAAAAAAAAAAAEBQIDBgcBAAj/xABBEAACAQMDAgQEAggEBQQDAQABAhEAAyEEEjEFQRMiUWEGMnGBkaEHFEJSscHR8BViw+EWI3KD8TOCksJDRGMk/8QAGgEAAwEBAQEAAAAAAAAAAAAAAQIDAAQFBv/EADARAAIBAwMDAgQGAgMAAAAAAAABAgMRIQQSMRNBUWHwBSIykRQzUnGBwaHhFUKx/9oADAMBAAIRAxEAPwDIWtE1wwikn2pxpvhNyJuEL7d62fhhBCIF+lDu57zXxtT4nUl9Csv8npz1EnwI7Pw7aX1Y030HwU18HYm0Ducfh61fpNebTEqAT2JFXXfia/tKh9o9gBSU67bvUlL+Pf8ARBzm+4n1fwBqUyu3b7tSHqPT2ssFZlJP7pmnWq17spG5jPuaXWdESZCz716FPUrbk9jSaOvUV5YXqLhpXbgGrV6M55IFaSxoQqguf9qMsuixtEnvij15v0PRWkpR8yMn/gTep/CpN8OuOd34VsbN5owg7nIoZ+psGXIkZAxQ6k/1P7DdKn+hfdmPudGI7/iKpfpZ9RWl6j1gFc7e5xQjaoDaWWQ0cESJ7ETg+1FTr9s/wFw0iXz2T9GZu90x/SaCu6Nh+ya3Op1Nhv8A01eBgkr3+1D6d7bYYEHiCDNUVaquYkuhpJq8ZW+xhHs1b4IArY6zQW8ny7cc+9B6rowkjE8wCOJiaf8AE35TQktBf6Jpvx3MiyVAzWhbpVUN08VaNaLWDiq0KlN2mrCSTXxps2hqDaWm6qJbWK6gwpn4FeeDRVZG2sWeGa88FqZm3Ult0eubaxWunNe/qrelNxbq1BSvUMZREw0zVH9XanZt1FrdD8Qw7RONM1TTTNNNFtirBaFZ6hh2ir9RPrUxoqZslQZKTryYbICGkrzwIoo1VeXiq0ZtzRHU/lP33OzNrQ37K/WpXbqHhY/OlKa1DVqbWmGivnP+Pg/pkdkvhkF5QzXTWSPMwk9oOKoPT7MyAD9aGFwjMgj3qWovoUlDtccqeD9KnLQ1Y5hLg5p6CpDMHc+PTLe8GMeg4q25pjBCge3tSReuQYYEUXY64p70iepgsHMtdXjhu9vIUvTmJ81X9TCaewSseIQdveDHMV7p+okjGazXXdZvZmuBQqDyleSGknd64A/Gu74dOdWo1NcF1rqlVWeP2BrXVbhsXZZnLlfMYxH7Ijjvj3ofR6QKZZ4OGGJHrGKLdLdu6LNuHXyncnygv2BoTVPtDOpJORzxk4PeB6+9eyo7vpQd9leTCtZpAQCyxnlQPNPqftVN7QggeYQsHbJP5mM0uTqu1oAeRyCADt7/AIe/tUbl65fUkFwfNtAWFO2ODPM+lMqUu4kq8LYyNk6e0MQQQuWUHMHEgfu8VULdtVMkAr2zPYZM4FCdL33FEuPEXzsIMMoGN20mT+HarrmkSPEdSwB8zJuIDScnHlBEGDNHptfUyfVbWEUX+oGGW7dBVoKrA49z/WmfwzqVIuOyza27S5WSDPyg8DJFCa/TrdYDS2zOPLtMENALzGRzP5elC6fR39myQFM7hkQsjzc5/Cs4xcPBoVJ7uPf7jL/EtO6C2E2uGaXn5pOJPb6VR1XS+EguNbfaTAeME5x+R/Cj+n2ECXbUeIbkBWE7k2jBwM5A/A/eV/ov/wDl3l32Ky7dxBDNGVjlRO6MfeoxhCMrorKpXcbSd179TMfrlqW3bhMbZGJ79qvTSF/lE+kd6darpCEqbiurEAqDBEYiQASB3PqKHu9NhrqqyIbR3BwcMQDG374iRTyUHwKpTi7YYqu9Pccow/8AaaGax61pLvXLxUEXmVjAKnaykQATBWQTzM+tOtL8R2Vtqr27NxjBE9lPYwPmGPwNT2epRTfgwHgCvPCArpHRbFi+r3L9i0qwTC42hTyT3mgv1TpV26EHiWwQSbhJChpAC59Z54xQUb4TN1EuUzBECvd610p/0Z2LmbN8kc4Ibmluq/RTcHyXgfqKbosHXp+TDG+tUPdBrU6v9GmrXja30NJ9V8GatObL/bP8KKpxXI6nF8MWhx61MXh61Ve6TdT5kcfVTVB01bZHyNcLN4etfeOPWhP1evPArbI+TXCt4qu83FVeDXxtxVaMVvRDU/lP33OiaTpN9si2QPUkCnWl6A4y7qPYZpmbzbCzFQMYn19AP7zS7UdQ96+SdevfCSLVfjVafCS9+oRb6JbPzOx+kCiV6VpxyCfuaRt1KKp1PWxAjBHOef6YobdTP/szil8RrvmTNCei6ZyStsk9+avsdPtKQosQTxjn71l9H8V3LchG2g8j/wA1O78R3LhDM5JGB2/hTPTPatzlf36/0cjq3d2arV2lttsKBSRPP9Kyx0oZF8UKS1wkKB82Qqj8h9qos60u0EnOJ789qb3FFtWLEjcfLABI4P4Y/IV7PwzTdOLku7OzTW2tsT6234M/Ix7sowJbHt6Dj1pJqHMLEoSCAWYeeDnvgwcGjkcsCbZG0gh/YDBIJ+nbFD3zb8Mo53M/Dup9RITHGBn3NesmoDSTqCRbDrcEo8MMnd5tpwQT6EdgfStBoNL5T5gioJto5cgzM+UD5vxqmxbtr5Qyqx/ZjBA9wfTtUNVp3E+FeQiPo3I7MTnP0pJTc8LAY0lDklf0dhbQYhw5EsWhUEngQJzHf0PFE3dHGmOo8RRbBEbbvmMGJ2j5s+vpxWbv6i2CUuqbrzkq27McYxiff0rwXWCBQgAiDKwQ05gZBP8AWi6TfLE3p4UTT6DrlgWmJJW6JgNuVSpUzIjJkesZoLW6ghQcEbo8m0H6hS24DB9Bx60r0PTrlzJBUgCG2yMDAz9OeeaOu9Ca4qmAGG4vBXI4wPmnE8nk0iVOL5HaqtYR71fqqbt1pbi+U+UtJBBA3HHEbgc896Bt9VdkIdoHlxzOORjgSBHb3pt0/oVu0Sdzlm4IEQILTkTEAAx+8a9taQ+GUs2zdtgkndICTjdGRMgcHsaKqU12NsqPlibU9bBZyq7ZEW9hICmfVpaOcSOaq13TnK23DvcDAlwCPI/YSJxxn60/bQbVWVWZ42jBInj39aO6VbtNbuvcLhlXaigkhiCTkbeQcTW60ebAenkuWJOk/CYuB/Hc2yqkgqc7onbPDHjHocdqztvph+Zhcj1VC34YyO810axo/EcW0EM0qQDAkAEhjO08DgkelDvYa3udLwmNotlZmDBzuyuCOPXvBoKu7sPQRmtR0nU2zaUm4PFypYFV2nIYGY47dqD1r3Ucpv3DBDxggjB9uePatXcuPc826VyFXlpxA24IBJjPpVzWnS3aLJaS4AT5ZfcdoYF5MRJAgD7mhv7tIbbZ2u/f8mWZ9Xp2S4r7d0Muw8D0aCdpPoa3HSf0g3bent3Lz2r5YkFRKOoBjmIY/YcilV1ytgubC71cfLMXAZkQWjBZflHE8Uf0fWW1cubVvYVFpgQNpEDfjnOMxBIo9S3YDpbucm86P8UaXUkC3cAY/st5T9M8/anJs1yjqV46g3FG07oAVVUnBSCWjexG0AGe5onpfxHe01tf+aLqjHhMGZhBjzN+x+fHFMq8WQlpJrg6Rd0atyoP2pfqvhrTXPmsoftRHReu2dQgYHae4Y8Zjnvmm+2qrbI5nKcHZ3RhdZ+jjSPwpT/pNJNX+ipf/wAd4j2YTXVdteFKDpxGjqprucR1f6NNSvylX+8Vmut9AvafaLtsrumPeIn+Ir9JeHXOv0wrjS/97/So06VpJpjVNXKUXFoyDa417+sn1o+z0BAcsW/hRDdMt9xH0NfLOtS7FI6Go0Z2/qPeld/Un1rV3+k2T6j6Gg/+H7M/M35V009RSXN/sCWhqehn7Nw0dbvVqNL8PaYjAJ/9xpJ8Q6W3ZfagIwDzWjqadWe1Ji1NFOnHc2izpepIJbtx9YyYxTHqyu1xdxPhqN/JEtHHsBAHqT7cpPhFvFcqzABAW2k5Mn+HFH9b1e/yqpYLgQeZ5PBJ5/Kvd08FFWQ+I00DXeowNqodsFYVj5pnmDEGDzzFCjUyJuKoIwBG49gMT/c1PS6cb1JiyUZSDclYWAQSo4MiJ9xRmqtKbhCNvhjLBjJgyMhRK8HM8U03FYuUhufKF+xQVe2wHceU89pJ98c9qHfSXbssytsEnA2rMc4+bAGfqacmwgJYKjMeOwBHpTHT65VsuD8zDafYTMicmeMn2qDqW4L7H3F2nFtUQojEBjuIWFJhZVYEeU+05FX3SqyBbgjny5BH7xP1oVSrQAVA54Jgk5Pt9qYaPRAELcPlZpLzmImFn+fM+1Sm75KwW1WBltglTljjaSdoBntB9u/aaOu6oLaCMUkneCIJMzgGcj+goTW3ANy25KgghiOCMqWnHM4jMUo6v1u2G3QGYgyFBUAgmfScAH71owc7WBKcY5Zprtraqf8AMMz5lGCFgNuBEd5EA9vwlb1vhL4dt3VGznMmeRxxEQT61ik+JB4m4W2kAjd+6DJgCQCM96YdV16OEFos2xYL7XXxDO/fAH1Hbk1vw8754I/iFfPA71Gntqs/8qRJIAYPt3DLT9QRnjNW9L1RDONltlC7mDRIA7gnCmSBz9qxJ1F932eIkMoCswjylWAJmSCM/QgV5pel3h8wuEFgh2tggNL7c+YYkdpqr0/6pG6+LRia27r7lx1CMJDSiKswBgDmWMev8qla6nZa5uvoxtKoUKpC57mZzzME9/pSdQE8i3LdtniNgFy6ViAr8hCAJKgiST6YoOkshWVmv+OIO9yFULypAJkEiIE4kc1lSSVv6M6l8pf5H9p7Nq3dDW1F1ipt3CTvVZBUEHMQpkj14oW5fbef3QAQePKchh6giPpP2pMnQWuXQtwsqQpJY73yon8Tj/4+tXaq1ZtGPEYsLdzeA7k7wu1du7aIgT654xB3TT7hU2uw2e6gIZX3JAkMQpJ9Bzu7DH5VVqtULUOUBQsF3EeRN3ByZ4yBBOMA0lTS2L9y61o6hUghAVU+eJhiO0SSRnE96Ju9IuOosWLdxFU73a86gsxjzwxBAClcwMU0aKvyLLUStgfDpIt779lbh8NoW8CRO0HG1XEAmfmB4U94qzpO66VK2GYliCly2+0NidxTJgHIE9qx9vXajzA3DduudoctvOJbaAQTJJ+f+pplb+LNW222XaHYsyA+HvwWJJBAggHvH40XRbFjVS/kdaRF0t9z4jObpRQltiUB3SFAK5jsCezDNdR+HeteOrK0C4hho7+8TiDgiuYXviS3bNvwdGbVwhPFJUmAbZJ2IexBkn6etOfgG828vbVUtkFslh4oEjeJYqCcH0/CslNNCVVCcX9zp4Neil69VtY865zE1fb1IbgzVd8Xi5wbGFTXNv0yf/q/97/SroPi5iud/pgbGl/73+lVabVxHGw/1Hw8P2SV9sUg6h0W6hxDD866G7Uv1dwZkCvAnpKPY9Olq6rwzmOplfmBH2oB9UPWuhX0WeAfY1nOqdBtOSQuw+ox/sajHTx8nY6j7mds9TNtgyn/AHpf1a82oulvoPpV/VegXUk2mDj0OD/Q1bprOwKDjgGfX71VUVCSa5eDirVW47D7pXSSiO55eAM52/7ntRIBRGYM5c8bYBgnIyIjjgTk+k1C6LjmTtB8uJOAD8oIjJzJ947Uyt7CVBXZBIJLCSJmYP4cdq9eUrQUB6NLbliW9r3O0NbLAQMxuiMyc7ecUfqdRuKMfDXaI220M+wYn5j745P3hq3WWwU5yYOYPvkz2POaT6brRCywAYKfMed2SAQJwYiexInHKKG6K2rgpJxjP5hnqNWQx253SczuECSSCI7T3FB657SqYOzHl3AEzMmTGZOPWDBBE0r1HU2utuEhT5SVyASIb07E/jQ1+/JfbAgKACR+zzggmSSTziqRp25ElUbWBgNUzfKwBMmeFMYgd498+nehburvhtslBEYX2A3GB3j+zQy2gqkPECYZYg4gbjOACV981RYJAAW7uEmfLxyAc8g4/sVVQXZEXN3ywsruDbnKzBbzdsEHPzcnHOa8s6FXKh7gIGJyfLPIE4znE1cxtXCQ3iYG0EQQYJ8zSfKOBAnjsapTp/lA3sCT2GIHCxOT359cGjLjDsKotsZdN03gs6rbNxz8ogsQBMwAfdeZHl96L0+r1BtsVUgklnG76ZCNkTyIkc19pVtqxKlzc8sQzSACCVIYjdlQSOD+FS0+kJLbJKCdzsQCC37JWSx47E8DiuWe1/Uk/wBy8qd1Y80fSFvW9+ouIsEeGJ87me6cQeBMTI7Ual43vGCqH8rXPCKMipbgjcsExtBWIWcd6ASyN1q4jgB32STARgoKmJkyQOPrIAmiL9hrfmbhyy71YMCQTMFGicHB9DTOX+vQWNNoX2elO1x2a6rAiAYl09BJgwRIP2PIFFarQGYd08xXzKIOxckMBI3QJkCaKtMUKnaQxVTuceZj+/k9zyx+tBNe8w37bgAwG4x2GRj+MUnVk+5ZUYrK5JWukoLihL6AXAGV2YqGUjcJETx29e1V27emVlZT4rg+ZCh8M4/zqxcT6gfSvNY3lLBAoU4g4UkRC88gHGeB6Z8TqYtwbV4eIQZKZ8LdECeNxGMZwayi7X5Fu07MH1fRtORI329xn5vLn6+nt6Rjufd0ttFKm34yBAAzBFuIII8hhvYyQczjM1PV6hQFLWluFoO0v5QcB2ZQBAPIEz371PqnVr8+a4rKwB3BFgEYiWX2IMYJ7mt81k2xko7rWPtL0+3qbNm1aIcgyzKqHYu4z4hZRuABaBOdoq/qPS7I8NNICLwaDeZlKtIKTyds58o4BIjiR/AZSHuLsOwMqOSJkEKVXv7TjFMdJpZt2kshrsEMy7dsSokbAA2e+eBWlUawBU4sGtb0YrqdNbtug3I8MAYwGYKGJnaRGOCaNvGw4tt5/NtDFWRggh1BQMQ204MMBH4VfZ0l8byUdFPclggCgzvDEOsySWgnPECKM8Gxe8Inef2VUOFKrBll2x5eOwODxW35uFx7cjLo3UbFi3F9NlxRM7I3ryrD6jtJj1pnZ+K7J4Vo+lYf4i6a52La3lmKqis0+WSABEgmSD5SRg9waA6V0BQ5Oo1DAgmQnqOZmoreuDirO0rLg690/qlq9m2wMcjuKxX6XTjS/wDe/wBKsws27jXRqYjjaMkDgN2mKU/FHX72qZS7Hau4KBgCds/wFX09aTkoyRCbTR1J/i4tlbcD/MZ/hQep6+3oPzrMaXVYg8ivWvTXz0p1W8s9mFOEeEaD/GgeQR9K+s9QD+3saUaLT76A+I22BSokq26ZI2bRMtH7PAOQMj1qum31aqhENSSjG451uttI20tDfu/XjPAn3NZg9QR7hLncN21VjygECTgTE957Cgdf1C4jBiwdWUNIJwDODPmBkNiexOKDs3SFdwucNEcCQODOJjHfvzXv09PsRyOSbuaLrJKOEVgWVQzMkbpjzCeT2OPU0qs6kG4qvKox8zs0wCeSAJbgY/OgbaBpMTn8zgARET6UattzbL+GqgHbMid3MZ5MQSOaO1JZGi5eS+1bti6xNxBbAPyyJnAiTMZqi7btm4VtlHkSGC7TJ7KJJ5MZqrS2hJAG6eQcH6ia91YMSGUMDER5pk8kcR9+3FDN7pmad+St7ly2202QQDDSAASpgn84mp2wtyXZQr5Az2BnO2DPpz+VWI42ndBJ43Ez3yQojj37GjdJbxAZTIjCkj74j7+1ZzsaKTeWA6a0jIEZSrbt8gnO0HBHrxmZx71d/hVvkQ0Dhpk5k+vqcDivH0w8W2puLblpksApABODBInjvzRqlZKsyMZj5W5kTO2RHfH+1ZzbxcKgvBW2j2gMIUY+U85Hy/ae/NV3brZQem7ImBLeghTI49596PAtoWt7kJ5VlkA5+QbskyRA/DvQBV/FE7tyrMIDJxwPx7xjsKCV2Fuy5BD09dxbMxzLTJ5GTwR9oorThEIBmQD8pyZwT+fFDXuq7DDgFZBPCnIIEfbP2oFuoMxZ7cbQMZE5OJgz27THGKbpyYnUhAYhQGAMgkldpAA+XbjIg+Y+nPNC66+qwwYsFOACxgk8kcSYNIrjMxk3BPO2STk5AgRPejOl6W2SV1HiKOwUDcW7fN6ZnindJRy2TVZydkhz1nqlnebiG94jJDi5Ah4WDCwYEt64AGRUP8ZS69pfB2KGK4cSwMEBiYj3M9/SIVGztdvEAKZ2zmJjiYnjvOKGNlTw5AMwOxzj+VGMIWsLKdTkd9abS3L5UA27aqGlWJ3FVeSN3JJIAyBAHrNBXtaQbR2AW7e0G0B5Tj5gPVo8x9fqKE0ty1aEkbiYyeVIZTgH2BB5we3NG6jVpcZirLuMkkiOcgrPB7R6fk2yyt2MpXzfJZ1TraXLwuWbCjg7IJBaORJMiSfKQZ2+kAXN1m6yC3cVrrAMoA3EpAhgoGJgDA+/FDDVmzsaBvUqVwQWAGYEwBPfnymfdr1Tp6BlGiW4dqAkocIGtwwMTEiWye+2h8qw0D574YHd6ubSpsCkSJYjzhioKhpGMcAYx9qcaLWKVcurLcINxCWWWBiEIEEhiR2n7Ug6hopcWmGyFULKEbvmhzJnJn2mBAq+9bsoQERgZ/bjaRiC4jzHJ5hQIOSaXpxkh+pUj6mq02pZre13O07VDeHJgNnLAF49P2fbNMF1H6uocsBLiCg3SAGHI2R7Dg9+Ky/RmSLdx7dxmJbYbO9TbIwC0RbAYk+4nOMDQ/D6M1soy2Nt14AdibgCuPIQYLgCcAzP4GUqNuGU6zayg+xf37jcQojk3JUEf8tFlSDkFABHPP3rN9W6c9vUgsDcXaGgx6xtOw1t9Bo7Km3bi24yGXJ5+ZYYDasTCnI9c1nfjzo9xbsW4QGQQTAaB5WXtDAHEzIIqEqeLslWakl5M1b0Fy65UrtU7gkmFHoSfXjmrfiPoL6a3ZBe027xDKtORsmfxFLNOHCyCwHPBzPFS1+pBtWt8Ey5B7keQZ9pDRR0/wCYl74ON2sH6lj8y8jn3FMOnXBcggyKAcd6M+GbIV3I+XBA/wAxOfpivJqW6bfg7NNUe7aabSWgCo9sxnH2pN12xvZkJhHA3TOQmV+XnPb1Ap3b4k8evYnmPwpPrdQNwZuMjAknBgR9SKn8PbVfHc75JOOTO6hrO+zbnCNdLH94A7kHsAex5nmketulDgbicyBBUjkMPoD+eab9Z1YYr4IUN80jkGcQfQ/Xn0ig7Th09NpJO7s0yxPr/ua+n34OJU88nq6pNn/9BjHqIkzHEnnvFDvq3x4iNiWO4YGBn0M4/L7z1RAQX2Yf8xiInzGRLE+gzHvmo6I3X+RTA/ZnB8piFPODPBiJxRSXcDk+zLrd0niNsxJBx7en99qci4s+ZBtiCokRH7PGOe4rLWxdtZ/aDGZkbuMEcQIOI/apmuoLWWa8xDHaLYXOA6hiQPlhQ0ScyPSklHwxoS7tDlkAVvC274kAj+JjEUsZQGDEhSpZsMSJLlpicHI4EGKXXupXXbbbtMRuAtJMtyYBA5meB60P+sbbzMQFeSCvzGQArKZMCCMGiqL7sSVVdkOtT1EKvG44gkSefQDHHf35pW2pkqWVgBEyY7dsc1LTXFyBcOwwSN2GIBIWO5yYPbPFWX7K7QVujIYjcIJXeVziTkGJplTSFdZshrfNIRZIgkgNwZgR2xmajpbtwcZnkEz9oPbHb0q+wsgOgWYyNxAEdiGjH49oNC6u5egFiBOVAgHJ9JBOR7xj1obH2DviuchtzpbOLlwrvS0NzCTIUggNEyQIz9u1CXE0zqAgdIIkkF5BaQoAzPPEcUXozqFJYDZiGE4KmMQT5sie9Rs9JmW3CZMgACAe3pSqbi3uZnT35SF2jRPEXaZ7srDiOD9uYn+lG9YW2uyCxJUHHqMMImOZHf1pjqPh1UCO6SrwQSy+k5C8HvH1pjotIo3xaQcbCZJgcjA80/bj0pZVk2PCi4rJnVLspUCFOAWAI2zkex44PrUf1Mk42blGU25EiA0k/Q+xp/duKCLbACZMwAuCcZGMiKI06hWS7aIVhDSADEYmPSp9VrhFdsZYuZw9KQgAqSQMwY5ZswKmmgtqGhTDRzmAD6ZI/jmtFqjcukMqg8qxCQvdizbR80kZ/pSq51VNwUiWnbgEZ7+nHrWVSo+Q7KceyI6Xp9reoO/bgllUQB7BoOIGfeo620lqytwMWa4xV7aq3yjIYmIOe0d6Nv6dPMHkA5Uhoj1g7TImQQI796C1etUPsEhQQATBWDGQS0HHJB7Uyu2LJrghpI1BdwS1y3AliZIJIETnE8ARH5++GDBdHUHykkmInA5wPJgD0P0o5dE1zSHU+KR4ZUjbINuJDAH3UYPbEcmq26sm1LNzcyFna3c3KbgEEBlMfNIB2mMznNNt8A3YCQcqFfxQux1DuVCMpjbyIB9jzB5FN9Z1RxtN6EAOJ3Fim3c6xBkTALEwxGImsgnWbvhIkLhxciOWUAMrKPKwnPE5Oa1OkZb5cPAIEgDACluy9gCeB7UJfKs5Clu4NF0lAlq7eEICQzM3zbfncGBmVEkYknnFLviTqVq6bbM6jybblxTLFGzZdRJXDwDyYngGhfhjWbbVxbriLRYMXk+QsZUAGczt9YP3rIamx4WtQWyDbOFmYCPgBo7rIPfO2pRjloEldXLdL4u6LjEiAFmRAIkY+hFDde0JsC1JbzqzQw4htuD3GPyp1e19izfvPqla5dkG0NzEAKIABMbhIifQVneu9buau8XuwNoVUVRAVROB95P3p6N3VWMf+nDVwrDrVYJFT6Tq9twSYDYP8qs6hDCRzSW258RP+pf415UI74NMFOTjNG2u60kRwJn6mOTSzVXjIhtvoc8r5hx7gD7ivGuzVPUL4IgSNsgz+8uG/MUNFStO/g9qWVYWa26FYsoALZiICyCSFDTjIMz2qelsp4jqD2VgYO0wwU59CWAz6V6nhsssBBk7iCTIkBQBiPU+pFD2SiMzEF9pU25ZhIUyFuKDwY4HE17XY5mnfAJ1gyFG7coxj5ZGDHYie/ep9O3syoDhZK5iDzP5fyqLK192ZzDMZAHyicgAdu9FaGwBetgdwffcTIA+tG+Bdt3cs1lobs/c/TJ/h+VUi6pQR2n7/T8Yo3XWH3BWggVS9gFWjAWOfeppqxRr5gXSoRdUryDx64/jV97TKZMCR/E1DRDaxeAzBTtBJgHA3GDJjOPWD2qXUdYq2ECiHYnxSeCFY7dp7dp+gpnyT4WQKxpRugd6K6hpPFIwPKAghcwOFwMnP1qrRXiCTE8Zou51DbsJG5V3GDxJnJH3mPYUXe4ElYX6/SE7QFA2wDkndt9ZOf5CqzYYt83lOSAOCJAB9ee9F9Q1HiNuEKAoG0cCP7nPqau6K8kk9iAJ4k9jTbntF2q4Z09QLbrcO4gg2xOd0ETuyQoUkkdzGMUkOvZnW2EwMkgQWAEsc9hBIBNOW1yNcuiFO1T5hwBvAlRPvH0NKzp23hxkEER6yfSlj6jT9A/V3tzvbS4q+EQAzctPygADtgEZzFE2+rubZB2/KQAYIU/7enf70skFHGYcAMAYBz+160Na0+wSS7MB5J4HbzSM4wOO3pQcIsylJDa8il2cqY+YHLAMeAT9JP2NMNDaY2i6GAqjccy+QGAHLLAk+lZBL7hCAJbHqORGf3u0T6TVuj1DL5mTzZ80xwBnjAArOLtgClk11rqRUOisVBywggiD8oInEMw4pXq1TUOH2KCvcAgiREsf2uJk8Tigb3VByAYgHJGSVBxjiZ5zx3qN7qKEK24mYwuDgxBiMwJ+/vWUGngLkmgsuPNzABiMyckeoEzNVdOupfvWEc2/O6A78BRvAIYCPLtE9u+RQA6kQTFnyQZYkq0lSJDA4IJBEz8o9TQ2n0CeEru0s7MIiRAAzjvJ49xVElHkRycvpNxf+IUW1d0V9Dsth7agSBO9trHBYQhCqPSJNZgW7Vq4ACWQ5RlYHaJ7yASREduaCNogkAkpAXJySBifuKNvdMjTBiI25naTMlQd37s8z/l96W9uTWdroP0ek2pOGG5icEQyz5fMo5HmEHImjPhpTcuSsTBUbj8rN5VcwIgOQZr7omiadzEPaIVw2Qr52kCRhxlOOzZgTVWs0y6e6NhO0hXU58pMBrfcMBJz3xSyRVOw8v27pSV2Q13bdCiREkAZJBXyjgnjtSfqmkNu8jAlQshiSxBJLFQY5mIC8HbTyxrmv243meDiAGiAfr79znvS/RMRdFi4u7JdXI3GY86gjtGfw9a54yal9x3BOJm+r9MVbiKI+TgezHv9ZpbdWDBERWx19lXuAqZJkHHAETB7gxVfxha0zLYNoMrBWV577du0/m1WpSe9Hn14ZdjPnqW3iTX2o1q+VlyZyPSPWqbeimmml0NgR4hfPoK59kOwVBt3ALGuuXLiKWKqWX5fqO9N+pXlBMBgSfMMH5mywgQBn7RXl3pBDTaVyOxg0brun3Gt7yCp7qQQTEdxkjAp4SSdrWO2lezu8gC3ALabcDJj0JJMSaFXL8AxmPqe/wCNWG1jPMLkesH+dT0Q8+fRf4gGr8FHknYt7CpACgySCJkgMs+398VXq7bShQEtu/Z5jnH2n7fehTrTvjaw2nljzJyP4jvTPVXSo8sgOIPeTPrHEgD/AM0HdM0WmsFdx2APepG6fD8wwf7ml9+4wjMyBgz+XrUxr9yBFGQOec5xW2gbyQsiGieQIj19Ko12kJODMYNeh88R9TVly/Mx3NPw7krJqzIWkIx3q27qlRSDksfTsvf8TV4af74oLVouy2SfMzPHsJj+/t71uXkEltWCTxtBkZE47D+xRNltttVgfvHGSWzk94mPtS8LCx7Ua7bmieazRolv6iNpcgKBmcZn0HJPvxiqiduwkEAztI9Rz+E969t35EEHcMQT6E/lXhSSAcTilQzRLQasqxxuEfUD1x7jH3qV++WBBOJ3R78SaA1d0KPKcjse4x37Hn2xXi6lWXdmeI7famce4il2JaZcEyTJPbAM/nio3nhhPy98/bNX6kHahQRwCAMYGSe+SZ9oPtVd2xjiT+6B+MRmsjNA2r0oJwcc/j7cA1S7bcH5ff8AgKL04DDyjtMff8+aW6gy0HJ7U6dyco2PF1ILbYhT7006bqCSEBMYgHiRAE/Y0AsrEhCRkSvr69jTTQqot3E8GXugEPk+EAQTH1yI9602ksIEL9wi8rMAzW/DKlVJOH4J3MO84yO0VqendNN/SsilAZElm24bkTOZ9IOY+tYzQG4WXygrgEyPKPKu6CR6j++Nz0i4bG1HWDujax2hiAYGY5kR6yKhUxY6KTumZb4e6ndsXvBvptC7khwwKksAynacqc4g8yM5raLqtPdR7LKr3NrL4VsEGDLK6M+QwAiTiVPqJUW51F7xdUkJu2G4f2bhACq3cLjjsGA5INGWun2bjG2zvavWrpVCIEx3VpBmFBj8Ke+bWA44umLvhvXKiXNyllBZSuQ/B74CkH68EelMNJrUEM0srKfKI8h2Ah4mSD/Kh9PccXb1tWG1x4jNkeJ5GmZzmQPeK+09oifEAlgAyrgIpYL3PPmAmfSuWsky0HkYdOdDgoPKTtMCSpM5j+dKPjYT4R4+f/6VPR650ciBgx+GPvXnxlqd62MR/wCp/wDSrUlaaOKs7ps0eo+E0bgFfpVC/BbAyH/EVu9o2nMe+MenNSQRyQftUclMCHp3SWtiJmveoaNbkI0TyMwfePUU/e6AJj8KVdU1oV7cJIk7jAMY45kfXillbyUg3fCOadY0RVzPMR6d8f8AmlOikOJ9x9xW8+LbAvDeiGVGcjIHEe/0rnt3XbG86EQeYz9YNVpyurHTbG5hPUAARjE5/wDl/SrOosCpC9vy717dteIgYA7XEqY9MGPUSCPqKqsEyd3OAw9fQ04LoE2HcZxx+dR0Uq5Zee9G3tPC8ZER7iTEfSqNHaY7o9JORgYp7iNC+653ie8/nVmFz3P/AIqOvtlXBJBgwY/CvrxiZ7Zp0I0HEwv1AqmzbG3Kj/qiTgkwD25/KvtLc3DJyMfY1bpnEFfSCO31GfvSO6NZMHuLCk+39aI6YQW3EcCY9/8AavtYgO6O+cf371R058kdiB+Va90G1mX6lhE9z3qOtB3IRwCD7H61TqJAbvHGKs012ShbMCSDwYrAfNj26gMiJBwfcVQOmliLaYJIAH+9X6pjuJA5OAOM/wDmrwCh3Bs4gjBihuaQemmyzU+UQe3p/fFA65WAmYJHY9mHGPwpoBNpWEeadx7yDEfzpX1q+SfvAgdqWDHlAneseGFInIH3HrS+5bRjuUZGD9fWnutTaVHMBZ4PYfakBuwd3I9v41RSIyjkst2pP94plZYIlxto3bSJkzxiM89vvQGiuKWUDLEwB3M8VZ1K9K7eAefXHNF5E4I9PuhbZbeBcKyJ7juB74MDvWx0ugfUWUm8GNobiriJkCMifbkjmsyun8iqTKrLfSYkesYB/s1oelAFgJiSB3icAD+/apzsWplGl6i7WnDuWdQRFyCsSDtjbEeUH7VYNGt8pedj4hB3dpIAKkbRzyJ9hmq+oafwYtmWLFQIzJYyZzjBJqWjTfdttb8yLuUjjzDgmPsR9qE5XyaEUsBJUIUFoiNssB3YE4kz6zju3qKK0HTXubS+I55ycyP4fhXmk0JC+ICq+7ebYTIWQI9AfpWh6frrQss1zZKk7dpy0LkLuicz+Nc055RpStgEXoJYzIFJPjzp/hrYzM+J+Xh/1roukVSoYAicwRB+4rHfpQXGn/7v+lXTRleaOSqrRZt3fBmI96rS0O1GXG0twQSpB7H/AHqyzpbIEK0DsJpXC4yqW7P7AN3yqTkx2GT9qzWq+IUZnADqwjysIEnAJ7hRycfjW2OiB4cVTc6MD3X8KR0JN4D1lfkyY1YK4dCZz2xB/nQd7p63PmRT95/lWtudBP7IWqW6PdH7I+xpulYsq0X3MNrvhlGQqJQGOPaY/ifxpfc6JdXki4QgVZAEQAAxgeYxEzz3k10D/Db+7NoRB7yeMen4VTe6W/7jfhQSl2uZVItnOP1QrdAZvJCztVg244ZUnGMmSYP8B9JqrNx4RuQcEQSIyY7ERMV0K70pv2rbEfSkeo+DbTGfCIPspFNfyNfwZPW6DBHp/c0va3uBDTjBrW9Q6FqFUC2N8AgzyRiPr96QdT6XeVFY23Z+6hG8vPfhsR+NPCRqgFatxVq4M1Rp7eou3BbFsgt3ZWAAAkk4PYVT1XT6iy5V7ZxjcoYqcTho/wB6e6b23yS6iQ6vMHg+2fwpdbTa9KU1t1eFP3B/pU/115BZGxkEg/zimVNoDrpjt0n+dDWnCCW4mKnpNUHjkHuCCPw9aKuWJBG0kH2pOMFb7ldFk5BA7g/UV5rGG0sBnHtA71RbtsIG1jGBg8dopimiciQjH/2n+lJaw6kUdMXdbAJ5mPxzUdRbCsHjcVMifX1+1M9D0+6bZHhXJDfuNOck8es1Zc6PqDEae4ZwTsP8xS9yqa25AOpaRxsuFkYOJjuP+oUitdLWRE89j+UVtrnw/qmAixc4HIjt71ZoPg7VFwWslQAf2l5jE5poSaViM1Bu9xT0rp2l2Ol3cjNDK2SVYTAMc5M/UfSl2n6XNze6+VAS3GZxMHnmtknwNq2adqAd5b+k0dofgLUKGUum1hBEsfpHloLcnfORZSpeUYbptnzKp+WINMNEis4C8SByQZUlhEH0A9citla/Rxc73gPop/qKO0n6Owu2bz+XiAB9+9HbJ9hVXpLlmX610i04F4vuPlAEwCvGCRgyYNJ+khSQFwbjbYgKFO8ABTznmeeea6lpfgiyihS9x1GQHeQDMyAAIMj+PrTC18O2FKnaCViCZJEGREnsaEqU2rE3qoXbRkeldGvKzAIpk5LGQCPb+ppra6ayf+oBmZCnBI7Hao7Tz/OtSLKDOJ9YFetcT1rnp6WazOdyH4iTYhXcThT+FYj9JytGn3CM3o+n/KzXUm1KVzn9LuoVv1aO3jf6VdlKCUlkWpUk48GTHXT6n8atX4hb941mprwmtY6jWJ8UuP2jV9v4zuD9s/jWLmvCa21AN/b+PLo/aom3+kS4OYNc2mvJoqIrSOqW/wBIx7gUQn6Rl7gVyOa8Lmjt9RGo+Dstv9Ido8gVcPj2x3Arie8+tS3n1o7X5Btj4O3r8baY9hVg+LtKew/KuGhz616Lp9TW2vyayO6L8UaT0FWf8SaQ+lcIF5vU1IXm9TQ2s1l7Z3b/AB7R/wCX8Kl/j2k/y/hXCPHb9419+sv+8a21msvbO8/47pP8ter13S+1cHGpf941L9af941trBZev3O8f4/pvavv+IdN6iuEfrT/ALxr79af941trNtj7Z3f/iTT+oqJ+J7HtXCv1p/3jXw1T/vGttl5Nsid0PxVZ9qgfi217Vw4al/3jXw1DfvGhaXkOyHg7c3xhb9qqb4zT1FcX8dvU18LzepoZ8h2R8HYn+NU9RVD/Gy/vVyTxD615vPrQs/IyhHwdVf43X1oa58cD1rmO817uNLYdRR0K78belCXPjNu1YqamK1hrI1Nz4tc1nvifqz3fD3dt357f6VWpoLqp+X7/wAqal9aEqpb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img.hsmagazine.net/2014/06/beef_steak_and_potatoes_reci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75" y="373856"/>
            <a:ext cx="2206817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464425" cy="1143000"/>
          </a:xfrm>
        </p:spPr>
        <p:txBody>
          <a:bodyPr/>
          <a:lstStyle/>
          <a:p>
            <a:r>
              <a:rPr lang="en-US" dirty="0" smtClean="0"/>
              <a:t>Start with Quality Meats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3962400"/>
          </a:xfrm>
        </p:spPr>
        <p:txBody>
          <a:bodyPr/>
          <a:lstStyle/>
          <a:p>
            <a:pPr marL="228600" indent="-228600" algn="just">
              <a:tabLst>
                <a:tab pos="228600" algn="l"/>
              </a:tabLst>
            </a:pPr>
            <a:r>
              <a:rPr lang="en-US" sz="2400" b="1" dirty="0" smtClean="0"/>
              <a:t>Preserve</a:t>
            </a:r>
            <a:r>
              <a:rPr lang="en-US" sz="2400" dirty="0" smtClean="0"/>
              <a:t> only those meats that have been handled under sanitary </a:t>
            </a:r>
            <a:r>
              <a:rPr lang="en-US" sz="2400" dirty="0" smtClean="0"/>
              <a:t>conditions, including wild game</a:t>
            </a:r>
            <a:endParaRPr lang="en-US" sz="2400" dirty="0" smtClean="0"/>
          </a:p>
          <a:p>
            <a:pPr marL="457200" lvl="1" algn="just">
              <a:tabLst>
                <a:tab pos="228600" algn="l"/>
              </a:tabLst>
            </a:pPr>
            <a:r>
              <a:rPr lang="en-US" sz="2400" dirty="0" smtClean="0"/>
              <a:t>So You Got a Deer</a:t>
            </a:r>
          </a:p>
          <a:p>
            <a:pPr marL="457200" lvl="1" algn="just">
              <a:buFont typeface="Wingdings" pitchFamily="2" charset="2"/>
              <a:buNone/>
              <a:tabLst>
                <a:tab pos="228600" algn="l"/>
              </a:tabLst>
            </a:pPr>
            <a:r>
              <a:rPr lang="en-US" sz="1800" dirty="0" smtClean="0">
                <a:hlinkClick r:id="rId2"/>
              </a:rPr>
              <a:t>www.uwex.edu/ces/ag/issues/fmd/So_you_got_a_deer-G1598.pdf</a:t>
            </a:r>
            <a:endParaRPr lang="en-US" sz="1800" dirty="0" smtClean="0"/>
          </a:p>
          <a:p>
            <a:pPr marL="457200" lvl="1" algn="just">
              <a:tabLst>
                <a:tab pos="228600" algn="l"/>
              </a:tabLst>
            </a:pPr>
            <a:r>
              <a:rPr lang="en-US" sz="2400" dirty="0" smtClean="0"/>
              <a:t>Safe Deer Processing (videos) </a:t>
            </a:r>
          </a:p>
          <a:p>
            <a:pPr marL="457200" lvl="1" algn="just">
              <a:buFont typeface="Wingdings" pitchFamily="2" charset="2"/>
              <a:buNone/>
              <a:tabLst>
                <a:tab pos="228600" algn="l"/>
              </a:tabLst>
            </a:pPr>
            <a:r>
              <a:rPr lang="en-US" sz="1800" dirty="0" smtClean="0">
                <a:hlinkClick r:id="rId3"/>
              </a:rPr>
              <a:t>http://www.cwd-info.org/index.php/fuseaction/about.video</a:t>
            </a:r>
            <a:r>
              <a:rPr lang="en-US" sz="1800" dirty="0" smtClean="0"/>
              <a:t> </a:t>
            </a:r>
          </a:p>
          <a:p>
            <a:pPr marL="457200" lvl="1" algn="just">
              <a:tabLst>
                <a:tab pos="228600" algn="l"/>
              </a:tabLst>
            </a:pPr>
            <a:r>
              <a:rPr lang="en-US" sz="2400" dirty="0" smtClean="0"/>
              <a:t>Handling Venison Safely (A-Z index H=Hunting)</a:t>
            </a:r>
          </a:p>
          <a:p>
            <a:pPr marL="228600" indent="-228600" algn="just">
              <a:tabLst>
                <a:tab pos="228600" algn="l"/>
              </a:tabLst>
            </a:pPr>
            <a:r>
              <a:rPr lang="en-US" sz="2400" dirty="0" smtClean="0"/>
              <a:t>Best quality will be achieved with lean meat, poultry, and fish</a:t>
            </a:r>
            <a:endParaRPr lang="en-US" sz="2000" dirty="0" smtClean="0"/>
          </a:p>
          <a:p>
            <a:pPr marL="228600" indent="-228600" algn="just">
              <a:tabLst>
                <a:tab pos="228600" algn="l"/>
              </a:tabLst>
            </a:pPr>
            <a:r>
              <a:rPr lang="en-US" sz="2400" dirty="0" smtClean="0"/>
              <a:t>Handle </a:t>
            </a:r>
            <a:r>
              <a:rPr lang="en-US" sz="2400" dirty="0" smtClean="0"/>
              <a:t>meat, poultry and fish to avoid contamination with pathogens….and avoid contaminating other foods with meat juices!</a:t>
            </a:r>
          </a:p>
        </p:txBody>
      </p:sp>
      <p:pic>
        <p:nvPicPr>
          <p:cNvPr id="10244" name="Picture 4" descr="beefst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2350" y="0"/>
            <a:ext cx="1771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Preserving Beef and Venison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114800"/>
          </a:xfrm>
        </p:spPr>
        <p:txBody>
          <a:bodyPr/>
          <a:lstStyle/>
          <a:p>
            <a:pPr marL="228600" indent="-228600"/>
            <a:r>
              <a:rPr lang="en-US" sz="2600" b="1" dirty="0" smtClean="0"/>
              <a:t>Handle venison safely </a:t>
            </a:r>
            <a:r>
              <a:rPr lang="en-US" sz="2600" dirty="0" smtClean="0"/>
              <a:t>to prevent contamination</a:t>
            </a:r>
          </a:p>
          <a:p>
            <a:pPr marL="628650" lvl="1" indent="-228600"/>
            <a:r>
              <a:rPr lang="en-US" sz="2200" dirty="0" smtClean="0"/>
              <a:t>Consult DNR resources for current information on Chronic Wasting Disease (CWD)</a:t>
            </a:r>
          </a:p>
          <a:p>
            <a:pPr marL="628650" lvl="1" indent="-228600"/>
            <a:r>
              <a:rPr lang="en-US" sz="2200" dirty="0" smtClean="0"/>
              <a:t>dnr.wi.gov/topic/</a:t>
            </a:r>
            <a:r>
              <a:rPr lang="en-US" sz="2200" dirty="0" err="1" smtClean="0"/>
              <a:t>wildlifehabitat</a:t>
            </a:r>
            <a:r>
              <a:rPr lang="en-US" sz="2200" dirty="0" smtClean="0"/>
              <a:t>/regulations.html  </a:t>
            </a:r>
          </a:p>
          <a:p>
            <a:pPr marL="228600" indent="-228600"/>
            <a:r>
              <a:rPr lang="en-US" sz="2600" dirty="0" smtClean="0"/>
              <a:t>Choose lean meat that is fresh and has been kept cold</a:t>
            </a:r>
          </a:p>
          <a:p>
            <a:pPr marL="228600" indent="-228600"/>
            <a:r>
              <a:rPr lang="en-US" sz="2600" dirty="0" smtClean="0"/>
              <a:t>Meat may be frozen, canned, or dried</a:t>
            </a:r>
          </a:p>
          <a:p>
            <a:pPr marL="628650" lvl="1" indent="-228600"/>
            <a:r>
              <a:rPr lang="en-US" sz="2200" dirty="0" smtClean="0"/>
              <a:t>Avoid </a:t>
            </a:r>
            <a:r>
              <a:rPr lang="en-US" sz="2200" b="1" dirty="0" smtClean="0"/>
              <a:t>freezing</a:t>
            </a:r>
            <a:r>
              <a:rPr lang="en-US" sz="2200" dirty="0" smtClean="0"/>
              <a:t> meat in grocery store tray-pack</a:t>
            </a:r>
          </a:p>
          <a:p>
            <a:pPr marL="628650" lvl="1" indent="-228600"/>
            <a:r>
              <a:rPr lang="en-US" sz="2200" dirty="0" smtClean="0"/>
              <a:t>Repackage using packaging suitable for the freezer: freezer paper, aluminum foil, freezer </a:t>
            </a:r>
            <a:r>
              <a:rPr lang="en-US" sz="2200" dirty="0" smtClean="0"/>
              <a:t>bags, or a combination</a:t>
            </a:r>
            <a:endParaRPr lang="en-US" sz="2200" dirty="0" smtClean="0"/>
          </a:p>
          <a:p>
            <a:pPr marL="628650" lvl="1" indent="-228600"/>
            <a:r>
              <a:rPr lang="en-US" sz="2200" dirty="0" smtClean="0"/>
              <a:t>Debone meat for easier freezing and thawing</a:t>
            </a:r>
          </a:p>
          <a:p>
            <a:pPr marL="628650" lvl="1" indent="-228600"/>
            <a:r>
              <a:rPr lang="en-US" sz="2200" dirty="0" smtClean="0"/>
              <a:t>Freeze lean meats for up to 12 months, cured meats or fatty cuts of meat for up to 3 months</a:t>
            </a:r>
          </a:p>
        </p:txBody>
      </p:sp>
      <p:sp>
        <p:nvSpPr>
          <p:cNvPr id="11268" name="AutoShape 6" descr="data:image/jpeg;base64,/9j/4AAQSkZJRgABAQAAAQABAAD/2wCEAAkGBxQSEhUUExQWFhUXGB4bGBgXFxUcGBcYFxoXFxUXHBgYHCggGBwlHBgXIjEhJSkrLi4uGB8zODMsNygtLisBCgoKDg0OGxAQGywkHyQ0LCwsLCwsLCwsLCwsLCwsLCwsLCwsLCwsLCwsLCwsLCwsLCwsLCwsLCwsLCwsLCwsLP/AABEIAMYA/wMBIgACEQEDEQH/xAAcAAADAQEBAQEBAAAAAAAAAAAEBQYDBwACAQj/xAA9EAACAQMDAgQFAQYEBgMBAQABAhEAAyEEEjEFQQYiUWETMnGBkaEHI0KxwfAUUmLRM3KCkuHxJENTohX/xAAZAQADAQEBAAAAAAAAAAAAAAABAgMEAAX/xAAnEQACAgICAgEEAgMAAAAAAAAAAQIRAyESMSJBMgRRYfATcYGRof/aAAwDAQACEQMRAD8A57cXPFPOm2l2mc0jcmDRWhLRA4NZprR0wi+xAJBgelCoqkTMGtLukYKSZig1WjFKhYqjYmIzVL8KLExyKlltVRXeoFrO2KTKjpoB0gz7TXut2wINB6e+QYnvXurXDjM0eNSGoGa4CtfIXFZOcCibVgsIFU9HJUM+nahSoBFUxtgWxIqN0tvKgnvXVNb0df8ABK5MGKhPFy6Jzon9PEALIP8AppV4o0HwyjAyWzVJ04W0skk57VIeJOp72HtU8MWpUdC7oW3tPu5NY2iUxyDXxauEsZ4om0h78dq1lw/pq5B7VU6Pq0Db2io61dKx6GqnoHTSx3Hio5NbJ5UqHPSNW2YyKbaN2LjsDQfRLA3FcU6XTkHFDG1dmeTSZM/tG0kWp9qnP2f2QzFTVP8AtCRjZyakfAGo23arP3RaDuJbt0hQ0DFI/EelFsgTVnb028zNRPjeyymo8rYIS3Qk8ROPhAAVIEVR9SRjZDVOxVcfRVFNZm3asqfSRxifr3OM0k1AZ7kEH5oABgEyuJAjj1qk1tgsLKYY7MCDg+Yj64qc6lbAd1wsEwZIjAHMY4796dhaPmyoLMyT80ACJAzBHr745jimQY2rkfDBZWIIPBIG1pzzJ9efxSrTjIidpXkFuds8Z/ln1pjesxcgsV3jeJYAQVDCAfXGREkGidQQdWLlprZncmVYE7WTacEHIYRzgQIMRk/T30VEBZVCDzMdpneEKsQcKDB/TiaT2mKtuQAFhniB2aBwcT+aJ6dYhyCpdElfKNpbJbLEn/Mpn3jtROFNzuKbdCRYJalLfMab9FAGajk+IszbqmsDKVApCtUWpQQTU+y5oYXcWLE3mBTW0SbWBSIPOKrun3lGlOMxRyX6OydE3ptNuaPevnrNgoRNNujW991Qe5o/9onTRZ2EDkCm3YeStIi7q4FEqzLBFDHIrayZGaYY+VvedSexBq5614jL2EtqYAqEAlx7muiXPDyjSrcPJqU3TJTq0Jum2blyIBil3XbENBrp/QulzpxtGahPGuj+HcAPIpIPyOi/KidtiFMV9/FMAVrZsytYMJHpWguFWoMTXR/D2rtpbANcvRsirfpn/CBpJEs24jGzrdt8xVbob8gTUB09v33m9at9PcULUpR9mWSFHj0g2TXPPCjRdx61d+J3D2mqG8L4vfeq1o0Y14nVOlFuTxU547YfmqBOpBRtIqR8YajctRS8hMdKVijq1oDRg1HoJKxxIp91O8fgBTxSnSKdwCiT6VaHReJSWbjNJAYKm0Qoyogk/QzImp/qVkyYJ3Nkzg7TGScQZ/n7EVXWGe1prjBhAcK4gZCqNrT3MufwalNUbj3DeBwoTduE4IYKGnkSOKdjMz0l8LcQmFAXluAIgHPsRn71rd1SOIbYjBwTcG4j4eQBBBn6Z4oFkJEQAIAHGJ5k/WnaWbR+GzlQ2wqdxUCVG5CR3kErOBu7zig2AxdvO8NOcMIAEmASU8uY9Yx6UXobhDF7iD4oAtkYSQpfJJME4g7siByeA+kr59iqQrAqQxeSoJYBlSDx2E9+eKK8zLvkwqy2EZfM0EwphBuiBzP4pkcxbrrW1zRXTX/hrDWXw7EimfhjTK0lue1SyVx2dk2Eaix5ftU+WgmrHUWAq+8VKfD87UuF9k4KgTT3BvzTywp+GY4qfNjzk1W9GuAadwRnNPMeXQq6VeIcEdjTDxn1A3lWRwBSzpbeb2ojxEMCKZ0mLL5InA3at7S4rMqI96J0VkmiOZ2BDqfcV1PqXU//AIaKa5WmHz2NVGq1ha2ompTTbQkls6Z4P6lbNoKTn61CftRcHULt9K08OWMNdZiEtiYHLsflQHtOc5j70n8TXfi3gf09PzRg10CMd2xdZtyhgxQt1SIFevow7wK9p2BmaoypsLcAetXfhh/3UEVMdP6buYbsCqfSH4SwOKg80eVEskrVI31SKbogRxTvTac9+KljeLlnXJTLL3C8bx6rOD6SO2aPXqzxFI5JsXj1YZ1+wBZaPSuedBf9/wDerzVXt9hp5ioToUDU59a0vaGj7ReaoGpzxIDsmqPV3xupN4lANqotNPYsU0yV6kv7gGgegMPjrJgZn8Y/WKYaxwdMBQPR7RO8qRIAwe8yKrErEday8whF4c7ivbg7T7+WIH3pBriu9l2gGMZ4OGX9J/NVniLyG2O3w1aAACbjLtDT6D+lSvVtPsvAEnaBu5mZkkSMcAfmnemG7CNCFXaZ2liBkBl+aHJ/5SDg/wDrfR6PcTkAdw3faAwwfmwGjkx2ImldldwJHyndCnmHB9Z9JP8AuZpjdutcwg2th8HyEqu2QBM5JyTBBiKATS2SCSsbRdBIBB3Q3ofNMN+k0RqNDc33ER2SXIgEboARoPtDKfsPShCGuKQTkv5QoxubdwqfLkg+gB47UbrtU29tm6fKwEeZt1tA8+4IHGDNMBCFBinnhm7BIpHZbmqbwZpwzmYqc+gTeh42mb5mXFSF7/iMQIzXRNVrtqMsetc3dj8Rp9aXF7J45NvYHd+amWlvEWzS24vmrV52VRle0FdPWSIo7rumhKW9IuQ6CrDxFp1+BPt/SkcW3YsltHMzcM0ct0xQbLmtWY8TTjmyW8j3NVx0yiyp5JqP06+YV0Totgu1lQMlhBPAPY/bn7V2uLYrjbSDCyWLaWyskDzf8x7fbIqY6jZZ7rOiHYo8x7CeAScSew5PaqjXarTKSLha84/+u0YRTEkXL2e5OEk8ZqS6/wBQe86jAVfkRBCJ6wvqe5Mk9zUMX5KZIpTf/AHUuoGeaxtAE0Xe0gK5ORWWjKTFXFNbGpIYS1ViK5tgkYPBBByOxjg+xzxUXf2hzFVvhrVsgJBBBEFWEow9GXv7HkdiKm4ISUV2LNHqmtapXXJHY8MOGU+xBI+9Vmt6coI2H924DJPO1sgH3HB+lA3bWku3A1pjYvf/AJ3TutN7Lc5X/qH+9ObyPZ0tlbi+YlwBgwJxBUkEcn7ipylT0UcG8d/v5FWpG1GAMyKjdHpWF8Ejk1Xajpt1920EECal7WpYXdrcgxVOUuycU0VerRAAZpX1nUbrcUXqdOzBSPSl3VmhYipym5MW7ZN6p/3cVr4Z05uOUWJPduAQDB/nWGtYFMV9dN3Isj+LC47nvPEY/Q1fGUQbfvMbgG7cFAE4J/iIHoPWKU9Ru7n3RB4KwOw9OO/6etOnIAgL5gQAc+dmKgk+gG0596VdZsEm3/FtEkTE4V29zIn35rvYTO2ywhQsTJJ8mFKzGfQgnmOO9HPpwhBYQohTkHaTmREmf4oHp9qH0tuPjXAnkbeCkThSrDIgqFOJkGOJzWtl1VLluZ3KNvIggjeM4MLDdu9FC2z8NpTLAqIcbJJly3lIAiCQfN2OT6Uy0gN68gVkGCoIhgBtNzKxkCdoxPc0ovqDJJO5hC7dpUlYVp80pAzkAce9G6G7uccKBlSZOQu0yO0jOB3pkETWxFV37P7G+4QTEVKW7c1TeC8XfTNSn0Lk+JR9a0FyTt4qDughj9a7Hq2X4Dmc7a4zduy7fU0MKolhbfZ8bs1rqcrQyCSaIup5KozQj80QkiOaqdeX/wAOQ3pU30wQQfeqrrGvDWIA7UrdMDRzwkA+9aBZE1leFFWbXkpgo+NGTuH1q+6hfnRxbba8RIx9RPuJH3qCtLDVb3NEDp1BPzCPzXUmnYrbTsbdNuWdVprHwQiuii21sRuMfxqOXnJMZk/epTqzbL5WMj9Ks9Gv7tbmmRSoGUZeTwyyOCDOfp7Uy1N5L2h/xN2ypNuAy3AlzcIWTbf5lgkgCRwRFO8XFWtlGuUr6s551O2Lfw1nL2lcn3eWH4G0fUGlewL9as36Np9cLd0XjaBUpAQsBtPlCjEKJIIP+Uc1+J+za8NsXrBWfm3PwOTG3P0mpRlaGljcWSdjSvduFVjCsxJwAqKWYk9hA/JFNdA52Cn1jpGn0ZvO974yunwiuwoQGy5Jkx8oAIPr6UxsrpF0bXktrbAkL8Qs7ttwcMQi57EGuXm6iLkwy47JTQ6U3b2fkXNxiPKi9yx7fTvwKofBN74r3rpBFgPFhWJMAfM2e0gewJIGBUx1S+dQrZvW7SiYNyFGM+RIUfjk1c9G8OXBYtlmztWYwJgTAHGaScUqsnKXCHH7lYbqFG4mK4f1S6F1Tf8ANXZrGh2oZPauL+ILX/y2H+r+tWlFqKTEh2X2gzaBjtSbrFkENTvRMF06/SgNTY3K2O1QXEHDdnONZgEe9M7VlRYtTHIY5OSSYEekUv6paKsw96faTS22tlWadv5GMkAYOSfxVkWQHr02iF+cSIkxOZP5Ix7Gh+rq9vaTG45HcFSIjn/T+K31rrkiS0ALjkmNwOe0nPes/ESKbaFAdqlRMyQChntjzTQOaAbep3oqcLMHIC7zMyYEKdxPtgZ5orZLlhJwxAELOMgxO0Y4MTGKABQgxkNnyZ2qYWDMebAmMcZNG/4qV3ckSHBJIUKdiEMSJgLk/iIogQN/ggN+PQHuARA/n34kVtYUERGOTBEgGB3kZO2fcCtrOmlkwogiAZIA4AODu7cDv64r6sEm6TtEEGVQCIJHAbnzDvPH5J1gdhJ+1P8AwrYL3cUjNyFAFUPgi7tuGkl0FxvRT9XDW7bCTBFc1CZP1rrPVkFyy5PYfcVyxTDkc5NNFUJGHHRii5NfbnyxX458xrVIrmOj90ikAfWqLXXFOmHrFIbNVOrtodDPeklbC+jnqL5oo94C8VhpU881vezTig+nUlh9atblphbtj1qR6d86/Wuh9SUBLRo3piyGT+FtR8NbuluEE5e0WIDYHmEd/UfepPqmmdEdl+FbZDuZfjWiCV5/ds0zxgjtXYOma9f8Op/01w/rFzdeuH1JqcbpFMeR1xKbwfqNJ8ENbvltTbAa+gDBRb/jQCBu+YncOWqtPXtKAbarcI4HoST+ee/MVzboNi0m1NMjHV3fISpOEYjyx9YJPYCqfrHRzaRb1p0uqlza5tsG2MCBteO8xV4xjTZTm9II8UnSrbawb6nWMssu3BbJxjyMNwzMx9ajXs3vhjfbui0xLKFUlASZkT2759qcdTt6PUB7yLGoaBdYMSW8wLkdh8v60F0jTMJAHB7foanOo9HSyNK3sWXdbecKrqFQEQNoBIEcxzxk11jR9UC6dc9q5h10EGTVh4Ws/EseYyKzZW5U0ZpNz2VWk1nxFaOIrjvihNurb611Xp6G2CBXLPExJ1LT61tm7irOgtlj0hN9pZo9LYgg+lKuhaiEFMtbqMYrJJeJSRzXxLai4Y9aZaePhwHGeWHI3GIGPTNC9ZG6+gmJcZ9MjNflvUIiBIJZgTgT8pJLROeBVo9BRi+dxC4WNzZPGATPr/OhuoX91hbbIQWuSWkQVAIA/wBzRVxCFzAYrLCPWTMH7j7UF1QD4ZyYVxyQe2Y9K470ZaDRh7T+YEWhPMTzuAESRt3d+QMGibUQSZG0ycYKuGPYjdgYB7kn3KhA23ykwZ4MYYlSP5ds5pvuDDbbxuC7Ru5ZSZUkTtOIgkHg9xRAZa+6bT249AJIXdCnyngS3EnuTnmj9HeG8MqqCVGQxSOAQTmMycc/TFL9TYdmQ4naWgdtolicyeJx6H0rTT6nKsQVYieWkttzlchfmxngT61xzBrfzH2Jqg8GqTdMCkCEF29yauv2XbPjsGj2pMkuMbHi6Yz6wl34TQDEZrm6vDH61/QHiG5bXT3ZA+U1/PV5hub6n+dLiyud2Gbs/VeWNbIYzQlgZoi8IFVYiCrGc1VLoXbQM4HlFSeiby10jp2tUdKdYzBFSyT4hfRynTcmjbrBU96BstzRLkEVYQx0Gbi/WuhdUU7LYIqD6SB8dPTcK631nYW04Ht/Ss+TJxdHDfpenK6bI/hP8q4/q1i4/wBTXf2gWiO23+lfz/r83rn/ADGjDJydDJJAtrUtbuO6EhhbbhtpjblQZB80bSBkgmKN8Ndee4SyKqJbUG8A4VbqFlRk2Y3EqWwPQEQRnO7rksKQVlmIz3gelE//AO2Dp2tKxO/lO31McxV4za0GrZ8dMujfCnA5jj2H1q18LKrb1iWAB+x7/pUP05AgxWp6u9p1a0xVwfKfbvI7jnBxilatFJK0UfjXQwkxFG+B3JtAUp1XjYauwbd23tccOnyN6SDlf1ph4A6zYsLtvuEPuDH5AqG0toi4uui1s6cg1y3xxZ26muqWfEujcgJftE+m4An6TXO/2lqDdBFWl9QpNREiqZr4dIa3TS/bkUr8Gaq1as3HumFQEsfp6DuTwB3pJ1Drj6p+9u3/AAorR93I+Y+3A/Wp87dI0QSbA/EKD44APDZjtif5EUDobmxg4EsVI4wA/lP6Z+9NBoxBOB37CfvQ19gny5xn0/3p09UP/AvufmqKlXO/5QT3ljgD9ZpJqLhIJj3AJ/yiQZoxUYhrgQlRG4gGACcTmBmvfCS4pTdtkR78gg/Y+/ejYrxutC61eVQAVycbj8udpmPTJo7T2QBdH+WGA7FmhCPr8pnvB70v1uiazB/7WExjkzJyaP6ZfCgcl2BFssOCSGJ7xxHAndzg0xJprs31FjcS2Qr4juwHyMQ2c7dwmIr8TgZgEnIMHHGM++c4P1jTQazdsI/h24JzuGCpE4UnHOO3t86y1tuFY3RjAPfOckzyPzk1wATQ2panHh++1q/IPegOksN5mi7bw7UmTcWjuVbLLxB1+dOwnJFcz0h3MJ7mm/Ur52GkunU7gRU8MOMRnPlsKvHa0CiJ3LmhLhO4mKYaDzIcVX0dHZhYqt0upjRMv1qX0aSTRWs1BW2QKWceVHCjSjmtVE4oWy9EoDzVUIbdOt7byD/UK6Vq7k37AFc00slwfQ1XaXVt8RGP8NZsyTYXXs7BfH7k/wDJ/SuCa9N1xv8AmP8AOus3/EiGw2c7T/KuPNdJdj6k0MFXoZPQJ4is+VW9MH6Hj+X60B0+4BT/AFtv4lsiOR+vapmyYMHH19a0ewjtdXAkmlmt1WY4J59l7KP7/nXyrEnP8Pb37VhcWT6k8miNZ92tQxwsACmWlsmZcz/fvQGjt59qL+NuwPlFBjwNrucATHc8Vm4Krl2IHAkwPoOBRNoQPfsKy1SEj3oDNaAb2oZgFkxzH996aaS9AAB+5pOyd/SmFpCQG+/2zQYI6HL3NwO3gelAgBskAzWdq4dpnk/evlsDBH0/2oFE7Z0L9l9hbtnW6ZgNrhf1Dg5/7a5j4h03+HuleCD9vrmug/ssusq6lpjaE4iOTnHeBxUX+0a3/wDKuHtuP6/3+lW4eCkRySptf0fXQNULytauRtKmPqOIPrS+/bYDyxuVscZMYEd8TP0FLuk3trg/WaNLTubIIMiCM4Ug/WPbOfstUTlLklYZ09DtLrwyHcCRmeSoxJBgxR9q4b3nbahBiUBM9g55OYI5jP0r806j4KESW8pVSfLAMkFTghhgye3aiNL8zlrRJL7woI27H3YmDtIP0meK4nYl06ncYPemLjzYpalz95j1prozkzmpz+IH0DdSBK4r46Va25NHaq2eB3rTR2MZqfLxOjtaBHuruOK+tJifQ1s2lBethpttcpJIaLoz0NmGM1+9XsShitrE7sjFfd5zxFLLI0xJSZIon5phZ+WKz1Vkq2RWtn1rVF2hmfehtkvFUCEgCk/TFBu4p+JFZsr8qJTTbMb7naeeKUaa3P5p6VG0n2pXacTRw+ymJUb3yAoFT3VNIA3xAMH5vr6/eqDUmSBWRIJ2xg4/NWeirJif1P8A4r4C5j7UXqdL8N2X/LMffg/rWTJtIo9oKPMeBW9kdzQF275qPtuCOP1oDxYXbYZr6vXBtxH3off/AHivgycZrh+QNfPb1/rTawnkzyf6UqvHzUforkiK4WPZ68DGP/H5rKSR6/attTj+/wBKzt7Z9DSsrBbOm+A9KLHT7lxgJckk9zt+WakfGenD6Uak8sYHu38R+gED81TdM1rP07YcQSB9MR/Wl/iLS7ulR/8AkYHuT/f6VshuCX4MmdVNnJ9Fz/fHemmiuqREEllIMAeUiIMdxk/nkwRSrSLJ5gdyf75plpbgtwxA+ceYn+GCCVUZbMSeBUGKNdNp2uuzAANOxc4YKDIUk94BHeXiiriFCpDgMwyZ4mGWYMZB/WhtLfhVB4Ulx22jcGnEQAWJ7+3Jj8fSspuBsuzkyDkg/wAW3+LM/wDd6DIBWwNR5z9aa6do4obRIJaiNKc5qTknaO7QRduHtWumUxnitGsKhG4Ek9hT/ocW9xe3gjyyKzSnxRLlXQit3VBitUK7qE6gp3MQO/asbCyOYNNx0NWrGbDODX4vORQSkgiixdAiTSuDoVrQB4gjb70pTim3XLcgUrtritWH4lF0ffSpF4RVJdsPU10xovrV/cTGRzWb6iVTQsuxNfnZilCEDn1pzqV2gikfwjM9qrgd2PAcaa2rEe4oC6NtyPQ0b0p/OPavnqag3T61d9DXuhT4kAV1P+Zefof/ACKSvH37VQ+I9ITZ390z/wBJ5/oanrK7gM0uNpxOg7QJqh3FbaG6R3r9Fks2wd//AHQ6DaY/vFEca2+MVuigfXtS1LlMNBYdyABg96Fjo/dUijLH61h098xP9+tGv0gkks2BwPahbml+G67cjM/f/wBV1nXsL1No+vvNDWjtYHkehmt1vyK+LTZ2kfkGTQLR7L7otwHR4OSx9IBEUV0u6t7S6+wc7Lcgf9LZ/QfmpC51D4GnA7S358sfj+tbfs/6sLV92uE7LilTiZyuD9K0Y5rSM+aLbkQF/RG18MXB88kjvtBiY9JH6GtLYkARO1h2g7SQMniO1HeN9eb2uuuVChW2IvACLhce8z96C0iblP8AmU44ghhIx9RPHalfeiKHmm/cloG4kbeSDJBI4+YYI47Z5AotHDkR6Nt2+UkSvy8EDgwex9opbotS8urEMQso8ENuQzCgYO2WMYx+KOvXwseQXBPeBvWCQ0HjJExiZ9KU4O03TwLnmx/Wj7XSit7I8vrRN1lmWWIpjd1Yu7QpxFeZPLLsvLHrQLf03mDgBgO3emXUOpobAQL5v1rC5sHyHzDmtdLphAcLLd5qSd1Yqx0rEOlUTF3g17WdFBAe3JWmDaJjeDMvkJ9MU7e3swIVT2qks3F6J8JLVEtZ6Q0gwQKI8RdBKBXXIj8UTe1TK+wt3wKaWtWXXYQSeKV5ZppjfxNfIhLtncImsL3SiqbhJPfiPaIzVJe6IjXSivtYcyQ25pwoVcg/mv3p/TLhuMFZkeMNwRPl+0gxWxZa9hjC1rsidJ/xV+tWlvU9mOKXXfDd63cJK7s0X1AbAvlg96TNKMmqEnj+5h1YDaCrUubiKOv6K467wJUUNHMen8s1XBVUNGDj2a9PSWituo2oYe1e6VaJMDvW/VgQSGEdpq7qgezDUapWUAfQj271G9Q0jWrm1cjkfSqnQbdrbp+1L+sWwApAicfbFZ8fjLihYfIB6Zm9bkZnP4NB2+ntdvOF+VWOfvT3oloXL6GIOf0UxX3e6Y9tWvW87ZZhHrJOaq3RonSMdPoLa/NyKMOpA4iKV6fqHxOVOfpTJOmFgGlQDxJb1I7KY4pHrsRulbM31o4oK/cmnK9IBABIBnJXMzx/t96+bXSkGWDHPf25pf5IomssX0IrNkDkx3kH9Y70apj5xPoQDB+3ajOraJSdowJIEAcgDAA9C2fuO1fmn6besqGuAQeFyW2/5yBhV+sHIxT8k0maIZIp0fRRdRbKTz8uOGHb6Hisul2GRlxO1yCvDSFyD+lfWp0mPiWjB7r2b7djRPS9elxxvO27H/fAgSezD/N3jNdHRbIuX9kL4gvl9ReYgAl8xwNoAx+K+tCpDjg4DAeqwT/KtfEVmL9+QQd47EQSoZp/PNB6NwGU5J7eqkcEf7e1XRhY40uxhaa63lVoLHGCSYJ+uR7mniFd90MvlRsjykif4scrO0ccn2pSirvKj5CyuWJzBEwY4zI44b7006X05XuuqqNjKCiyRtJEwJ9lP4PagAc6wFlgsZPastHeCkDuD6xwc47000nVEu3fhpZJuboVXKiQoPlJBj0zH3pXpnOruhZUXzCYSAxEKD5Tg854wPvh4uqKxnTG2p1unuW1a2zb5MgjETAj8fyr2i1u0ieKqNF+zO2sM14zGQFET9Tk/egOs+Hm07fu7d25MAQkoT9RkfehPA4qqY6mm9uzPUdaQbQvmApjpur2by7XWB2NRXUrFy3cBey9oN2ZWA94kZoqzqgoUAA1nl9Ol0Ve0NeqaULcW4p3LXrmuDGVB3RMg/3Fb2+oWXtn4jBQq/LklyP4RHH1pTcPytaBVTBOQSBMR70Iw0uRKelT7BW1LLcW5uJaZEr2ODE8+k0d1G+xdbkjdlvNwxBECBz9OK+Lup3EBlg7Y449qz0KFsMwJ2nyyZIxDYn/AMTVIu6ZPlS4tbBOp9XvLdg7gQeII+mPSieoH49vfORz9a+rdtroyyAiF2ksXjgAYiP1oA2/hEqrz6j3pnFXr0Xx+U6kG9DZgjSpK8Mew/8ANZ63pZDb7clTxI7ehjuR2oLR9VklXzA2qZICZJkAYJ+tO9Ox09u5vYkOBA5zkjn7Zp+Li7RPK5RXFroG8PaAs0gfKfoI+vanHWND/it1vy22Ugjd3kDH9+tDdL6ilpNokOch/NJBIwQcAAH714WndzcZhbG7Jk5A7LNNPI+yaTv8Amq8PmxELJEFpOD6+/ecelA+ONDbOnW5a7FSSJgzggSOxIonrVt7rbg7lBnf5u2OaF1RunR37cfu+xGQSmZDRgSPvFCL2mGS3aEHhe6P8RanguB+cf1qg1wzetyPKGGV+uAf61F9Kubbin0YfoRXTrtuyTfMedUuMZ7mO1XzNKP+Sji5Uc+6VZGzd6A0fbt3FFvPlKgx6SJofSLGmuRyfKPqzbR/OjdRqdhjsMZ9qOTqieVOqPXwwMgfzoq1qbjAKZj6nk4/PavizqhckzIFY2+qMphF44+tR43olCHLTCPjbWMWkXa0E5LSsxMyIPmxHag+oX0dA5BBnCbj5YxMds4AnvWTXHMkkeY7iI5PmUfbJr8JZ13KpZt0NAx6oMcYBP2rUoRRSj2i1auAJ5IH0J/rWWv0U+zDII7+4r71ejt27NpNwNxiWYD0OBkYgce5orQ3A0WruP8AK38v1qd+0bIPktg1nTjV6e4Lp89pSwK8nZkqfUETg8Tipo6OLi7DukFrf+oCT9sAiOfzVgmk+H8WOWtuD6ElT+M96ltHb2hCdkL3GwkA8+ucg8f+TB90Q+oVNfcL0GmZbhEQSuViewIIgHd2k/6vahxpXKsedhAyf0kZ4PGOKNHV2XYFuO67ZjHJyYEAbSRxHYSaH1ZHxnJZgR/GAMcyuIkgsB/7FUTZnQf1m7btXQyhmNxYhiIA57cmDE0z8NsAhviVJYbYyy/DGPNiM+1er1SauImFWkmdT8DeJHvoUueZ0Ukt6hSAM8k5703PVQ91ILhVcqRjzHYXBPsNpEd59q9XqaM3pDTVNjh7auIYBgexAI/BpRq/CWjuGWsqD/oLJ+ikCvyvVpcU+0BSa6EvVvC+ntq5EqiLuIAUt7ZOf1oLol0JqX0zAPsUDcwmWywAz5FjmO/avyvVnnCKkqX7sKk33+9kl4p6ip1DIAS0SdwG0nHYZrLoOn+JfZS7ZtKSRA4gAfk/ivV6szSXRz0xs1ktcKs0OCHQKAEMRtDbdpEe0zRHV+lqCm1QbjjczEn04HOBXq9Ur2kUw7aArfhyyTJZxMkgRGJJ5PtWdlVZgAWK7wsGPlOK9XqKbfZXJ2j46kqq7Ku6Nk+aJMNtI/Sm+l+RbbAFWBZT3G4kGZr9r1DOqjSA+hQ021MnyEFSIBwG9+MjkZgmh9Zrt9lwq7Azsu1ZAz6ySfU8+ler1BEoblsiLCRcUep/rV31a6VDkcsGz7Ht716vVryejSlv/ZP9PtTa5/8AsB+4aR/Kml7Srcw3pX5XqTK2hZfJAek0YQtHajbhVUDR2OPfivV6kbbkh/j1+RXqr7KZMQViM8LyP/6pr0rXaYoFu23ZkIBIhQWljMBsgAhZOSAPl7+r1asrqFmWekL9RqtIrql23cYtdJkR/wAM+W3bnepEN5pB9siQWN3/AAjW5+G+9e5kidpBJAuAnzkHBHHPavV6pc2kJkySjBNP7Bmq1tlbV5/hblNtiVbMYGBnggvMR/CBxNSHV+oWgrpYBtnaSP3VqIUu6oACPh7QyDfDM0GeBXq9TYpX2PJuSTYy0PWNNdRrr6fyKWWRG9lYW4BVSoI8xxIPlXzSSSo1vU9JAS3ZuC4kAbmbaECgHzfEMsTmQqkzyBIPq9VV2xU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9" name="Picture 5" descr="de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478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ttp://classactioncentral.com/wp-content/uploads/2013/04/groundbe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6576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454025" y="381000"/>
            <a:ext cx="7997825" cy="1143000"/>
          </a:xfrm>
        </p:spPr>
        <p:txBody>
          <a:bodyPr/>
          <a:lstStyle/>
          <a:p>
            <a:r>
              <a:rPr lang="en-US" dirty="0" smtClean="0"/>
              <a:t>Canning Meat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1562100"/>
            <a:ext cx="8534400" cy="5105400"/>
          </a:xfrm>
        </p:spPr>
        <p:txBody>
          <a:bodyPr>
            <a:normAutofit/>
          </a:bodyPr>
          <a:lstStyle/>
          <a:p>
            <a:pPr marL="231775" indent="-231775">
              <a:defRPr/>
            </a:pPr>
            <a:r>
              <a:rPr lang="en-US" sz="2400" dirty="0" smtClean="0"/>
              <a:t>Meat and other low-acid foods must be canned in a </a:t>
            </a:r>
            <a:r>
              <a:rPr lang="en-US" sz="2400" b="1" dirty="0" smtClean="0"/>
              <a:t>pressure canner</a:t>
            </a:r>
            <a:r>
              <a:rPr lang="en-US" sz="2400" dirty="0" smtClean="0"/>
              <a:t> to avoid botulism poisoning </a:t>
            </a:r>
          </a:p>
          <a:p>
            <a:pPr marL="231775" indent="-231775">
              <a:spcBef>
                <a:spcPts val="1200"/>
              </a:spcBef>
              <a:defRPr/>
            </a:pPr>
            <a:r>
              <a:rPr lang="en-US" sz="2400" dirty="0" smtClean="0"/>
              <a:t>Spores of </a:t>
            </a:r>
            <a:r>
              <a:rPr lang="en-US" sz="2400" i="1" dirty="0" smtClean="0"/>
              <a:t>Clostridium </a:t>
            </a:r>
            <a:r>
              <a:rPr lang="en-US" sz="2400" i="1" dirty="0" err="1" smtClean="0"/>
              <a:t>botulinum</a:t>
            </a:r>
            <a:r>
              <a:rPr lang="en-US" sz="2400" i="1" dirty="0" smtClean="0"/>
              <a:t> </a:t>
            </a:r>
            <a:r>
              <a:rPr lang="en-US" sz="2400" dirty="0" smtClean="0"/>
              <a:t>can </a:t>
            </a:r>
            <a:r>
              <a:rPr lang="en-US" sz="2400" b="1" dirty="0" smtClean="0"/>
              <a:t>germinate, grow, and produce toxin</a:t>
            </a:r>
            <a:r>
              <a:rPr lang="en-US" sz="2400" dirty="0" smtClean="0"/>
              <a:t> when the conditions are right</a:t>
            </a:r>
          </a:p>
          <a:p>
            <a:pPr marL="631825" lvl="1" indent="-231775">
              <a:spcBef>
                <a:spcPts val="1200"/>
              </a:spcBef>
              <a:defRPr/>
            </a:pPr>
            <a:r>
              <a:rPr lang="en-US" sz="2200" dirty="0" smtClean="0"/>
              <a:t>Botulism toxin is one of the deadliest toxins known</a:t>
            </a:r>
          </a:p>
          <a:p>
            <a:pPr marL="631825" lvl="1" indent="-231775">
              <a:spcBef>
                <a:spcPts val="1200"/>
              </a:spcBef>
              <a:defRPr/>
            </a:pPr>
            <a:r>
              <a:rPr lang="en-US" sz="2400" dirty="0" smtClean="0"/>
              <a:t>Meat and other low-acid foods may contain the toxin without looking spoiled</a:t>
            </a:r>
          </a:p>
          <a:p>
            <a:pPr marL="231775" indent="-231775">
              <a:spcBef>
                <a:spcPts val="1200"/>
              </a:spcBef>
              <a:defRPr/>
            </a:pPr>
            <a:r>
              <a:rPr lang="en-US" sz="2400" dirty="0" smtClean="0"/>
              <a:t>A </a:t>
            </a:r>
            <a:r>
              <a:rPr lang="en-US" sz="2400" b="1" dirty="0" smtClean="0"/>
              <a:t>pressure canner</a:t>
            </a:r>
            <a:r>
              <a:rPr lang="en-US" sz="2400" dirty="0" smtClean="0"/>
              <a:t> uses high temperature to destroy botulinum </a:t>
            </a:r>
            <a:r>
              <a:rPr lang="en-US" sz="2400" dirty="0" smtClean="0"/>
              <a:t>spores.</a:t>
            </a:r>
            <a:endParaRPr lang="en-US" sz="2400" dirty="0" smtClean="0"/>
          </a:p>
          <a:p>
            <a:pPr marL="631825" lvl="1" indent="-231775">
              <a:spcBef>
                <a:spcPts val="0"/>
              </a:spcBef>
              <a:defRPr/>
            </a:pPr>
            <a:r>
              <a:rPr lang="en-US" sz="2200" dirty="0" smtClean="0"/>
              <a:t>Oven </a:t>
            </a:r>
            <a:r>
              <a:rPr lang="en-US" sz="2200" dirty="0" smtClean="0"/>
              <a:t>canning, boiling water canning, </a:t>
            </a:r>
            <a:r>
              <a:rPr lang="en-US" sz="2200" dirty="0" smtClean="0"/>
              <a:t>and </a:t>
            </a:r>
            <a:endParaRPr lang="en-US" sz="2200" dirty="0" smtClean="0"/>
          </a:p>
          <a:p>
            <a:pPr marL="400050" lvl="1" indent="0">
              <a:spcBef>
                <a:spcPts val="0"/>
              </a:spcBef>
              <a:buNone/>
              <a:tabLst>
                <a:tab pos="398463" algn="l"/>
              </a:tabLst>
              <a:defRPr/>
            </a:pPr>
            <a:r>
              <a:rPr lang="en-US" sz="2200" dirty="0" smtClean="0"/>
              <a:t>dishwasher canning of meat is </a:t>
            </a:r>
            <a:r>
              <a:rPr lang="en-US" sz="2200" b="1" dirty="0" smtClean="0"/>
              <a:t>very unsafe!</a:t>
            </a:r>
            <a:endParaRPr lang="en-US" sz="1800" dirty="0" smtClean="0"/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12292" name="Picture 5" descr="Cb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89707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6372225" y="1285022"/>
            <a:ext cx="27717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Cells and spores of </a:t>
            </a:r>
            <a:r>
              <a:rPr lang="en-US" sz="1400" i="1" dirty="0"/>
              <a:t>C. botulinum</a:t>
            </a:r>
            <a:endParaRPr lang="en-US" sz="1400" dirty="0"/>
          </a:p>
        </p:txBody>
      </p:sp>
      <p:pic>
        <p:nvPicPr>
          <p:cNvPr id="12295" name="Picture 6" descr="http://finedininglovers.cdn.crosscast-system.com/BlogPost/xl_2625_cooking-dishwasher-t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5562600"/>
            <a:ext cx="23574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Pressure Canning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191000" cy="4114800"/>
          </a:xfrm>
        </p:spPr>
        <p:txBody>
          <a:bodyPr/>
          <a:lstStyle/>
          <a:p>
            <a:pPr marL="231775" indent="-231775"/>
            <a:r>
              <a:rPr lang="en-US" sz="2400" dirty="0" smtClean="0"/>
              <a:t>Process at high </a:t>
            </a:r>
            <a:r>
              <a:rPr lang="en-US" sz="2400" dirty="0" smtClean="0"/>
              <a:t>temperatures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(</a:t>
            </a:r>
            <a:r>
              <a:rPr lang="en-US" sz="2400" dirty="0" smtClean="0"/>
              <a:t>240°F and above)</a:t>
            </a:r>
          </a:p>
          <a:p>
            <a:pPr marL="231775" indent="-231775"/>
            <a:r>
              <a:rPr lang="en-US" sz="2400" b="1" dirty="0" smtClean="0"/>
              <a:t>Dial gauge </a:t>
            </a:r>
            <a:r>
              <a:rPr lang="en-US" sz="2400" dirty="0" smtClean="0"/>
              <a:t>measures incremental changes in pressure</a:t>
            </a:r>
          </a:p>
          <a:p>
            <a:pPr marL="231775" indent="-231775"/>
            <a:r>
              <a:rPr lang="en-US" sz="2400" b="1" dirty="0" smtClean="0"/>
              <a:t>Weighted gauge </a:t>
            </a:r>
            <a:r>
              <a:rPr lang="en-US" sz="2400" dirty="0" smtClean="0"/>
              <a:t>measures pressure at 5,10, or 15 pounds (psi)</a:t>
            </a:r>
          </a:p>
        </p:txBody>
      </p:sp>
      <p:pic>
        <p:nvPicPr>
          <p:cNvPr id="13316" name="Content Placeholder 5" descr="pressure_canne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2060594"/>
            <a:ext cx="4038600" cy="3956011"/>
          </a:xfrm>
        </p:spPr>
      </p:pic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6705600" y="2286000"/>
            <a:ext cx="914400" cy="914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Oval 7"/>
          <p:cNvSpPr>
            <a:spLocks noChangeArrowheads="1"/>
          </p:cNvSpPr>
          <p:nvPr/>
        </p:nvSpPr>
        <p:spPr bwMode="auto">
          <a:xfrm>
            <a:off x="5029200" y="2057400"/>
            <a:ext cx="914400" cy="914400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7010400" y="16764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Dial Gauge</a:t>
            </a:r>
          </a:p>
        </p:txBody>
      </p:sp>
      <p:cxnSp>
        <p:nvCxnSpPr>
          <p:cNvPr id="13320" name="Straight Arrow Connector 10"/>
          <p:cNvCxnSpPr>
            <a:cxnSpLocks noChangeShapeType="1"/>
          </p:cNvCxnSpPr>
          <p:nvPr/>
        </p:nvCxnSpPr>
        <p:spPr bwMode="auto">
          <a:xfrm flipH="1">
            <a:off x="7543800" y="1981200"/>
            <a:ext cx="228600" cy="3810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4953000" y="1600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</a:rPr>
              <a:t>Weighted Gauge</a:t>
            </a:r>
          </a:p>
        </p:txBody>
      </p:sp>
      <p:cxnSp>
        <p:nvCxnSpPr>
          <p:cNvPr id="13322" name="Straight Arrow Connector 14"/>
          <p:cNvCxnSpPr>
            <a:cxnSpLocks noChangeShapeType="1"/>
          </p:cNvCxnSpPr>
          <p:nvPr/>
        </p:nvCxnSpPr>
        <p:spPr bwMode="auto">
          <a:xfrm flipH="1">
            <a:off x="5867400" y="1828800"/>
            <a:ext cx="304800" cy="304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685800" y="4876800"/>
            <a:ext cx="4495800" cy="1323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The pressure in these canners raises the temperature above the boiling point of water and allows safe processing of low-acid foods.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Steps for Pressure Canning</a:t>
            </a:r>
            <a:endParaRPr lang="en-US" dirty="0"/>
          </a:p>
        </p:txBody>
      </p:sp>
      <p:pic>
        <p:nvPicPr>
          <p:cNvPr id="7" name="Picture 6" descr="pressure c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22238"/>
            <a:ext cx="1447800" cy="1447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994" y="1295400"/>
            <a:ext cx="7924006" cy="4114800"/>
          </a:xfrm>
        </p:spPr>
        <p:txBody>
          <a:bodyPr/>
          <a:lstStyle/>
          <a:p>
            <a:pPr marL="228600" indent="-228600"/>
            <a:r>
              <a:rPr lang="en-US" sz="2600" dirty="0" smtClean="0"/>
              <a:t>Place filled jars on a rack in a pressure canner filled with ~2 quarts of water</a:t>
            </a:r>
          </a:p>
          <a:p>
            <a:pPr marL="228600" indent="-228600"/>
            <a:r>
              <a:rPr lang="en-US" sz="2600" dirty="0" smtClean="0"/>
              <a:t>Seal canner by tightening lid, turn heat on </a:t>
            </a:r>
            <a:r>
              <a:rPr lang="en-US" sz="2600" dirty="0" smtClean="0"/>
              <a:t>high, </a:t>
            </a:r>
            <a:r>
              <a:rPr lang="en-US" sz="2600" dirty="0" smtClean="0"/>
              <a:t>and </a:t>
            </a:r>
            <a:r>
              <a:rPr lang="en-US" sz="2600" dirty="0" smtClean="0"/>
              <a:t>once a full column of steam is produced, </a:t>
            </a:r>
            <a:r>
              <a:rPr lang="en-US" sz="2600" b="1" dirty="0" smtClean="0"/>
              <a:t>vent for 10 minutes</a:t>
            </a:r>
            <a:endParaRPr lang="en-US" sz="2600" b="1" dirty="0" smtClean="0"/>
          </a:p>
          <a:p>
            <a:pPr marL="228600" indent="-228600"/>
            <a:r>
              <a:rPr lang="en-US" sz="2600" dirty="0" smtClean="0"/>
              <a:t>After venting, close vent port and bring canner to pressure</a:t>
            </a:r>
          </a:p>
          <a:p>
            <a:pPr marL="628650" lvl="1" indent="-228600"/>
            <a:r>
              <a:rPr lang="en-US" sz="2200" dirty="0" smtClean="0"/>
              <a:t>11 psi dial gauge</a:t>
            </a:r>
          </a:p>
          <a:p>
            <a:pPr marL="628650" lvl="1" indent="-228600"/>
            <a:r>
              <a:rPr lang="en-US" sz="2200" dirty="0" smtClean="0"/>
              <a:t>10 or 15 psi weighted gauge</a:t>
            </a:r>
          </a:p>
          <a:p>
            <a:pPr marL="228600" indent="-228600"/>
            <a:r>
              <a:rPr lang="en-US" sz="2600" dirty="0" smtClean="0"/>
              <a:t>Process for the required time</a:t>
            </a:r>
          </a:p>
          <a:p>
            <a:pPr marL="228600" indent="-228600"/>
            <a:r>
              <a:rPr lang="en-US" sz="2600" dirty="0" smtClean="0"/>
              <a:t>Turn heat off and allow to canner to cool naturally</a:t>
            </a:r>
          </a:p>
          <a:p>
            <a:pPr marL="628650" lvl="1" indent="-228600"/>
            <a:r>
              <a:rPr lang="en-US" sz="2200" dirty="0" smtClean="0"/>
              <a:t>NEVER force cool a canner</a:t>
            </a:r>
          </a:p>
          <a:p>
            <a:pPr marL="228600" indent="-228600"/>
            <a:endParaRPr lang="en-US" sz="2600" dirty="0" smtClean="0"/>
          </a:p>
          <a:p>
            <a:pPr marL="228600" indent="-228600"/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>en-us</Markets>
    <AppVer xmlns="145c5697-5eb5-440b-b2f1-a8273fb59250" xsi:nil="true"/>
    <AuthoringAssetId xmlns="145c5697-5eb5-440b-b2f1-a8273fb59250">TP001017070</AuthoringAssetId>
    <AssetId xmlns="145c5697-5eb5-440b-b2f1-a8273fb59250">TS001017070</AssetI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8E0CDD-9A4C-43D8-BAED-DAAE331BFC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93253C-1963-4CF5-9459-C9EA6FE5B7B6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D493C2E-33BE-4619-86A0-C74D34D71FD9}">
  <ds:schemaRefs>
    <ds:schemaRef ds:uri="http://schemas.microsoft.com/office/2006/metadata/properties"/>
    <ds:schemaRef ds:uri="http://purl.org/dc/elements/1.1/"/>
    <ds:schemaRef ds:uri="145c5697-5eb5-440b-b2f1-a8273fb5925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94D23F7-79C4-4B60-979A-61D517EF3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</TotalTime>
  <Words>1564</Words>
  <Application>Microsoft Office PowerPoint</Application>
  <PresentationFormat>On-screen Show (4:3)</PresentationFormat>
  <Paragraphs>192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Times New Roman</vt:lpstr>
      <vt:lpstr>Verdana</vt:lpstr>
      <vt:lpstr>Wingdings</vt:lpstr>
      <vt:lpstr>Office Theme</vt:lpstr>
      <vt:lpstr>Preserving Safe, High Quality Meat</vt:lpstr>
      <vt:lpstr>Audio Setup</vt:lpstr>
      <vt:lpstr>Need Help with Today’s Program?</vt:lpstr>
      <vt:lpstr>Resources</vt:lpstr>
      <vt:lpstr>Start with Quality Meats</vt:lpstr>
      <vt:lpstr>Preserving Beef and Venison</vt:lpstr>
      <vt:lpstr>Canning Meat</vt:lpstr>
      <vt:lpstr>Pressure Canning</vt:lpstr>
      <vt:lpstr>Steps for Pressure Canning</vt:lpstr>
      <vt:lpstr>Canning Meat</vt:lpstr>
      <vt:lpstr>Hot Pack or Raw Pack? (same processing time)</vt:lpstr>
      <vt:lpstr>Poultry, Rabbit &amp; Small Game</vt:lpstr>
      <vt:lpstr>Hot Pack or Raw Pack?  (same processing time for pack method; longer processing time for bone-in poultry)</vt:lpstr>
      <vt:lpstr>Canning Meat Mixtures</vt:lpstr>
      <vt:lpstr>Freezing Fish</vt:lpstr>
      <vt:lpstr>Freezing Fish</vt:lpstr>
      <vt:lpstr>Canning Fish</vt:lpstr>
      <vt:lpstr>Making Safe Jerky</vt:lpstr>
      <vt:lpstr>Drying Jerky</vt:lpstr>
      <vt:lpstr>Lunchtime Learning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HOUSE</dc:title>
  <dc:creator>Barb Ingham</dc:creator>
  <cp:lastModifiedBy>Barbara Ingham</cp:lastModifiedBy>
  <cp:revision>370</cp:revision>
  <cp:lastPrinted>2014-10-02T19:39:41Z</cp:lastPrinted>
  <dcterms:created xsi:type="dcterms:W3CDTF">2012-06-03T11:54:49Z</dcterms:created>
  <dcterms:modified xsi:type="dcterms:W3CDTF">2014-10-02T19:40:05Z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gNumber">
    <vt:lpwstr>485569L</vt:lpwstr>
  </property>
  <property fmtid="{D5CDD505-2E9C-101B-9397-08002B2CF9AE}" pid="3" name="TPInstallLocation">
    <vt:lpwstr>{My Templates}</vt:lpwstr>
  </property>
  <property fmtid="{D5CDD505-2E9C-101B-9397-08002B2CF9AE}" pid="4" name="PrimaryImageGen">
    <vt:lpwstr>1</vt:lpwstr>
  </property>
  <property fmtid="{D5CDD505-2E9C-101B-9397-08002B2CF9AE}" pid="5" name="display_urn:schemas-microsoft-com:office:office#APAuthor">
    <vt:lpwstr>REDMOND\cynvey</vt:lpwstr>
  </property>
  <property fmtid="{D5CDD505-2E9C-101B-9397-08002B2CF9AE}" pid="6" name="APAuthor">
    <vt:lpwstr>191</vt:lpwstr>
  </property>
  <property fmtid="{D5CDD505-2E9C-101B-9397-08002B2CF9AE}" pid="7" name="Milestone">
    <vt:lpwstr>Continuous</vt:lpwstr>
  </property>
  <property fmtid="{D5CDD505-2E9C-101B-9397-08002B2CF9AE}" pid="8" name="TPAppVersion">
    <vt:lpwstr>11</vt:lpwstr>
  </property>
  <property fmtid="{D5CDD505-2E9C-101B-9397-08002B2CF9AE}" pid="9" name="TPCommandLine">
    <vt:lpwstr>{PP} /n {FilePath}</vt:lpwstr>
  </property>
  <property fmtid="{D5CDD505-2E9C-101B-9397-08002B2CF9AE}" pid="10" name="IsSearchable">
    <vt:lpwstr>0</vt:lpwstr>
  </property>
  <property fmtid="{D5CDD505-2E9C-101B-9397-08002B2CF9AE}" pid="11" name="NumericId">
    <vt:lpwstr>-1.00000000000000</vt:lpwstr>
  </property>
  <property fmtid="{D5CDD505-2E9C-101B-9397-08002B2CF9AE}" pid="12" name="PublishTargets">
    <vt:lpwstr>OfficeOnline</vt:lpwstr>
  </property>
  <property fmtid="{D5CDD505-2E9C-101B-9397-08002B2CF9AE}" pid="13" name="TPLaunchHelpLinkType">
    <vt:lpwstr>Template</vt:lpwstr>
  </property>
  <property fmtid="{D5CDD505-2E9C-101B-9397-08002B2CF9AE}" pid="14" name="TPFriendlyName">
    <vt:lpwstr>Class open house presentation</vt:lpwstr>
  </property>
  <property fmtid="{D5CDD505-2E9C-101B-9397-08002B2CF9AE}" pid="15" name="display_urn:schemas-microsoft-com:office:office#APEditor">
    <vt:lpwstr>REDMOND\v-luannv</vt:lpwstr>
  </property>
  <property fmtid="{D5CDD505-2E9C-101B-9397-08002B2CF9AE}" pid="16" name="APEditor">
    <vt:lpwstr>92</vt:lpwstr>
  </property>
  <property fmtid="{D5CDD505-2E9C-101B-9397-08002B2CF9AE}" pid="17" name="Provider">
    <vt:lpwstr>EY006220130</vt:lpwstr>
  </property>
  <property fmtid="{D5CDD505-2E9C-101B-9397-08002B2CF9AE}" pid="18" name="SourceTitle">
    <vt:lpwstr>Class open house presentation</vt:lpwstr>
  </property>
  <property fmtid="{D5CDD505-2E9C-101B-9397-08002B2CF9AE}" pid="19" name="TPApplication">
    <vt:lpwstr>PowerPoint</vt:lpwstr>
  </property>
  <property fmtid="{D5CDD505-2E9C-101B-9397-08002B2CF9AE}" pid="20" name="TPLaunchHelpLink">
    <vt:lpwstr/>
  </property>
  <property fmtid="{D5CDD505-2E9C-101B-9397-08002B2CF9AE}" pid="21" name="OpenTemplate">
    <vt:lpwstr>1</vt:lpwstr>
  </property>
  <property fmtid="{D5CDD505-2E9C-101B-9397-08002B2CF9AE}" pid="22" name="UACurrentWords">
    <vt:lpwstr>0</vt:lpwstr>
  </property>
  <property fmtid="{D5CDD505-2E9C-101B-9397-08002B2CF9AE}" pid="23" name="UALocRecommendation">
    <vt:lpwstr>Localize</vt:lpwstr>
  </property>
  <property fmtid="{D5CDD505-2E9C-101B-9397-08002B2CF9AE}" pid="24" name="UALocComments">
    <vt:lpwstr>UpdatesNotHO13. NoFix_xCubeTransition. retrofitted content (updated designs)</vt:lpwstr>
  </property>
  <property fmtid="{D5CDD505-2E9C-101B-9397-08002B2CF9AE}" pid="25" name="Applications">
    <vt:lpwstr>79;#Template 12;#184;#Office 2000;#182;#Office XP;#65;#Microsoft Office PowerPoint 2007;#64;#PowerPoint 2003</vt:lpwstr>
  </property>
  <property fmtid="{D5CDD505-2E9C-101B-9397-08002B2CF9AE}" pid="26" name="TemplateStatus">
    <vt:lpwstr>Complete</vt:lpwstr>
  </property>
  <property fmtid="{D5CDD505-2E9C-101B-9397-08002B2CF9AE}" pid="27" name="ContentTypeId">
    <vt:lpwstr>0x0101006025706CF4CD034688BEBAE97A2E701D020200C3831ACA17D8814887A164412888521E</vt:lpwstr>
  </property>
  <property fmtid="{D5CDD505-2E9C-101B-9397-08002B2CF9AE}" pid="28" name="IsDeleted">
    <vt:lpwstr>0</vt:lpwstr>
  </property>
  <property fmtid="{D5CDD505-2E9C-101B-9397-08002B2CF9AE}" pid="29" name="ShowIn">
    <vt:lpwstr>Show everywhere</vt:lpwstr>
  </property>
  <property fmtid="{D5CDD505-2E9C-101B-9397-08002B2CF9AE}" pid="30" name="UANotes">
    <vt:lpwstr>Premium Exception Oct. 2003_x000d_
_x000d_
Design Pass complete.</vt:lpwstr>
  </property>
  <property fmtid="{D5CDD505-2E9C-101B-9397-08002B2CF9AE}" pid="31" name="PublishStatusLookup">
    <vt:lpwstr>258360</vt:lpwstr>
  </property>
  <property fmtid="{D5CDD505-2E9C-101B-9397-08002B2CF9AE}" pid="32" name="TPComponent">
    <vt:lpwstr>PPTFiles</vt:lpwstr>
  </property>
  <property fmtid="{D5CDD505-2E9C-101B-9397-08002B2CF9AE}" pid="33" name="TPNamespace">
    <vt:lpwstr>POWERPNT</vt:lpwstr>
  </property>
  <property fmtid="{D5CDD505-2E9C-101B-9397-08002B2CF9AE}" pid="34" name="TPClientViewer">
    <vt:lpwstr>Microsoft Office PowerPoint</vt:lpwstr>
  </property>
  <property fmtid="{D5CDD505-2E9C-101B-9397-08002B2CF9AE}" pid="35" name="APTrustLevel">
    <vt:lpwstr>1.00000000000000</vt:lpwstr>
  </property>
  <property fmtid="{D5CDD505-2E9C-101B-9397-08002B2CF9AE}" pid="36" name="TrustLevel">
    <vt:lpwstr>Microsoft Managed Content</vt:lpwstr>
  </property>
  <property fmtid="{D5CDD505-2E9C-101B-9397-08002B2CF9AE}" pid="37" name="Content Type">
    <vt:lpwstr>OOFile</vt:lpwstr>
  </property>
</Properties>
</file>