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275" r:id="rId4"/>
    <p:sldId id="276" r:id="rId5"/>
    <p:sldId id="261" r:id="rId6"/>
    <p:sldId id="262" r:id="rId7"/>
    <p:sldId id="306" r:id="rId8"/>
    <p:sldId id="307" r:id="rId9"/>
    <p:sldId id="265" r:id="rId10"/>
    <p:sldId id="257" r:id="rId11"/>
    <p:sldId id="258" r:id="rId12"/>
    <p:sldId id="259" r:id="rId13"/>
    <p:sldId id="267" r:id="rId14"/>
    <p:sldId id="269" r:id="rId15"/>
    <p:sldId id="280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5" r:id="rId28"/>
    <p:sldId id="304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mcollin\Desktop\CA%20CTS%20Su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mcollin\Desktop\CA%20CTS%20Su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mcollin\Desktop\CA%20CTS%20Su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mcollin\Desktop\CA%20CTS%20Su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dirty="0"/>
              <a:t>% Loan in REO by Demographics </a:t>
            </a:r>
            <a:r>
              <a:rPr lang="en-US" dirty="0" smtClean="0"/>
              <a:t>( </a:t>
            </a:r>
            <a:r>
              <a:rPr lang="en-US" dirty="0"/>
              <a:t>2010)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Sheet1!$B$6</c:f>
              <c:strCache>
                <c:ptCount val="1"/>
                <c:pt idx="0">
                  <c:v>% Loan in REO by Demographics (CA, 2010)</c:v>
                </c:pt>
              </c:strCache>
            </c:strRef>
          </c:tx>
          <c:cat>
            <c:strRef>
              <c:f>Sheet1!$C$5:$G$5</c:f>
              <c:strCache>
                <c:ptCount val="5"/>
                <c:pt idx="0">
                  <c:v>White</c:v>
                </c:pt>
                <c:pt idx="1">
                  <c:v>Black/Afr Amer</c:v>
                </c:pt>
                <c:pt idx="2">
                  <c:v>Hisp/Latino</c:v>
                </c:pt>
                <c:pt idx="3">
                  <c:v>Other</c:v>
                </c:pt>
                <c:pt idx="4">
                  <c:v>All</c:v>
                </c:pt>
              </c:strCache>
            </c:strRef>
          </c:cat>
          <c:val>
            <c:numRef>
              <c:f>Sheet1!$C$6:$G$6</c:f>
              <c:numCache>
                <c:formatCode>General</c:formatCode>
                <c:ptCount val="5"/>
                <c:pt idx="0">
                  <c:v>2.2599999999999998</c:v>
                </c:pt>
                <c:pt idx="1">
                  <c:v>6.17</c:v>
                </c:pt>
                <c:pt idx="2">
                  <c:v>7.39</c:v>
                </c:pt>
                <c:pt idx="3">
                  <c:v>3.74</c:v>
                </c:pt>
                <c:pt idx="4">
                  <c:v>4.1599999999999984</c:v>
                </c:pt>
              </c:numCache>
            </c:numRef>
          </c:val>
        </c:ser>
        <c:dLbls>
          <c:showVal val="1"/>
        </c:dLbls>
        <c:overlap val="-25"/>
        <c:axId val="94104192"/>
        <c:axId val="94220672"/>
      </c:barChart>
      <c:catAx>
        <c:axId val="94104192"/>
        <c:scaling>
          <c:orientation val="minMax"/>
        </c:scaling>
        <c:axPos val="b"/>
        <c:majorTickMark val="none"/>
        <c:tickLblPos val="nextTo"/>
        <c:crossAx val="94220672"/>
        <c:crosses val="autoZero"/>
        <c:auto val="1"/>
        <c:lblAlgn val="ctr"/>
        <c:lblOffset val="100"/>
      </c:catAx>
      <c:valAx>
        <c:axId val="942206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4104192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dirty="0"/>
              <a:t>% REO by Zip Code Unemployment rate </a:t>
            </a:r>
            <a:r>
              <a:rPr lang="en-US" dirty="0" smtClean="0"/>
              <a:t>( </a:t>
            </a:r>
            <a:r>
              <a:rPr lang="en-US" dirty="0"/>
              <a:t>2010)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Sheet1!$B$10</c:f>
              <c:strCache>
                <c:ptCount val="1"/>
                <c:pt idx="0">
                  <c:v>% REO by Zip Code Unemployment rate (CA, 2010)</c:v>
                </c:pt>
              </c:strCache>
            </c:strRef>
          </c:tx>
          <c:cat>
            <c:strRef>
              <c:f>Sheet1!$C$9:$G$9</c:f>
              <c:strCache>
                <c:ptCount val="5"/>
                <c:pt idx="0">
                  <c:v>&lt;5% </c:v>
                </c:pt>
                <c:pt idx="1">
                  <c:v>5-10%</c:v>
                </c:pt>
                <c:pt idx="2">
                  <c:v>10-15%</c:v>
                </c:pt>
                <c:pt idx="3">
                  <c:v>&gt;15% </c:v>
                </c:pt>
                <c:pt idx="4">
                  <c:v>All</c:v>
                </c:pt>
              </c:strCache>
            </c:strRef>
          </c:cat>
          <c:val>
            <c:numRef>
              <c:f>Sheet1!$C$10:$G$10</c:f>
              <c:numCache>
                <c:formatCode>General</c:formatCode>
                <c:ptCount val="5"/>
                <c:pt idx="0">
                  <c:v>1.1599999999999995</c:v>
                </c:pt>
                <c:pt idx="1">
                  <c:v>5.4</c:v>
                </c:pt>
                <c:pt idx="2">
                  <c:v>5.6099999999999985</c:v>
                </c:pt>
                <c:pt idx="3">
                  <c:v>11.08</c:v>
                </c:pt>
                <c:pt idx="4">
                  <c:v>4.1599999999999984</c:v>
                </c:pt>
              </c:numCache>
            </c:numRef>
          </c:val>
        </c:ser>
        <c:dLbls>
          <c:showVal val="1"/>
        </c:dLbls>
        <c:overlap val="-25"/>
        <c:axId val="94270208"/>
        <c:axId val="94271744"/>
      </c:barChart>
      <c:catAx>
        <c:axId val="94270208"/>
        <c:scaling>
          <c:orientation val="minMax"/>
        </c:scaling>
        <c:axPos val="b"/>
        <c:majorTickMark val="none"/>
        <c:tickLblPos val="nextTo"/>
        <c:crossAx val="94271744"/>
        <c:crosses val="autoZero"/>
        <c:auto val="1"/>
        <c:lblAlgn val="ctr"/>
        <c:lblOffset val="100"/>
      </c:catAx>
      <c:valAx>
        <c:axId val="942717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4270208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September</a:t>
            </a:r>
            <a:r>
              <a:rPr lang="en-US" baseline="0"/>
              <a:t> 2010, Referrals by Week</a:t>
            </a:r>
            <a:endParaRPr lang="en-US"/>
          </a:p>
        </c:rich>
      </c:tx>
      <c:layout>
        <c:manualLayout>
          <c:xMode val="edge"/>
          <c:yMode val="edge"/>
          <c:x val="0.111"/>
          <c:y val="0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days!$B$45:$E$45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days!$B$46:$E$46</c:f>
              <c:numCache>
                <c:formatCode>General</c:formatCode>
                <c:ptCount val="4"/>
                <c:pt idx="0">
                  <c:v>3755</c:v>
                </c:pt>
                <c:pt idx="1">
                  <c:v>4992</c:v>
                </c:pt>
                <c:pt idx="2">
                  <c:v>4926</c:v>
                </c:pt>
                <c:pt idx="3">
                  <c:v>7990</c:v>
                </c:pt>
              </c:numCache>
            </c:numRef>
          </c:val>
        </c:ser>
        <c:marker val="1"/>
        <c:axId val="94292608"/>
        <c:axId val="94736768"/>
      </c:lineChart>
      <c:catAx>
        <c:axId val="94292608"/>
        <c:scaling>
          <c:orientation val="minMax"/>
        </c:scaling>
        <c:axPos val="b"/>
        <c:majorTickMark val="none"/>
        <c:tickLblPos val="nextTo"/>
        <c:crossAx val="94736768"/>
        <c:crosses val="autoZero"/>
        <c:auto val="1"/>
        <c:lblAlgn val="ctr"/>
        <c:lblOffset val="100"/>
      </c:catAx>
      <c:valAx>
        <c:axId val="947367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429260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Services Referred, 2009-2010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Qtrs!$A$28:$A$38</c:f>
              <c:strCache>
                <c:ptCount val="11"/>
                <c:pt idx="0">
                  <c:v>Food Assistance Programs </c:v>
                </c:pt>
                <c:pt idx="1">
                  <c:v>Job Training </c:v>
                </c:pt>
                <c:pt idx="2">
                  <c:v>Heating/Utility Costs </c:v>
                </c:pt>
                <c:pt idx="3">
                  <c:v>National Hotlines  </c:v>
                </c:pt>
                <c:pt idx="4">
                  <c:v>Legal Services </c:v>
                </c:pt>
                <c:pt idx="5">
                  <c:v>Pharmaceutical Costs </c:v>
                </c:pt>
                <c:pt idx="6">
                  <c:v>Home Repair </c:v>
                </c:pt>
                <c:pt idx="7">
                  <c:v>Unemployment Assistance </c:v>
                </c:pt>
                <c:pt idx="8">
                  <c:v>Senior Citizen Services </c:v>
                </c:pt>
                <c:pt idx="9">
                  <c:v>Childcare </c:v>
                </c:pt>
                <c:pt idx="10">
                  <c:v>Other</c:v>
                </c:pt>
              </c:strCache>
            </c:strRef>
          </c:cat>
          <c:val>
            <c:numRef>
              <c:f>Qtrs!$B$28:$B$38</c:f>
              <c:numCache>
                <c:formatCode>General</c:formatCode>
                <c:ptCount val="11"/>
                <c:pt idx="0">
                  <c:v>72735</c:v>
                </c:pt>
                <c:pt idx="1">
                  <c:v>70316</c:v>
                </c:pt>
                <c:pt idx="2">
                  <c:v>68933</c:v>
                </c:pt>
                <c:pt idx="3">
                  <c:v>40976</c:v>
                </c:pt>
                <c:pt idx="4">
                  <c:v>35404</c:v>
                </c:pt>
                <c:pt idx="5">
                  <c:v>27975</c:v>
                </c:pt>
                <c:pt idx="6">
                  <c:v>13059</c:v>
                </c:pt>
                <c:pt idx="7">
                  <c:v>12173</c:v>
                </c:pt>
                <c:pt idx="8">
                  <c:v>11586</c:v>
                </c:pt>
                <c:pt idx="9">
                  <c:v>7983</c:v>
                </c:pt>
                <c:pt idx="10">
                  <c:v>27133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Effects Vary Depending</a:t>
            </a:r>
            <a:r>
              <a:rPr lang="en-US" baseline="0"/>
              <a:t> on When Counseling Occurs</a:t>
            </a:r>
            <a:endParaRPr lang="en-US"/>
          </a:p>
        </c:rich>
      </c:tx>
    </c:title>
    <c:plotArea>
      <c:layout>
        <c:manualLayout>
          <c:layoutTarget val="inner"/>
          <c:xMode val="edge"/>
          <c:yMode val="edge"/>
          <c:x val="5.1085543918660652E-2"/>
          <c:y val="0.16976310073309808"/>
          <c:w val="0.92302448844379914"/>
          <c:h val="0.70916055751651763"/>
        </c:manualLayout>
      </c:layout>
      <c:barChart>
        <c:barDir val="col"/>
        <c:grouping val="clustered"/>
        <c:ser>
          <c:idx val="0"/>
          <c:order val="0"/>
          <c:tx>
            <c:strRef>
              <c:f>Sheet1!$C$20</c:f>
              <c:strCache>
                <c:ptCount val="1"/>
                <c:pt idx="0">
                  <c:v>Pr(Mod)</c:v>
                </c:pt>
              </c:strCache>
            </c:strRef>
          </c:tx>
          <c:cat>
            <c:strRef>
              <c:f>Sheet1!$B$21:$B$24</c:f>
              <c:strCache>
                <c:ptCount val="4"/>
                <c:pt idx="0">
                  <c:v>Counseled when current</c:v>
                </c:pt>
                <c:pt idx="1">
                  <c:v>Counseled at 30 days delinquent</c:v>
                </c:pt>
                <c:pt idx="2">
                  <c:v>Counseled at 60 days delinquent</c:v>
                </c:pt>
                <c:pt idx="3">
                  <c:v>Counseled at 90 days delinquent</c:v>
                </c:pt>
              </c:strCache>
            </c:strRef>
          </c:cat>
          <c:val>
            <c:numRef>
              <c:f>Sheet1!$C$21:$C$24</c:f>
              <c:numCache>
                <c:formatCode>General</c:formatCode>
                <c:ptCount val="4"/>
                <c:pt idx="0">
                  <c:v>0.1</c:v>
                </c:pt>
                <c:pt idx="1">
                  <c:v>0.15200000000000005</c:v>
                </c:pt>
                <c:pt idx="2">
                  <c:v>0.13900000000000001</c:v>
                </c:pt>
                <c:pt idx="3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Sheet1!$D$20</c:f>
              <c:strCache>
                <c:ptCount val="1"/>
                <c:pt idx="0">
                  <c:v>Pr(REO)</c:v>
                </c:pt>
              </c:strCache>
            </c:strRef>
          </c:tx>
          <c:cat>
            <c:strRef>
              <c:f>Sheet1!$B$21:$B$24</c:f>
              <c:strCache>
                <c:ptCount val="4"/>
                <c:pt idx="0">
                  <c:v>Counseled when current</c:v>
                </c:pt>
                <c:pt idx="1">
                  <c:v>Counseled at 30 days delinquent</c:v>
                </c:pt>
                <c:pt idx="2">
                  <c:v>Counseled at 60 days delinquent</c:v>
                </c:pt>
                <c:pt idx="3">
                  <c:v>Counseled at 90 days delinquent</c:v>
                </c:pt>
              </c:strCache>
            </c:strRef>
          </c:cat>
          <c:val>
            <c:numRef>
              <c:f>Sheet1!$D$21:$D$24</c:f>
              <c:numCache>
                <c:formatCode>General</c:formatCode>
                <c:ptCount val="4"/>
                <c:pt idx="0">
                  <c:v>-2.5000000000000001E-2</c:v>
                </c:pt>
                <c:pt idx="1">
                  <c:v>-7.0999999999999994E-2</c:v>
                </c:pt>
                <c:pt idx="2">
                  <c:v>-7.6999999999999999E-2</c:v>
                </c:pt>
                <c:pt idx="3">
                  <c:v>-3.500000000000001E-2</c:v>
                </c:pt>
              </c:numCache>
            </c:numRef>
          </c:val>
        </c:ser>
        <c:gapWidth val="75"/>
        <c:overlap val="-25"/>
        <c:axId val="94790784"/>
        <c:axId val="94792320"/>
      </c:barChart>
      <c:catAx>
        <c:axId val="94790784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94792320"/>
        <c:crosses val="autoZero"/>
        <c:auto val="1"/>
        <c:lblAlgn val="ctr"/>
        <c:lblOffset val="100"/>
      </c:catAx>
      <c:valAx>
        <c:axId val="947923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4790784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DF749-1A10-49C0-AE4A-D08E2BEDAD27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A5309-AD2C-45E5-95AF-0A44FD9FB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655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8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7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44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028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5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6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03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42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01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378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3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842DF-BEF4-4246-B6F8-50138A2F1EF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AC27D-DA6B-4F16-9654-B64EF5FB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995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consinforeclosureresource.com/" TargetMode="External"/><Relationship Id="rId2" Type="http://schemas.openxmlformats.org/officeDocument/2006/relationships/hyperlink" Target="http://www.995hope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ec.uwex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logic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logic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wex.edu/ces/cced/economies/communityindicators/Indicators_Links.cfm#q2_20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/>
          </a:bodyPr>
          <a:lstStyle/>
          <a:p>
            <a:r>
              <a:rPr lang="en-US" b="1" dirty="0" smtClean="0"/>
              <a:t>Homeowners in Distress: Preventing Foreclosures </a:t>
            </a:r>
            <a:br>
              <a:rPr lang="en-US" b="1" dirty="0" smtClean="0"/>
            </a:br>
            <a:r>
              <a:rPr lang="en-US" dirty="0" smtClean="0"/>
              <a:t>Strategies to Help Homeowners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J. Michael Collins &amp; Deb </a:t>
            </a:r>
            <a:r>
              <a:rPr lang="en-US" dirty="0" err="1" smtClean="0"/>
              <a:t>Neubauer</a:t>
            </a:r>
            <a:endParaRPr lang="en-US" dirty="0" smtClean="0"/>
          </a:p>
          <a:p>
            <a:r>
              <a:rPr lang="en-US" sz="1800" dirty="0" smtClean="0"/>
              <a:t>University of Wisconsin Cooperative Extension</a:t>
            </a:r>
          </a:p>
          <a:p>
            <a:r>
              <a:rPr lang="en-US" sz="1800" i="1" dirty="0" smtClean="0"/>
              <a:t>October 20, 2010</a:t>
            </a:r>
            <a:endParaRPr lang="en-US" sz="1800" i="1" dirty="0"/>
          </a:p>
        </p:txBody>
      </p:sp>
    </p:spTree>
    <p:extLst>
      <p:ext uri="{BB962C8B-B14F-4D97-AF65-F5344CB8AC3E}">
        <p14:creationId xmlns="" xmlns:p14="http://schemas.microsoft.com/office/powerpoint/2010/main" val="413472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Financially Strapped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“I </a:t>
            </a:r>
            <a:r>
              <a:rPr lang="en-US" i="1" dirty="0"/>
              <a:t>am on unemployment and I am about ready to declare bankruptcy.  I can’t do consumer credit counseling b/c I am not employed.  All my unemployment checks go toward paying my two mortgages.  I am $19k in debt. I would like to save but I need to work in order to save</a:t>
            </a:r>
            <a:r>
              <a:rPr lang="en-US" i="1" dirty="0" smtClean="0"/>
              <a:t>.”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 </a:t>
            </a:r>
            <a:r>
              <a:rPr lang="en-US" sz="2400" dirty="0" smtClean="0"/>
              <a:t>married woman in 40s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By late delinquency (180+ days)</a:t>
            </a:r>
            <a:endParaRPr lang="en-US" dirty="0"/>
          </a:p>
          <a:p>
            <a:r>
              <a:rPr lang="en-US" dirty="0" smtClean="0"/>
              <a:t>Tapped out family</a:t>
            </a:r>
          </a:p>
          <a:p>
            <a:r>
              <a:rPr lang="en-US" dirty="0" smtClean="0"/>
              <a:t>Cashed in / borrowed from 401k</a:t>
            </a:r>
          </a:p>
          <a:p>
            <a:r>
              <a:rPr lang="en-US" dirty="0" smtClean="0"/>
              <a:t>Austerity budgeting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384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Toll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“I </a:t>
            </a:r>
            <a:r>
              <a:rPr lang="en-US" sz="2800" i="1" dirty="0"/>
              <a:t>had a job where I could work overtime when I wanted.  So I bought a lot of toys (motorcycle, trucks, etc.).  Then they got repossessed.  I found it devastating.  It was so embarrassing.  Now I have one vehicle – the one that is most practical – and it is hard.  I did not realize my unemployment would be so long.  I did not think it </a:t>
            </a:r>
            <a:r>
              <a:rPr lang="en-US" sz="2800" i="1" dirty="0" smtClean="0"/>
              <a:t>would </a:t>
            </a:r>
            <a:r>
              <a:rPr lang="en-US" sz="2800" i="1" dirty="0"/>
              <a:t>happen to me</a:t>
            </a:r>
            <a:r>
              <a:rPr lang="en-US" sz="2800" i="1" dirty="0" smtClean="0"/>
              <a:t>.” </a:t>
            </a:r>
            <a:r>
              <a:rPr lang="en-US" sz="2400" dirty="0" smtClean="0"/>
              <a:t>– male in 50s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Unwilling to reveal extent of needs</a:t>
            </a:r>
          </a:p>
          <a:p>
            <a:r>
              <a:rPr lang="en-US" sz="2400" dirty="0" smtClean="0"/>
              <a:t>Not seeking advice in community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25187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 to Reach / Not Accessing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“I have </a:t>
            </a:r>
            <a:r>
              <a:rPr lang="en-US" i="1" dirty="0"/>
              <a:t>access to the internet through the </a:t>
            </a:r>
            <a:r>
              <a:rPr lang="en-US" i="1" dirty="0" smtClean="0"/>
              <a:t>library.  </a:t>
            </a:r>
            <a:r>
              <a:rPr lang="en-US" i="1" dirty="0"/>
              <a:t>I simply cannot afford </a:t>
            </a:r>
            <a:r>
              <a:rPr lang="en-US" i="1" dirty="0" smtClean="0"/>
              <a:t>it at home. There is a </a:t>
            </a:r>
            <a:r>
              <a:rPr lang="en-US" i="1" dirty="0"/>
              <a:t>lot of waiting and stuff so it makes it </a:t>
            </a:r>
            <a:r>
              <a:rPr lang="en-US" i="1" dirty="0" smtClean="0"/>
              <a:t>difficult. I </a:t>
            </a:r>
            <a:r>
              <a:rPr lang="en-US" i="1" dirty="0"/>
              <a:t>do have </a:t>
            </a:r>
            <a:r>
              <a:rPr lang="en-US" i="1" dirty="0" smtClean="0"/>
              <a:t>an internet </a:t>
            </a:r>
            <a:r>
              <a:rPr lang="en-US" i="1" dirty="0"/>
              <a:t>account </a:t>
            </a:r>
            <a:r>
              <a:rPr lang="en-US" i="1" dirty="0" smtClean="0"/>
              <a:t>at work but limited </a:t>
            </a:r>
            <a:r>
              <a:rPr lang="en-US" i="1" dirty="0"/>
              <a:t>so I can’t really do </a:t>
            </a:r>
            <a:r>
              <a:rPr lang="en-US" i="1" dirty="0" smtClean="0"/>
              <a:t>a search at work.”  </a:t>
            </a:r>
            <a:endParaRPr lang="en-US" i="1" dirty="0"/>
          </a:p>
          <a:p>
            <a:pPr>
              <a:buFontTx/>
              <a:buChar char="-"/>
            </a:pPr>
            <a:r>
              <a:rPr lang="en-US" sz="2400" dirty="0" smtClean="0"/>
              <a:t>Single mother in 30s</a:t>
            </a:r>
          </a:p>
          <a:p>
            <a:pPr>
              <a:buFontTx/>
              <a:buChar char="-"/>
            </a:pPr>
            <a:endParaRPr lang="en-US" sz="2400" dirty="0"/>
          </a:p>
          <a:p>
            <a:r>
              <a:rPr lang="en-US" sz="2400" dirty="0" smtClean="0"/>
              <a:t>Reaching people – phone, mail, web – all limited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9942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When during the month are people looking for help?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28741051"/>
              </p:ext>
            </p:extLst>
          </p:nvPr>
        </p:nvGraphicFramePr>
        <p:xfrm>
          <a:off x="1524000" y="1752600"/>
          <a:ext cx="5638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01980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MortgageKeeper.org, September 2010 Referrals by Counselors</a:t>
            </a:r>
            <a:endParaRPr lang="en-US" sz="1400" i="1" dirty="0"/>
          </a:p>
        </p:txBody>
      </p:sp>
    </p:spTree>
    <p:extLst>
      <p:ext uri="{BB962C8B-B14F-4D97-AF65-F5344CB8AC3E}">
        <p14:creationId xmlns="" xmlns:p14="http://schemas.microsoft.com/office/powerpoint/2010/main" val="159986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Common: Food, Job, Utilities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14547533"/>
              </p:ext>
            </p:extLst>
          </p:nvPr>
        </p:nvGraphicFramePr>
        <p:xfrm>
          <a:off x="1219200" y="1690687"/>
          <a:ext cx="5750719" cy="448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327577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MortgageKeeper.org, 2009-2010 Referrals by Counselors</a:t>
            </a:r>
            <a:endParaRPr lang="en-US" sz="1400" i="1" dirty="0"/>
          </a:p>
        </p:txBody>
      </p:sp>
    </p:spTree>
    <p:extLst>
      <p:ext uri="{BB962C8B-B14F-4D97-AF65-F5344CB8AC3E}">
        <p14:creationId xmlns="" xmlns:p14="http://schemas.microsoft.com/office/powerpoint/2010/main" val="26872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Typology of Consumers in Distress </a:t>
            </a:r>
            <a:r>
              <a:rPr lang="en-US" sz="3100" dirty="0" smtClean="0"/>
              <a:t>(Negative Trigger Events)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Income disruption, but potential to work</a:t>
            </a:r>
          </a:p>
          <a:p>
            <a:pPr lvl="1"/>
            <a:r>
              <a:rPr lang="en-US" dirty="0" smtClean="0"/>
              <a:t>Job loss/cutback (relocation options)</a:t>
            </a:r>
          </a:p>
          <a:p>
            <a:pPr lvl="1"/>
            <a:r>
              <a:rPr lang="en-US" dirty="0" smtClean="0"/>
              <a:t>Divorce (child support issues)</a:t>
            </a:r>
          </a:p>
          <a:p>
            <a:pPr lvl="1"/>
            <a:r>
              <a:rPr lang="en-US" dirty="0" smtClean="0"/>
              <a:t>Widow/</a:t>
            </a:r>
            <a:r>
              <a:rPr lang="en-US" dirty="0" err="1" smtClean="0"/>
              <a:t>er</a:t>
            </a:r>
            <a:r>
              <a:rPr lang="en-US" dirty="0" smtClean="0"/>
              <a:t> (may have limited work options)</a:t>
            </a:r>
          </a:p>
          <a:p>
            <a:r>
              <a:rPr lang="en-US" b="1" dirty="0" smtClean="0"/>
              <a:t>Disability</a:t>
            </a:r>
          </a:p>
          <a:p>
            <a:pPr lvl="1"/>
            <a:r>
              <a:rPr lang="en-US" dirty="0" smtClean="0"/>
              <a:t>Chronic (DI application process)</a:t>
            </a:r>
          </a:p>
          <a:p>
            <a:r>
              <a:rPr lang="en-US" b="1" dirty="0" smtClean="0"/>
              <a:t>Health crisis</a:t>
            </a:r>
          </a:p>
          <a:p>
            <a:pPr lvl="1"/>
            <a:r>
              <a:rPr lang="en-US" dirty="0" smtClean="0"/>
              <a:t>Acute or ongoing expenses (medical debt management)</a:t>
            </a:r>
          </a:p>
          <a:p>
            <a:r>
              <a:rPr lang="en-US" b="1" dirty="0" smtClean="0"/>
              <a:t>Investor (not all are speculators) </a:t>
            </a:r>
          </a:p>
          <a:p>
            <a:pPr lvl="1"/>
            <a:r>
              <a:rPr lang="en-US" dirty="0" smtClean="0"/>
              <a:t>tenant eviction issues </a:t>
            </a:r>
          </a:p>
          <a:p>
            <a:pPr lvl="1"/>
            <a:r>
              <a:rPr lang="en-US" dirty="0" smtClean="0"/>
              <a:t>subsidized units</a:t>
            </a:r>
          </a:p>
          <a:p>
            <a:r>
              <a:rPr lang="en-US" b="1" dirty="0" smtClean="0"/>
              <a:t>Small business failure (non-real estate)</a:t>
            </a:r>
          </a:p>
          <a:p>
            <a:pPr lvl="1"/>
            <a:r>
              <a:rPr lang="en-US" dirty="0" smtClean="0"/>
              <a:t>Sale / bankruptcy (special issues if farm)</a:t>
            </a:r>
          </a:p>
          <a:p>
            <a:endParaRPr lang="en-US" b="1" dirty="0" smtClean="0"/>
          </a:p>
          <a:p>
            <a:r>
              <a:rPr lang="en-US" b="1" dirty="0" smtClean="0"/>
              <a:t>Strategic defaulters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67400"/>
            <a:ext cx="24288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1926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People not in default, but worried</a:t>
            </a:r>
          </a:p>
          <a:p>
            <a:r>
              <a:rPr lang="en-US" dirty="0" smtClean="0"/>
              <a:t>Early Intervention</a:t>
            </a:r>
          </a:p>
          <a:p>
            <a:pPr lvl="1"/>
            <a:r>
              <a:rPr lang="en-US" dirty="0" smtClean="0"/>
              <a:t>Missed 1-2 payments</a:t>
            </a:r>
          </a:p>
          <a:p>
            <a:r>
              <a:rPr lang="en-US" dirty="0" smtClean="0"/>
              <a:t>Late Intervention</a:t>
            </a:r>
          </a:p>
          <a:p>
            <a:pPr lvl="1"/>
            <a:r>
              <a:rPr lang="en-US" dirty="0" smtClean="0"/>
              <a:t>Missed 3+ payments</a:t>
            </a:r>
          </a:p>
          <a:p>
            <a:r>
              <a:rPr lang="en-US" dirty="0" smtClean="0"/>
              <a:t>Transitional Support</a:t>
            </a:r>
          </a:p>
          <a:p>
            <a:pPr lvl="1"/>
            <a:r>
              <a:rPr lang="en-US" dirty="0" smtClean="0"/>
              <a:t>Short sale or foreclosure auction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975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Intervention is the Ideal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53226972"/>
              </p:ext>
            </p:extLst>
          </p:nvPr>
        </p:nvGraphicFramePr>
        <p:xfrm>
          <a:off x="838200" y="1524000"/>
          <a:ext cx="784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6400800"/>
            <a:ext cx="340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Collins &amp; </a:t>
            </a:r>
            <a:r>
              <a:rPr lang="en-US" dirty="0" err="1" smtClean="0"/>
              <a:t>Schmeiser</a:t>
            </a:r>
            <a:r>
              <a:rPr lang="en-US" dirty="0" smtClean="0"/>
              <a:t>, 2010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642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6000" r="33333" b="16000"/>
          <a:stretch>
            <a:fillRect/>
          </a:stretch>
        </p:blipFill>
        <p:spPr bwMode="auto">
          <a:xfrm>
            <a:off x="914400" y="838200"/>
            <a:ext cx="6400615" cy="582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304800"/>
            <a:ext cx="3708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http://fyi.uwex.edu/whpe/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WHPE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Financial Issues of Owning a Home </a:t>
            </a:r>
          </a:p>
          <a:p>
            <a:endParaRPr lang="en-US" b="1" dirty="0" smtClean="0"/>
          </a:p>
          <a:p>
            <a:r>
              <a:rPr lang="en-US" b="1" dirty="0" smtClean="0"/>
              <a:t>Physical Issues of Owning a Home </a:t>
            </a:r>
          </a:p>
          <a:p>
            <a:endParaRPr lang="en-US" b="1" dirty="0" smtClean="0"/>
          </a:p>
          <a:p>
            <a:r>
              <a:rPr lang="en-US" b="1" dirty="0" smtClean="0"/>
              <a:t>When Things Go Wrong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Current issues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on foreclosure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WHPE educational materials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Strategies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Dane County Case Study</a:t>
            </a:r>
          </a:p>
        </p:txBody>
      </p:sp>
    </p:spTree>
    <p:extLst>
      <p:ext uri="{BB962C8B-B14F-4D97-AF65-F5344CB8AC3E}">
        <p14:creationId xmlns="" xmlns:p14="http://schemas.microsoft.com/office/powerpoint/2010/main" val="3352149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Budgeting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 goals of this chapter are:</a:t>
            </a:r>
            <a:endParaRPr lang="en-US" dirty="0" smtClean="0"/>
          </a:p>
          <a:p>
            <a:r>
              <a:rPr lang="en-US" dirty="0" smtClean="0"/>
              <a:t>Understanding your situation.</a:t>
            </a:r>
          </a:p>
          <a:p>
            <a:r>
              <a:rPr lang="en-US" dirty="0" smtClean="0"/>
              <a:t>The benefits of and process for creating a spending plan.</a:t>
            </a:r>
          </a:p>
          <a:p>
            <a:r>
              <a:rPr lang="en-US" dirty="0" smtClean="0"/>
              <a:t>To discuss financial priorities and goals and the steps needed to achieve them.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Making Ends Meet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The goals of this chapter are:</a:t>
            </a:r>
            <a:endParaRPr lang="en-US" dirty="0" smtClean="0"/>
          </a:p>
          <a:p>
            <a:r>
              <a:rPr lang="en-US" dirty="0" smtClean="0"/>
              <a:t>Show resources that may be available.</a:t>
            </a:r>
          </a:p>
          <a:p>
            <a:r>
              <a:rPr lang="en-US" dirty="0" smtClean="0"/>
              <a:t>Understanding benefits and assistance programs, as well as tax credits.</a:t>
            </a:r>
          </a:p>
          <a:p>
            <a:r>
              <a:rPr lang="en-US" dirty="0" smtClean="0"/>
              <a:t>Address embarrassment of help seeking.</a:t>
            </a:r>
          </a:p>
          <a:p>
            <a:r>
              <a:rPr lang="en-US" dirty="0" smtClean="0"/>
              <a:t>Programs can have complicated details. Be patient and take time to learn your options.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Credit Management &amp; Counseling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The goals of this chapter are: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overview the benefits and drawbacks of debt.</a:t>
            </a:r>
          </a:p>
          <a:p>
            <a:r>
              <a:rPr lang="en-US" dirty="0" smtClean="0"/>
              <a:t>How review a credit report.</a:t>
            </a:r>
          </a:p>
          <a:p>
            <a:r>
              <a:rPr lang="en-US" dirty="0" smtClean="0"/>
              <a:t>Understand credit scores </a:t>
            </a:r>
          </a:p>
          <a:p>
            <a:r>
              <a:rPr lang="en-US" dirty="0" smtClean="0"/>
              <a:t>Options for managing debt.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Take-away messages: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Always keep an eye on your credit—it affects more than you think.</a:t>
            </a:r>
          </a:p>
          <a:p>
            <a:r>
              <a:rPr lang="en-US" dirty="0" smtClean="0"/>
              <a:t>Manage an economic hardship with the least damage to your credit record.</a:t>
            </a:r>
          </a:p>
          <a:p>
            <a:r>
              <a:rPr lang="en-US" dirty="0" smtClean="0"/>
              <a:t>Check your credit score.</a:t>
            </a:r>
          </a:p>
          <a:p>
            <a:r>
              <a:rPr lang="en-US" dirty="0" smtClean="0"/>
              <a:t>Bankruptcy and repayment are options but will not make your financial problems go away.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4. Understanding Default &amp; Foreclosure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The goals of this chapter are: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Background into how and why default and foreclosure occur.</a:t>
            </a:r>
          </a:p>
          <a:p>
            <a:r>
              <a:rPr lang="en-US" dirty="0" smtClean="0"/>
              <a:t>Alternatives to foreclosure</a:t>
            </a:r>
          </a:p>
          <a:p>
            <a:r>
              <a:rPr lang="en-US" dirty="0" smtClean="0"/>
              <a:t>The legal process of foreclosure.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Take-away messages:</a:t>
            </a:r>
            <a:endParaRPr lang="en-US" dirty="0" smtClean="0"/>
          </a:p>
          <a:p>
            <a:r>
              <a:rPr lang="en-US" dirty="0" smtClean="0"/>
              <a:t>Losing your home to foreclosure is in no one’s best interest; understand your options.</a:t>
            </a:r>
          </a:p>
          <a:p>
            <a:r>
              <a:rPr lang="en-US" dirty="0" smtClean="0"/>
              <a:t>Decide if you want to stay and are committed to repaying the loan; if not look into a sale.</a:t>
            </a:r>
          </a:p>
          <a:p>
            <a:r>
              <a:rPr lang="en-US" dirty="0" smtClean="0"/>
              <a:t>Talk to your lender.</a:t>
            </a:r>
          </a:p>
          <a:p>
            <a:r>
              <a:rPr lang="en-US" dirty="0" smtClean="0"/>
              <a:t>Take time to learn details of programs and follow up on every detail; Don’t be derailed by paperwork.</a:t>
            </a:r>
          </a:p>
          <a:p>
            <a:r>
              <a:rPr lang="en-US" dirty="0" smtClean="0"/>
              <a:t>Ask for help but be careful of anyone offering a quick fix.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Keeping Organized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The goals of this chapter are: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help you embrace the benefits of being organized.</a:t>
            </a:r>
          </a:p>
          <a:p>
            <a:r>
              <a:rPr lang="en-US" dirty="0" smtClean="0"/>
              <a:t>To provide you with the tools to make smart decisions when purchasing Insurance.</a:t>
            </a:r>
          </a:p>
          <a:p>
            <a:r>
              <a:rPr lang="en-US" dirty="0" smtClean="0"/>
              <a:t>To encourage and guide you in creating your own household organizational system.</a:t>
            </a:r>
          </a:p>
          <a:p>
            <a:r>
              <a:rPr lang="en-US" dirty="0" smtClean="0"/>
              <a:t>To provide advice on which records should be kept and where.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Take-away messages: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Paperwork matters!</a:t>
            </a:r>
          </a:p>
          <a:p>
            <a:r>
              <a:rPr lang="en-US" dirty="0" smtClean="0"/>
              <a:t>Know what to store and where to store it.</a:t>
            </a:r>
          </a:p>
          <a:p>
            <a:r>
              <a:rPr lang="en-US" dirty="0" smtClean="0"/>
              <a:t>Plan for the unexpected.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6. Maintaining Your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The goals of this chapter are: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Understand the responsibilities of owning a home.</a:t>
            </a:r>
          </a:p>
          <a:p>
            <a:r>
              <a:rPr lang="en-US" dirty="0" smtClean="0"/>
              <a:t>Provide tools to help budget for repairs.</a:t>
            </a:r>
          </a:p>
          <a:p>
            <a:r>
              <a:rPr lang="en-US" dirty="0" smtClean="0"/>
              <a:t>Understand the costs and benefits of financing repairs and remodels.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Take-away messages: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lot goes into owning a home beyond simply choosing what color to paint the walls.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Staying on top of  home maintenance is important to save money in the long run.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Energy efficiency and proper insurance can also save you money over time.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7. Refinancing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The goals of this chapter are: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illustrate the hidden costs that interest adds to a mortgage payment.</a:t>
            </a:r>
          </a:p>
          <a:p>
            <a:r>
              <a:rPr lang="en-US" dirty="0" smtClean="0"/>
              <a:t>To explain how refinancing can save homeowners money.</a:t>
            </a:r>
          </a:p>
          <a:p>
            <a:r>
              <a:rPr lang="en-US" dirty="0" smtClean="0"/>
              <a:t>To explain some of the fees associated with refinancing.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Take-away messages:</a:t>
            </a:r>
            <a:endParaRPr lang="en-US" dirty="0" smtClean="0"/>
          </a:p>
          <a:p>
            <a:r>
              <a:rPr lang="en-US" dirty="0" smtClean="0"/>
              <a:t>Over the course of a loan, you will pay much more than you originally borrowed.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Refinancing a loan can save you a lot of money on interest that you will not have to pay.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 County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Problems</a:t>
            </a:r>
          </a:p>
          <a:p>
            <a:r>
              <a:rPr lang="en-US" dirty="0" smtClean="0"/>
              <a:t>Community Coalition</a:t>
            </a:r>
          </a:p>
          <a:p>
            <a:r>
              <a:rPr lang="en-US" dirty="0" smtClean="0"/>
              <a:t>Strategies</a:t>
            </a:r>
          </a:p>
          <a:p>
            <a:r>
              <a:rPr lang="en-US" dirty="0" smtClean="0"/>
              <a:t>Role of Cooperative Extension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 Ownership Preservation Foundation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www.995hope.org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Wisconsin Housing and Economic Development Authority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www.wisconsinforeclosureresource.com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7696200" cy="2514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/>
              <a:t>Deb </a:t>
            </a:r>
            <a:r>
              <a:rPr lang="en-US" sz="1400" dirty="0" err="1" smtClean="0"/>
              <a:t>Neubauer</a:t>
            </a:r>
            <a:endParaRPr lang="en-US" sz="1400" dirty="0" smtClean="0"/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Dane County Financial Education Center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Lower Level, Suite 005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2300 S Park Street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Madison, WI 53713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(608) 261-5077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Fax: (608) 261-9727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deb.neubauer@ces.uwex.edu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sz="1400" dirty="0" smtClean="0"/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For More Information: </a:t>
            </a:r>
            <a:r>
              <a:rPr lang="en-US" sz="1400" i="1" dirty="0" smtClean="0">
                <a:hlinkClick r:id="rId2"/>
              </a:rPr>
              <a:t>http://fec.uwex.edu</a:t>
            </a:r>
            <a:r>
              <a:rPr lang="en-US" sz="1400" i="1" dirty="0" smtClean="0"/>
              <a:t> </a:t>
            </a:r>
            <a:r>
              <a:rPr lang="en-US" sz="1400" dirty="0" smtClean="0"/>
              <a:t>	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2819400" cy="121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4572000"/>
            <a:ext cx="7696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Michael Collins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Faculty Director, Center for Financial Security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Wisconsin-Madison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7401 Social Science, 1180 Observatory Drive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Madison, WI 53706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608-616-0369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jmcollins@wisc.edu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Information: </a:t>
            </a:r>
            <a:r>
              <a:rPr kumimoji="0" lang="en-US" sz="2000" b="0" i="0" u="sng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cfs.wisc.edu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95400"/>
            <a:ext cx="30194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865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Nationally Expecting Wave of Foreclosures Soon…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02" t="12842" r="4961" b="8470"/>
          <a:stretch>
            <a:fillRect/>
          </a:stretch>
        </p:blipFill>
        <p:spPr bwMode="auto">
          <a:xfrm>
            <a:off x="84138" y="914400"/>
            <a:ext cx="83185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914400" y="6443663"/>
            <a:ext cx="746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err="1" smtClean="0"/>
              <a:t>CoreLogic</a:t>
            </a:r>
            <a:r>
              <a:rPr lang="en-US" sz="1100" dirty="0"/>
              <a:t>, formerly First American Corporation, </a:t>
            </a:r>
            <a:r>
              <a:rPr lang="en-US" sz="1100" dirty="0">
                <a:hlinkClick r:id="rId3"/>
              </a:rPr>
              <a:t>www.corelogic.com</a:t>
            </a:r>
            <a:r>
              <a:rPr lang="en-US" sz="1100" dirty="0"/>
              <a:t>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7945438" y="2286000"/>
            <a:ext cx="914400" cy="990600"/>
          </a:xfrm>
          <a:prstGeom prst="rightBrace">
            <a:avLst>
              <a:gd name="adj1" fmla="val 1039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235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Distressed Sales Rising</a:t>
            </a:r>
          </a:p>
        </p:txBody>
      </p:sp>
      <p:pic>
        <p:nvPicPr>
          <p:cNvPr id="23555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57" t="27177" r="23315" b="6619"/>
          <a:stretch>
            <a:fillRect/>
          </a:stretch>
        </p:blipFill>
        <p:spPr>
          <a:xfrm>
            <a:off x="1223963" y="1600200"/>
            <a:ext cx="6696075" cy="4525963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371600" y="1535113"/>
            <a:ext cx="6248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National Home Sales by Segment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066800" y="6324600"/>
            <a:ext cx="7467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err="1" smtClean="0"/>
              <a:t>CoreLogic</a:t>
            </a:r>
            <a:r>
              <a:rPr lang="en-US" sz="1100" dirty="0"/>
              <a:t>, formerly First American Corporation, </a:t>
            </a:r>
            <a:r>
              <a:rPr lang="en-US" sz="1100" dirty="0">
                <a:hlinkClick r:id="rId3"/>
              </a:rPr>
              <a:t>www.corelogic.com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62998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Affected?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60036489"/>
              </p:ext>
            </p:extLst>
          </p:nvPr>
        </p:nvGraphicFramePr>
        <p:xfrm>
          <a:off x="1066800" y="1752600"/>
          <a:ext cx="6705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2265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Area Unemployment Correlated with REOs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46919546"/>
              </p:ext>
            </p:extLst>
          </p:nvPr>
        </p:nvGraphicFramePr>
        <p:xfrm>
          <a:off x="914400" y="1828800"/>
          <a:ext cx="6477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1326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Wisconsin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http://www.uwex.edu/ces/cced/economies/communityindicators/Indicators_Links.cfm#q2_2010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4933" r="34667" b="56533"/>
          <a:stretch>
            <a:fillRect/>
          </a:stretch>
        </p:blipFill>
        <p:spPr bwMode="auto">
          <a:xfrm>
            <a:off x="183126" y="3352800"/>
            <a:ext cx="8960874" cy="244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52400"/>
          <a:ext cx="3962401" cy="6012180"/>
        </p:xfrm>
        <a:graphic>
          <a:graphicData uri="http://schemas.openxmlformats.org/drawingml/2006/table">
            <a:tbl>
              <a:tblPr/>
              <a:tblGrid>
                <a:gridCol w="1561653"/>
                <a:gridCol w="1105347"/>
                <a:gridCol w="1295401"/>
              </a:tblGrid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Foreclosure Filings</a:t>
                      </a:r>
                      <a:endParaRPr lang="en-US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2010 (thru June)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Adams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Ashland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Barron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Bayfield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Brown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597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1097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Buffalo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Burnett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Calumet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Chippewa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Clark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Columbia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Crawford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Dane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Dodge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Douglas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Dunn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Eau Claire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Florence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Fon du Lac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Forest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Grant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Green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Green Lake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Iowa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Iron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Jackson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Jefferson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Juneau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Kenosha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Kewaunee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 Crosse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6" marR="4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Lafayette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Langlade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105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Lincoln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57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142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98914" y="152400"/>
          <a:ext cx="4440286" cy="6537960"/>
        </p:xfrm>
        <a:graphic>
          <a:graphicData uri="http://schemas.openxmlformats.org/drawingml/2006/table">
            <a:tbl>
              <a:tblPr/>
              <a:tblGrid>
                <a:gridCol w="1749996"/>
                <a:gridCol w="1345145"/>
                <a:gridCol w="1345145"/>
              </a:tblGrid>
              <a:tr h="91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Filings by County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2010 (thru June)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Manitowoc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Marathon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Marinette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Marquette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Menominee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Milwaukee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3071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6323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Monroe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Oconto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Oneida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Outagamie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Ozaukee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Pepin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Pierce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Polk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Portage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Price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Racine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Richland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Rock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1165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Rusk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Sauk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Sawyer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Shawano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Sheboygan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St. Croix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Taylor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Trempealeau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Vernon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Vilas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Walworth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Washburn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Washington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Waukesha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Waupaca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Waushara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Winnebago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Wood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Wisconsin (sans Portage)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14341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27967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15" marR="3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 Themes of Interviews with People in Foreclosure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 aged kids – minimize disruption</a:t>
            </a:r>
          </a:p>
          <a:p>
            <a:r>
              <a:rPr lang="en-US" dirty="0" smtClean="0"/>
              <a:t>Relationship issues</a:t>
            </a:r>
          </a:p>
          <a:p>
            <a:r>
              <a:rPr lang="en-US" dirty="0" smtClean="0"/>
              <a:t>Pride management with family &amp; peers</a:t>
            </a:r>
          </a:p>
          <a:p>
            <a:r>
              <a:rPr lang="en-US" dirty="0" smtClean="0"/>
              <a:t>Lack of trust in institutions </a:t>
            </a:r>
          </a:p>
          <a:p>
            <a:pPr lvl="1"/>
            <a:r>
              <a:rPr lang="en-US" dirty="0" smtClean="0"/>
              <a:t>Some exceptions for ‘helpful’ counselors / agencies</a:t>
            </a:r>
          </a:p>
          <a:p>
            <a:r>
              <a:rPr lang="en-US" dirty="0" smtClean="0"/>
              <a:t>Communication / Education is challenge</a:t>
            </a:r>
          </a:p>
          <a:p>
            <a:pPr lvl="1"/>
            <a:r>
              <a:rPr lang="en-US" dirty="0" smtClean="0"/>
              <a:t>Lack internet, limited phone, time constrained</a:t>
            </a:r>
          </a:p>
          <a:p>
            <a:pPr lvl="1"/>
            <a:r>
              <a:rPr lang="en-US" dirty="0" smtClean="0"/>
              <a:t>Interest in budgeting (reformed spendthrifts)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112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1438</Words>
  <Application>Microsoft Office PowerPoint</Application>
  <PresentationFormat>On-screen Show (4:3)</PresentationFormat>
  <Paragraphs>407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Homeowners in Distress: Preventing Foreclosures  Strategies to Help Homeowners</vt:lpstr>
      <vt:lpstr>Overview</vt:lpstr>
      <vt:lpstr>Nationally Expecting Wave of Foreclosures Soon…</vt:lpstr>
      <vt:lpstr>Distressed Sales Rising</vt:lpstr>
      <vt:lpstr>Who is Affected?</vt:lpstr>
      <vt:lpstr>High Area Unemployment Correlated with REOs</vt:lpstr>
      <vt:lpstr>Data for Wisconsin</vt:lpstr>
      <vt:lpstr>Slide 8</vt:lpstr>
      <vt:lpstr>Common Themes of Interviews with People in Foreclosure Process</vt:lpstr>
      <vt:lpstr>Financially Strapped</vt:lpstr>
      <vt:lpstr>Emotional Toll</vt:lpstr>
      <vt:lpstr>Hard to Reach / Not Accessing Information</vt:lpstr>
      <vt:lpstr>When during the month are people looking for help?</vt:lpstr>
      <vt:lpstr>Most Common: Food, Job, Utilities</vt:lpstr>
      <vt:lpstr>Typology of Consumers in Distress (Negative Trigger Events)</vt:lpstr>
      <vt:lpstr>Providing Services</vt:lpstr>
      <vt:lpstr>Early Intervention is the Ideal</vt:lpstr>
      <vt:lpstr>Slide 18</vt:lpstr>
      <vt:lpstr>WHPE Themes</vt:lpstr>
      <vt:lpstr>1. Budgeting Basics</vt:lpstr>
      <vt:lpstr>2. Making Ends Meet</vt:lpstr>
      <vt:lpstr>3. Credit Management &amp; Counseling</vt:lpstr>
      <vt:lpstr>4. Understanding Default &amp; Foreclosure</vt:lpstr>
      <vt:lpstr>5. Keeping Organized</vt:lpstr>
      <vt:lpstr>6. Maintaining Your Home</vt:lpstr>
      <vt:lpstr>7. Refinancing</vt:lpstr>
      <vt:lpstr>Dane County Example</vt:lpstr>
      <vt:lpstr>Websites</vt:lpstr>
      <vt:lpstr>Slide 29</vt:lpstr>
    </vt:vector>
  </TitlesOfParts>
  <Company>Univ of Wisc-Madison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Michael Collins</dc:creator>
  <cp:lastModifiedBy>J. Michael Collins</cp:lastModifiedBy>
  <cp:revision>21</cp:revision>
  <dcterms:created xsi:type="dcterms:W3CDTF">2010-10-17T02:58:59Z</dcterms:created>
  <dcterms:modified xsi:type="dcterms:W3CDTF">2010-10-18T21:44:52Z</dcterms:modified>
</cp:coreProperties>
</file>