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1" r:id="rId5"/>
    <p:sldId id="260"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83" autoAdjust="0"/>
  </p:normalViewPr>
  <p:slideViewPr>
    <p:cSldViewPr>
      <p:cViewPr>
        <p:scale>
          <a:sx n="132" d="100"/>
          <a:sy n="132" d="100"/>
        </p:scale>
        <p:origin x="-90" y="-72"/>
      </p:cViewPr>
      <p:guideLst>
        <p:guide orient="horz" pos="2160"/>
        <p:guide pos="2880"/>
      </p:guideLst>
    </p:cSldViewPr>
  </p:slideViewPr>
  <p:notesTextViewPr>
    <p:cViewPr>
      <p:scale>
        <a:sx n="1" d="1"/>
        <a:sy n="1" d="1"/>
      </p:scale>
      <p:origin x="0" y="0"/>
    </p:cViewPr>
  </p:notesTextViewPr>
  <p:notesViewPr>
    <p:cSldViewPr>
      <p:cViewPr varScale="1">
        <p:scale>
          <a:sx n="102" d="100"/>
          <a:sy n="102" d="100"/>
        </p:scale>
        <p:origin x="-246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90C827-66C2-453E-BF31-5A5ADE0C0E63}" type="datetimeFigureOut">
              <a:rPr lang="en-US" smtClean="0"/>
              <a:t>11/16/2010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7B102C-43A9-4C8C-B304-4BF8E5E8F349}" type="slidenum">
              <a:rPr lang="en-US" smtClean="0"/>
              <a:t>‹#›</a:t>
            </a:fld>
            <a:endParaRPr lang="en-US"/>
          </a:p>
        </p:txBody>
      </p:sp>
    </p:spTree>
    <p:extLst>
      <p:ext uri="{BB962C8B-B14F-4D97-AF65-F5344CB8AC3E}">
        <p14:creationId xmlns:p14="http://schemas.microsoft.com/office/powerpoint/2010/main" val="966495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7B102C-43A9-4C8C-B304-4BF8E5E8F349}" type="slidenum">
              <a:rPr lang="en-US" smtClean="0"/>
              <a:t>1</a:t>
            </a:fld>
            <a:endParaRPr lang="en-US"/>
          </a:p>
        </p:txBody>
      </p:sp>
    </p:spTree>
    <p:extLst>
      <p:ext uri="{BB962C8B-B14F-4D97-AF65-F5344CB8AC3E}">
        <p14:creationId xmlns:p14="http://schemas.microsoft.com/office/powerpoint/2010/main" val="3200314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Take-away messages</a:t>
            </a:r>
          </a:p>
          <a:p>
            <a:pPr lvl="0"/>
            <a:r>
              <a:rPr lang="en-US" dirty="0" smtClean="0"/>
              <a:t>Over the course of a loan, you will pay much more than you originally borrowed.</a:t>
            </a:r>
          </a:p>
          <a:p>
            <a:pPr lvl="0"/>
            <a:r>
              <a:rPr lang="en-US" dirty="0" smtClean="0"/>
              <a:t>Refinancing a loan can save you a lot of money on interest that you will not have to pay.</a:t>
            </a:r>
          </a:p>
          <a:p>
            <a:endParaRPr lang="en-US" dirty="0"/>
          </a:p>
        </p:txBody>
      </p:sp>
      <p:sp>
        <p:nvSpPr>
          <p:cNvPr id="4" name="Slide Number Placeholder 3"/>
          <p:cNvSpPr>
            <a:spLocks noGrp="1"/>
          </p:cNvSpPr>
          <p:nvPr>
            <p:ph type="sldNum" sz="quarter" idx="10"/>
          </p:nvPr>
        </p:nvSpPr>
        <p:spPr/>
        <p:txBody>
          <a:bodyPr/>
          <a:lstStyle/>
          <a:p>
            <a:fld id="{E27B102C-43A9-4C8C-B304-4BF8E5E8F349}" type="slidenum">
              <a:rPr lang="en-US" smtClean="0"/>
              <a:t>2</a:t>
            </a:fld>
            <a:endParaRPr lang="en-US"/>
          </a:p>
        </p:txBody>
      </p:sp>
    </p:spTree>
    <p:extLst>
      <p:ext uri="{BB962C8B-B14F-4D97-AF65-F5344CB8AC3E}">
        <p14:creationId xmlns:p14="http://schemas.microsoft.com/office/powerpoint/2010/main" val="517368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People refinance their homes to take advantage of lower interest rates or to decrease their monthly payment. Sometimes it is done to create extra money for purchases (like a car) or for debt repayment. This type of “cash-out refinance” adds to the total debt and increases the time and cost of repaying the loan. And if your credit score is low, lenders will consider you a higher credit risk and charge you a higher interest rate.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While mortgage payments are often thought of in terms of the “principal” initial amount you’re borrowing, interest payments on the principal can dramatically increase the amount you’re paying in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Refinancing may be an important step in your retirement plan. As you think about the age you want to retire and the fact that you will likely have a fixed income at that point, you may want to look into ways to pay off your mortgage before retirement.</a:t>
            </a:r>
          </a:p>
          <a:p>
            <a:endParaRPr lang="en-US" dirty="0"/>
          </a:p>
        </p:txBody>
      </p:sp>
      <p:sp>
        <p:nvSpPr>
          <p:cNvPr id="4" name="Slide Number Placeholder 3"/>
          <p:cNvSpPr>
            <a:spLocks noGrp="1"/>
          </p:cNvSpPr>
          <p:nvPr>
            <p:ph type="sldNum" sz="quarter" idx="10"/>
          </p:nvPr>
        </p:nvSpPr>
        <p:spPr/>
        <p:txBody>
          <a:bodyPr/>
          <a:lstStyle/>
          <a:p>
            <a:fld id="{E27B102C-43A9-4C8C-B304-4BF8E5E8F349}" type="slidenum">
              <a:rPr lang="en-US" smtClean="0"/>
              <a:t>3</a:t>
            </a:fld>
            <a:endParaRPr lang="en-US"/>
          </a:p>
        </p:txBody>
      </p:sp>
    </p:spTree>
    <p:extLst>
      <p:ext uri="{BB962C8B-B14F-4D97-AF65-F5344CB8AC3E}">
        <p14:creationId xmlns:p14="http://schemas.microsoft.com/office/powerpoint/2010/main" val="3690034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2880"/>
            <a:r>
              <a:rPr lang="en-US" sz="900" dirty="0" smtClean="0"/>
              <a:t>Ask what kind and the amount of feeds to be charged on the new loan: There are standard feeds on any mortgage loan but it is important for you to look for unusual fees. Your local homeownership counselor can help you determine if the proposed loan fees are standard or not.</a:t>
            </a:r>
          </a:p>
          <a:p>
            <a:pPr defTabSz="182880"/>
            <a:endParaRPr lang="en-US" sz="900" dirty="0" smtClean="0"/>
          </a:p>
          <a:p>
            <a:pPr defTabSz="182880"/>
            <a:r>
              <a:rPr lang="en-US" sz="900" dirty="0" smtClean="0"/>
              <a:t>Consider if they have an existing second or third mortgage with restrictions: When you first bought your home, if you received some money from your lending institution and some from a nonprofit organization, the lender’s loan is a first mortgage and the nonprofit’s is a second mortgage. Sometimes, there are other funds available to help first-time homebuyers. A third source of funds would be a third mortgage.  If multiple institutions lent money to you, you will need to meet all the conditions of their loans. Everyone (the bank, the nonprofit, etc.) has their own set of “loan conditions.” For example, it is common for many families taking this course to have received “down payment assistance” which is often offered in the form of a second mortgage. Many times this is government-based funding. The city, county, state, or other government entity that made the loan may not approve of the new loan partner or mortgage holder. It is very important that you check your current set of loan documents and all of the mortgage partners to see if they approve of you refinancing their portion of your home mortgage loan.</a:t>
            </a:r>
          </a:p>
          <a:p>
            <a:pPr defTabSz="182880"/>
            <a:endParaRPr lang="en-US" sz="900" dirty="0" smtClean="0"/>
          </a:p>
          <a:p>
            <a:pPr defTabSz="182880"/>
            <a:r>
              <a:rPr lang="en-US" sz="900" dirty="0" smtClean="0"/>
              <a:t>Determine if the new loan ahs prepayment penalties: A prepayment penalty is a big red flag that indicates that the new loan that you are considering may not be in your best interest. It penalizes you if you want to save money on your mortgage by making extra payments or pay it off earlier than scheduled. </a:t>
            </a:r>
          </a:p>
          <a:p>
            <a:pPr defTabSz="182880"/>
            <a:endParaRPr lang="en-US" sz="900" dirty="0" smtClean="0"/>
          </a:p>
          <a:p>
            <a:pPr defTabSz="182880"/>
            <a:r>
              <a:rPr lang="en-US" sz="900" dirty="0" smtClean="0"/>
              <a:t>Re-examine your current credit status:</a:t>
            </a:r>
          </a:p>
          <a:p>
            <a:pPr defTabSz="182880"/>
            <a:endParaRPr lang="en-US" sz="900" dirty="0" smtClean="0"/>
          </a:p>
          <a:p>
            <a:pPr defTabSz="182880"/>
            <a:r>
              <a:rPr lang="en-US" sz="900" dirty="0" smtClean="0"/>
              <a:t>Examine your most recent mortgage statement and consider how much you have “paid down” on your loan: Most mortgages are paid out over a 30-year term. What if you live in your home and pay on your mortgage for 20 years? You would have to consider whether it makes sense to refinance the last 10- years of your mortgage loan. Remember, you pay most of the interest on your mortgage loan in the beginning. You may find that you can’t save much money by refinancing.</a:t>
            </a:r>
          </a:p>
          <a:p>
            <a:pPr marL="0" marR="0" lvl="0" indent="0" algn="l" defTabSz="182880" rtl="0" eaLnBrk="1" fontAlgn="auto" latinLnBrk="0" hangingPunct="1">
              <a:lnSpc>
                <a:spcPct val="100000"/>
              </a:lnSpc>
              <a:spcBef>
                <a:spcPts val="0"/>
              </a:spcBef>
              <a:spcAft>
                <a:spcPts val="0"/>
              </a:spcAft>
              <a:buClrTx/>
              <a:buSzTx/>
              <a:buFontTx/>
              <a:buNone/>
              <a:tabLst/>
              <a:defRPr/>
            </a:pPr>
            <a:endParaRPr lang="en-US" sz="900" kern="1200" dirty="0" smtClean="0">
              <a:solidFill>
                <a:schemeClr val="tx1"/>
              </a:solidFill>
              <a:effectLst/>
            </a:endParaRPr>
          </a:p>
          <a:p>
            <a:pPr marL="0" marR="0" lvl="0" indent="0" algn="l" defTabSz="182880" rtl="0" eaLnBrk="1" fontAlgn="auto" latinLnBrk="0" hangingPunct="1">
              <a:lnSpc>
                <a:spcPct val="100000"/>
              </a:lnSpc>
              <a:spcBef>
                <a:spcPts val="0"/>
              </a:spcBef>
              <a:spcAft>
                <a:spcPts val="0"/>
              </a:spcAft>
              <a:buClrTx/>
              <a:buSzTx/>
              <a:buFontTx/>
              <a:buNone/>
              <a:tabLst/>
              <a:defRPr/>
            </a:pPr>
            <a:r>
              <a:rPr lang="en-US" sz="900" kern="1200" dirty="0" smtClean="0">
                <a:solidFill>
                  <a:schemeClr val="tx1"/>
                </a:solidFill>
                <a:effectLst/>
              </a:rPr>
              <a:t>Consider the amount of equity in the home: The price of your home was established by the “market” at the time you bought it. What if the market has changed 10 years later when you want to refinance your loan? If a “market appraisal” shows that your home has increased in value since the time you bought it, then you will want to refinance.</a:t>
            </a:r>
          </a:p>
          <a:p>
            <a:pPr defTabSz="182880"/>
            <a:endParaRPr lang="en-US" sz="900" dirty="0"/>
          </a:p>
        </p:txBody>
      </p:sp>
      <p:sp>
        <p:nvSpPr>
          <p:cNvPr id="4" name="Slide Number Placeholder 3"/>
          <p:cNvSpPr>
            <a:spLocks noGrp="1"/>
          </p:cNvSpPr>
          <p:nvPr>
            <p:ph type="sldNum" sz="quarter" idx="10"/>
          </p:nvPr>
        </p:nvSpPr>
        <p:spPr/>
        <p:txBody>
          <a:bodyPr/>
          <a:lstStyle/>
          <a:p>
            <a:fld id="{E27B102C-43A9-4C8C-B304-4BF8E5E8F349}" type="slidenum">
              <a:rPr lang="en-US" smtClean="0"/>
              <a:t>4</a:t>
            </a:fld>
            <a:endParaRPr lang="en-US"/>
          </a:p>
        </p:txBody>
      </p:sp>
    </p:spTree>
    <p:extLst>
      <p:ext uri="{BB962C8B-B14F-4D97-AF65-F5344CB8AC3E}">
        <p14:creationId xmlns:p14="http://schemas.microsoft.com/office/powerpoint/2010/main" val="399193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7B102C-43A9-4C8C-B304-4BF8E5E8F349}" type="slidenum">
              <a:rPr lang="en-US" smtClean="0"/>
              <a:t>5</a:t>
            </a:fld>
            <a:endParaRPr lang="en-US"/>
          </a:p>
        </p:txBody>
      </p:sp>
    </p:spTree>
    <p:extLst>
      <p:ext uri="{BB962C8B-B14F-4D97-AF65-F5344CB8AC3E}">
        <p14:creationId xmlns:p14="http://schemas.microsoft.com/office/powerpoint/2010/main" val="1048129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pay a lot less interest over the life of the loan by reducing the term of your loan from 30 to 20 years. A mortgage calculator will show that the difference in interest paid from the current mortgage to the refinanced mortgage is $49,996.44.</a:t>
            </a:r>
          </a:p>
          <a:p>
            <a:endParaRPr lang="en-US" dirty="0" smtClean="0"/>
          </a:p>
          <a:p>
            <a:r>
              <a:rPr lang="en-US" dirty="0" smtClean="0"/>
              <a:t>This may sound like an astounding number! After all, the loan was only $100,000 to begin with. But remember, that was only the principal and does not include the total amount of 8 percent interest paid over 30 years. When you signed your mortgage note, you received a document called the Truth in Lending (TIL) Statement. The TIL showed how much interest you would have to pay over the full term of your loan. </a:t>
            </a:r>
          </a:p>
          <a:p>
            <a:endParaRPr lang="en-US" dirty="0" smtClean="0"/>
          </a:p>
          <a:p>
            <a:r>
              <a:rPr lang="en-US" dirty="0" smtClean="0"/>
              <a:t>The amount of interest that we pay over 30 years surprises some people. Why? Because we often focus on the monthly payment. We sometimes forget to think about how much the “cost of borrowing the money adds to our monthly payment – the principal plus the interest. Over the term of the loan, you pay a lot of interest. The good news is that this expense is deducted from your annual federal income tax. This one reason alone is why paying interest on your home mortgage is much different from the interest paid on a car not or a credit card balance. </a:t>
            </a:r>
            <a:endParaRPr lang="en-US" dirty="0"/>
          </a:p>
        </p:txBody>
      </p:sp>
      <p:sp>
        <p:nvSpPr>
          <p:cNvPr id="4" name="Slide Number Placeholder 3"/>
          <p:cNvSpPr>
            <a:spLocks noGrp="1"/>
          </p:cNvSpPr>
          <p:nvPr>
            <p:ph type="sldNum" sz="quarter" idx="10"/>
          </p:nvPr>
        </p:nvSpPr>
        <p:spPr/>
        <p:txBody>
          <a:bodyPr/>
          <a:lstStyle/>
          <a:p>
            <a:fld id="{E27B102C-43A9-4C8C-B304-4BF8E5E8F349}" type="slidenum">
              <a:rPr lang="en-US" smtClean="0"/>
              <a:t>6</a:t>
            </a:fld>
            <a:endParaRPr lang="en-US"/>
          </a:p>
        </p:txBody>
      </p:sp>
    </p:spTree>
    <p:extLst>
      <p:ext uri="{BB962C8B-B14F-4D97-AF65-F5344CB8AC3E}">
        <p14:creationId xmlns:p14="http://schemas.microsoft.com/office/powerpoint/2010/main" val="387465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break-even point</a:t>
            </a:r>
          </a:p>
          <a:p>
            <a:r>
              <a:rPr lang="en-US" dirty="0" smtClean="0"/>
              <a:t>Finally, you have to consider how many months it will take to recoup the cash you used to refinance your loan. Let’s assume it will cost approximately $45,620 to refinance the loan. These sample figures were input into the mortgage calculator.</a:t>
            </a:r>
          </a:p>
          <a:p>
            <a:r>
              <a:rPr lang="en-US" dirty="0" smtClean="0"/>
              <a:t>With the mortgage calculator doing the math using the above figures we get:</a:t>
            </a:r>
          </a:p>
          <a:p>
            <a:pPr lvl="1"/>
            <a:r>
              <a:rPr lang="en-US" dirty="0" smtClean="0"/>
              <a:t>New monthly payment	$672.19</a:t>
            </a:r>
          </a:p>
          <a:p>
            <a:pPr lvl="1"/>
            <a:r>
              <a:rPr lang="en-US" dirty="0" smtClean="0"/>
              <a:t>Monthly savings		$61.57</a:t>
            </a:r>
          </a:p>
          <a:p>
            <a:pPr lvl="1"/>
            <a:r>
              <a:rPr lang="en-US" dirty="0" smtClean="0"/>
              <a:t>Difference in interest		$49,996.44</a:t>
            </a:r>
          </a:p>
          <a:p>
            <a:endParaRPr lang="en-US" dirty="0" smtClean="0"/>
          </a:p>
          <a:p>
            <a:r>
              <a:rPr lang="en-US" dirty="0" smtClean="0"/>
              <a:t>You now need to calculate how long it will take to recoup the cash spent based on the money saved by refinancing. This is known as the “break-even point” or the point at which you actually begin to realize the savings you were looking for with the refinance. Let’s do the math:</a:t>
            </a:r>
          </a:p>
          <a:p>
            <a:endParaRPr lang="en-US" dirty="0" smtClean="0"/>
          </a:p>
          <a:p>
            <a:r>
              <a:rPr lang="en-US" dirty="0" smtClean="0"/>
              <a:t>Cash spent to refinance ($5,620) divided by $61.57 (monthly savings) = </a:t>
            </a:r>
          </a:p>
          <a:p>
            <a:r>
              <a:rPr lang="en-US" dirty="0" smtClean="0"/>
              <a:t>91.3 months or 7 years and 6 months.</a:t>
            </a:r>
          </a:p>
          <a:p>
            <a:r>
              <a:rPr lang="en-US" dirty="0" smtClean="0"/>
              <a:t>You will need to pay on your mortgage for seven years and six months in order to earn back the cash used to refinance. However, when you consider the interest saved, by reducing the term of the loan to 20 years, you have made a very good deal.</a:t>
            </a:r>
          </a:p>
          <a:p>
            <a:endParaRPr lang="en-US" dirty="0" smtClean="0"/>
          </a:p>
          <a:p>
            <a:r>
              <a:rPr lang="en-US" dirty="0" smtClean="0"/>
              <a:t>Adapted from Keeping the American Dream, by </a:t>
            </a:r>
            <a:r>
              <a:rPr lang="en-US" dirty="0" err="1" smtClean="0"/>
              <a:t>NeighborWorks</a:t>
            </a:r>
            <a:r>
              <a:rPr lang="en-US" dirty="0" smtClean="0"/>
              <a:t> America.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27B102C-43A9-4C8C-B304-4BF8E5E8F349}" type="slidenum">
              <a:rPr lang="en-US" smtClean="0"/>
              <a:t>7</a:t>
            </a:fld>
            <a:endParaRPr lang="en-US"/>
          </a:p>
        </p:txBody>
      </p:sp>
    </p:spTree>
    <p:extLst>
      <p:ext uri="{BB962C8B-B14F-4D97-AF65-F5344CB8AC3E}">
        <p14:creationId xmlns:p14="http://schemas.microsoft.com/office/powerpoint/2010/main" val="79832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Cash-out refinance</a:t>
            </a:r>
          </a:p>
          <a:p>
            <a:r>
              <a:rPr lang="en-US" dirty="0" smtClean="0"/>
              <a:t>This option is not for everyone, but it could be right for you. If your current mortgage loan is at a high interest rate and you are thinking of refinancing, you may be able to refinance your mortgage into a lower rate, and take out some cash in equity at that time. If you already have a competitive mortgage interest rate, the cost to refinance is probably not worth it. But for the right family, cash-out refinancing is a nice option that both provides you with an injection of cash for improvements, and may also lower your monthly mortgage payment.</a:t>
            </a:r>
          </a:p>
          <a:p>
            <a:endParaRPr lang="en-US" dirty="0"/>
          </a:p>
        </p:txBody>
      </p:sp>
      <p:sp>
        <p:nvSpPr>
          <p:cNvPr id="4" name="Slide Number Placeholder 3"/>
          <p:cNvSpPr>
            <a:spLocks noGrp="1"/>
          </p:cNvSpPr>
          <p:nvPr>
            <p:ph type="sldNum" sz="quarter" idx="10"/>
          </p:nvPr>
        </p:nvSpPr>
        <p:spPr/>
        <p:txBody>
          <a:bodyPr/>
          <a:lstStyle/>
          <a:p>
            <a:fld id="{E27B102C-43A9-4C8C-B304-4BF8E5E8F349}" type="slidenum">
              <a:rPr lang="en-US" smtClean="0"/>
              <a:t>8</a:t>
            </a:fld>
            <a:endParaRPr lang="en-US"/>
          </a:p>
        </p:txBody>
      </p:sp>
    </p:spTree>
    <p:extLst>
      <p:ext uri="{BB962C8B-B14F-4D97-AF65-F5344CB8AC3E}">
        <p14:creationId xmlns:p14="http://schemas.microsoft.com/office/powerpoint/2010/main" val="26908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27129E-86AB-48A7-A570-0A4F8AAD0779}"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3267687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7129E-86AB-48A7-A570-0A4F8AAD0779}"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1749262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7129E-86AB-48A7-A570-0A4F8AAD0779}"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373035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7129E-86AB-48A7-A570-0A4F8AAD0779}"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322171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7129E-86AB-48A7-A570-0A4F8AAD0779}" type="datetimeFigureOut">
              <a:rPr lang="en-US" smtClean="0"/>
              <a:t>11/16/2010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393636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27129E-86AB-48A7-A570-0A4F8AAD0779}" type="datetimeFigureOut">
              <a:rPr lang="en-US" smtClean="0"/>
              <a:t>11/16/2010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333904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7129E-86AB-48A7-A570-0A4F8AAD0779}" type="datetimeFigureOut">
              <a:rPr lang="en-US" smtClean="0"/>
              <a:t>11/16/2010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72372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7129E-86AB-48A7-A570-0A4F8AAD0779}" type="datetimeFigureOut">
              <a:rPr lang="en-US" smtClean="0"/>
              <a:t>11/16/2010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4228372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7129E-86AB-48A7-A570-0A4F8AAD0779}" type="datetimeFigureOut">
              <a:rPr lang="en-US" smtClean="0"/>
              <a:t>11/16/2010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53655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7129E-86AB-48A7-A570-0A4F8AAD0779}" type="datetimeFigureOut">
              <a:rPr lang="en-US" smtClean="0"/>
              <a:t>11/16/2010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3892554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7129E-86AB-48A7-A570-0A4F8AAD0779}" type="datetimeFigureOut">
              <a:rPr lang="en-US" smtClean="0"/>
              <a:t>11/16/2010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B99F5-ED7F-4F2B-8662-1E16051B763A}" type="slidenum">
              <a:rPr lang="en-US" smtClean="0"/>
              <a:t>‹#›</a:t>
            </a:fld>
            <a:endParaRPr lang="en-US"/>
          </a:p>
        </p:txBody>
      </p:sp>
    </p:spTree>
    <p:extLst>
      <p:ext uri="{BB962C8B-B14F-4D97-AF65-F5344CB8AC3E}">
        <p14:creationId xmlns:p14="http://schemas.microsoft.com/office/powerpoint/2010/main" val="422099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7129E-86AB-48A7-A570-0A4F8AAD0779}" type="datetimeFigureOut">
              <a:rPr lang="en-US" smtClean="0"/>
              <a:t>11/16/2010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B99F5-ED7F-4F2B-8662-1E16051B763A}" type="slidenum">
              <a:rPr lang="en-US" smtClean="0"/>
              <a:t>‹#›</a:t>
            </a:fld>
            <a:endParaRPr lang="en-US"/>
          </a:p>
        </p:txBody>
      </p:sp>
    </p:spTree>
    <p:extLst>
      <p:ext uri="{BB962C8B-B14F-4D97-AF65-F5344CB8AC3E}">
        <p14:creationId xmlns:p14="http://schemas.microsoft.com/office/powerpoint/2010/main" val="480087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Refinancing</a:t>
            </a:r>
            <a:endParaRPr lang="en-US" dirty="0"/>
          </a:p>
        </p:txBody>
      </p:sp>
      <p:sp>
        <p:nvSpPr>
          <p:cNvPr id="3" name="Subtitle 2"/>
          <p:cNvSpPr>
            <a:spLocks noGrp="1"/>
          </p:cNvSpPr>
          <p:nvPr>
            <p:ph type="subTitle" idx="1"/>
          </p:nvPr>
        </p:nvSpPr>
        <p:spPr/>
        <p:txBody>
          <a:bodyPr/>
          <a:lstStyle/>
          <a:p>
            <a:r>
              <a:rPr lang="en-US" dirty="0" smtClean="0"/>
              <a:t>WHPE</a:t>
            </a:r>
            <a:endParaRPr lang="en-US" dirty="0"/>
          </a:p>
        </p:txBody>
      </p:sp>
    </p:spTree>
    <p:extLst>
      <p:ext uri="{BB962C8B-B14F-4D97-AF65-F5344CB8AC3E}">
        <p14:creationId xmlns:p14="http://schemas.microsoft.com/office/powerpoint/2010/main" val="201745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a:r>
            <a:r>
              <a:rPr lang="en-US" dirty="0" smtClean="0"/>
              <a:t>of </a:t>
            </a:r>
            <a:r>
              <a:rPr lang="en-US" dirty="0" smtClean="0"/>
              <a:t>Chapter</a:t>
            </a:r>
            <a:endParaRPr lang="en-US" dirty="0"/>
          </a:p>
        </p:txBody>
      </p:sp>
      <p:sp>
        <p:nvSpPr>
          <p:cNvPr id="3" name="Content Placeholder 2"/>
          <p:cNvSpPr>
            <a:spLocks noGrp="1"/>
          </p:cNvSpPr>
          <p:nvPr>
            <p:ph idx="1"/>
          </p:nvPr>
        </p:nvSpPr>
        <p:spPr/>
        <p:txBody>
          <a:bodyPr/>
          <a:lstStyle/>
          <a:p>
            <a:pPr lvl="0"/>
            <a:r>
              <a:rPr lang="en-US" dirty="0"/>
              <a:t>To illustrate </a:t>
            </a:r>
            <a:r>
              <a:rPr lang="en-US" dirty="0" smtClean="0"/>
              <a:t>the hidden costs </a:t>
            </a:r>
            <a:r>
              <a:rPr lang="en-US" dirty="0"/>
              <a:t>that interest adds to </a:t>
            </a:r>
            <a:r>
              <a:rPr lang="en-US" dirty="0" smtClean="0"/>
              <a:t>a </a:t>
            </a:r>
            <a:r>
              <a:rPr lang="en-US" dirty="0"/>
              <a:t>mortgage payment</a:t>
            </a:r>
            <a:r>
              <a:rPr lang="en-US" dirty="0" smtClean="0"/>
              <a:t>.</a:t>
            </a:r>
            <a:r>
              <a:rPr lang="en-US" sz="1600" dirty="0" smtClean="0"/>
              <a:t/>
            </a:r>
            <a:br>
              <a:rPr lang="en-US" sz="1600" dirty="0" smtClean="0"/>
            </a:br>
            <a:endParaRPr lang="en-US" sz="1600" dirty="0"/>
          </a:p>
          <a:p>
            <a:pPr lvl="0"/>
            <a:r>
              <a:rPr lang="en-US" dirty="0"/>
              <a:t>To explain how refinancing can save homeowners money</a:t>
            </a:r>
            <a:r>
              <a:rPr lang="en-US" dirty="0" smtClean="0"/>
              <a:t>.</a:t>
            </a:r>
            <a:r>
              <a:rPr lang="en-US" sz="1600" dirty="0" smtClean="0"/>
              <a:t/>
            </a:r>
            <a:br>
              <a:rPr lang="en-US" sz="1600" dirty="0" smtClean="0"/>
            </a:br>
            <a:endParaRPr lang="en-US" sz="1600" dirty="0"/>
          </a:p>
          <a:p>
            <a:pPr lvl="0"/>
            <a:r>
              <a:rPr lang="en-US" dirty="0"/>
              <a:t>To explain some of the fees associated with refinancing. </a:t>
            </a:r>
          </a:p>
          <a:p>
            <a:endParaRPr lang="en-US" dirty="0"/>
          </a:p>
        </p:txBody>
      </p:sp>
    </p:spTree>
    <p:extLst>
      <p:ext uri="{BB962C8B-B14F-4D97-AF65-F5344CB8AC3E}">
        <p14:creationId xmlns:p14="http://schemas.microsoft.com/office/powerpoint/2010/main" val="2942234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t>
            </a:r>
            <a:r>
              <a:rPr lang="en-US" dirty="0" smtClean="0"/>
              <a:t>Refinance </a:t>
            </a:r>
            <a:r>
              <a:rPr lang="en-US" dirty="0" smtClean="0"/>
              <a:t>or </a:t>
            </a:r>
            <a:r>
              <a:rPr lang="en-US" dirty="0" smtClean="0"/>
              <a:t>Not </a:t>
            </a:r>
            <a:r>
              <a:rPr lang="en-US" dirty="0" smtClean="0"/>
              <a:t>to </a:t>
            </a:r>
            <a:r>
              <a:rPr lang="en-US" dirty="0" smtClean="0"/>
              <a:t>Refinance</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a:t>The </a:t>
            </a:r>
            <a:r>
              <a:rPr lang="en-US" sz="3500" dirty="0" smtClean="0"/>
              <a:t>homeowner can </a:t>
            </a:r>
            <a:r>
              <a:rPr lang="en-US" sz="3500" dirty="0"/>
              <a:t>save </a:t>
            </a:r>
            <a:r>
              <a:rPr lang="en-US" sz="3500" dirty="0" smtClean="0"/>
              <a:t>money</a:t>
            </a:r>
          </a:p>
          <a:p>
            <a:r>
              <a:rPr lang="en-US" sz="3500" dirty="0"/>
              <a:t>Change the term or payout period of your </a:t>
            </a:r>
            <a:r>
              <a:rPr lang="en-US" sz="3500" dirty="0" smtClean="0"/>
              <a:t>mortgage</a:t>
            </a:r>
          </a:p>
          <a:p>
            <a:r>
              <a:rPr lang="en-US" sz="3500" dirty="0"/>
              <a:t>The break-even </a:t>
            </a:r>
            <a:r>
              <a:rPr lang="en-US" sz="3500" dirty="0" smtClean="0"/>
              <a:t>point</a:t>
            </a:r>
          </a:p>
          <a:p>
            <a:r>
              <a:rPr lang="en-US" sz="3500" dirty="0"/>
              <a:t>Cash-out refinance</a:t>
            </a:r>
            <a:endParaRPr lang="en-US" sz="3500" dirty="0" smtClean="0"/>
          </a:p>
          <a:p>
            <a:r>
              <a:rPr lang="en-US" sz="3500" b="1" dirty="0" smtClean="0"/>
              <a:t>The </a:t>
            </a:r>
            <a:r>
              <a:rPr lang="en-US" sz="3500" b="1" dirty="0"/>
              <a:t>general rule is</a:t>
            </a:r>
            <a:r>
              <a:rPr lang="en-US" sz="3500" dirty="0"/>
              <a:t>: </a:t>
            </a:r>
            <a:r>
              <a:rPr lang="en-US" sz="3500" dirty="0" smtClean="0"/>
              <a:t/>
            </a:r>
            <a:br>
              <a:rPr lang="en-US" sz="3500" dirty="0" smtClean="0"/>
            </a:br>
            <a:r>
              <a:rPr lang="en-US" dirty="0" smtClean="0"/>
              <a:t>If </a:t>
            </a:r>
            <a:r>
              <a:rPr lang="en-US" dirty="0"/>
              <a:t>the new loan results in at least a 1 percent, and preferably a 2 percent decrease in your interest rate, then refinancing may be worth considering.</a:t>
            </a:r>
          </a:p>
        </p:txBody>
      </p:sp>
    </p:spTree>
    <p:extLst>
      <p:ext uri="{BB962C8B-B14F-4D97-AF65-F5344CB8AC3E}">
        <p14:creationId xmlns:p14="http://schemas.microsoft.com/office/powerpoint/2010/main" val="426097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Refinancing Determine</a:t>
            </a:r>
            <a:endParaRPr lang="en-US" dirty="0"/>
          </a:p>
        </p:txBody>
      </p:sp>
      <p:sp>
        <p:nvSpPr>
          <p:cNvPr id="3" name="Content Placeholder 2"/>
          <p:cNvSpPr>
            <a:spLocks noGrp="1"/>
          </p:cNvSpPr>
          <p:nvPr>
            <p:ph idx="1"/>
          </p:nvPr>
        </p:nvSpPr>
        <p:spPr>
          <a:xfrm>
            <a:off x="457200" y="1600200"/>
            <a:ext cx="8229600" cy="4495800"/>
          </a:xfrm>
        </p:spPr>
        <p:txBody>
          <a:bodyPr>
            <a:noAutofit/>
          </a:bodyPr>
          <a:lstStyle/>
          <a:p>
            <a:pPr>
              <a:spcBef>
                <a:spcPts val="72"/>
              </a:spcBef>
            </a:pPr>
            <a:r>
              <a:rPr lang="en-US" sz="2800" dirty="0" smtClean="0"/>
              <a:t>Possible loan fees</a:t>
            </a:r>
            <a:endParaRPr lang="en-US" sz="2800" dirty="0" smtClean="0"/>
          </a:p>
          <a:p>
            <a:pPr>
              <a:spcBef>
                <a:spcPts val="72"/>
              </a:spcBef>
            </a:pPr>
            <a:r>
              <a:rPr lang="en-US" sz="2800" dirty="0" smtClean="0"/>
              <a:t>Current “loan conditions” (C</a:t>
            </a:r>
            <a:r>
              <a:rPr lang="en-US" sz="2800" dirty="0" smtClean="0"/>
              <a:t>heck </a:t>
            </a:r>
            <a:r>
              <a:rPr lang="en-US" sz="2800" dirty="0"/>
              <a:t>your current set of loan documents and </a:t>
            </a:r>
            <a:r>
              <a:rPr lang="en-US" sz="2800" dirty="0" smtClean="0"/>
              <a:t>mortgage </a:t>
            </a:r>
            <a:r>
              <a:rPr lang="en-US" sz="2800" dirty="0"/>
              <a:t>partners </a:t>
            </a:r>
            <a:r>
              <a:rPr lang="en-US" sz="2800" dirty="0" smtClean="0"/>
              <a:t>for refinancing approval requirements.)</a:t>
            </a:r>
            <a:endParaRPr lang="en-US" sz="2800" dirty="0"/>
          </a:p>
          <a:p>
            <a:pPr>
              <a:spcBef>
                <a:spcPts val="72"/>
              </a:spcBef>
            </a:pPr>
            <a:r>
              <a:rPr lang="en-US" sz="2800" dirty="0" smtClean="0"/>
              <a:t>Any prepayment penalties for the new loan</a:t>
            </a:r>
            <a:endParaRPr lang="en-US" sz="2800" dirty="0" smtClean="0"/>
          </a:p>
          <a:p>
            <a:pPr>
              <a:spcBef>
                <a:spcPts val="72"/>
              </a:spcBef>
            </a:pPr>
            <a:r>
              <a:rPr lang="en-US" sz="2800" dirty="0" smtClean="0"/>
              <a:t>Your </a:t>
            </a:r>
            <a:r>
              <a:rPr lang="en-US" sz="2800" dirty="0"/>
              <a:t>current credit </a:t>
            </a:r>
            <a:r>
              <a:rPr lang="en-US" sz="2800" dirty="0" smtClean="0"/>
              <a:t>status</a:t>
            </a:r>
            <a:endParaRPr lang="en-US" sz="2800" dirty="0" smtClean="0"/>
          </a:p>
          <a:p>
            <a:pPr>
              <a:spcBef>
                <a:spcPts val="72"/>
              </a:spcBef>
            </a:pPr>
            <a:r>
              <a:rPr lang="en-US" sz="2800" dirty="0" smtClean="0"/>
              <a:t>How much is left to refinance (Check your current mortgage statement.)</a:t>
            </a:r>
            <a:endParaRPr lang="en-US" sz="2800" dirty="0" smtClean="0"/>
          </a:p>
          <a:p>
            <a:pPr>
              <a:spcBef>
                <a:spcPts val="72"/>
              </a:spcBef>
            </a:pPr>
            <a:r>
              <a:rPr lang="en-US" sz="2800" dirty="0" smtClean="0"/>
              <a:t>Your current equity or the market value of your home.</a:t>
            </a:r>
            <a:endParaRPr lang="en-US" sz="2800" dirty="0"/>
          </a:p>
        </p:txBody>
      </p:sp>
    </p:spTree>
    <p:extLst>
      <p:ext uri="{BB962C8B-B14F-4D97-AF65-F5344CB8AC3E}">
        <p14:creationId xmlns:p14="http://schemas.microsoft.com/office/powerpoint/2010/main" val="346263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Refinancing to Save Money</a:t>
            </a:r>
            <a:endParaRPr lang="en-US" dirty="0"/>
          </a:p>
        </p:txBody>
      </p:sp>
      <p:sp>
        <p:nvSpPr>
          <p:cNvPr id="3" name="Content Placeholder 2"/>
          <p:cNvSpPr>
            <a:spLocks noGrp="1"/>
          </p:cNvSpPr>
          <p:nvPr>
            <p:ph idx="1"/>
          </p:nvPr>
        </p:nvSpPr>
        <p:spPr/>
        <p:txBody>
          <a:bodyPr/>
          <a:lstStyle/>
          <a:p>
            <a:pPr marL="0" indent="0">
              <a:buNone/>
            </a:pPr>
            <a:r>
              <a:rPr lang="en-US" dirty="0" smtClean="0"/>
              <a:t>Using an online mortgage </a:t>
            </a:r>
            <a:r>
              <a:rPr lang="en-US" dirty="0" smtClean="0"/>
              <a:t>calculator, enter:</a:t>
            </a:r>
            <a:endParaRPr lang="en-US" dirty="0" smtClean="0"/>
          </a:p>
          <a:p>
            <a:pPr marL="971550" lvl="1" indent="-514350">
              <a:buFont typeface="+mj-lt"/>
              <a:buAutoNum type="arabicPeriod"/>
            </a:pPr>
            <a:r>
              <a:rPr lang="en-US" dirty="0" smtClean="0"/>
              <a:t>The </a:t>
            </a:r>
            <a:r>
              <a:rPr lang="en-US" dirty="0"/>
              <a:t>amount of your loan</a:t>
            </a:r>
          </a:p>
          <a:p>
            <a:pPr marL="971550" lvl="1" indent="-514350">
              <a:buFont typeface="+mj-lt"/>
              <a:buAutoNum type="arabicPeriod"/>
            </a:pPr>
            <a:r>
              <a:rPr lang="en-US" dirty="0"/>
              <a:t>The term (30-year </a:t>
            </a:r>
            <a:r>
              <a:rPr lang="en-US" dirty="0" smtClean="0"/>
              <a:t>note)</a:t>
            </a:r>
            <a:endParaRPr lang="en-US" dirty="0"/>
          </a:p>
          <a:p>
            <a:pPr marL="971550" lvl="1" indent="-511175">
              <a:buFont typeface="+mj-lt"/>
              <a:buAutoNum type="arabicPeriod"/>
            </a:pPr>
            <a:r>
              <a:rPr lang="en-US" dirty="0"/>
              <a:t>The interest </a:t>
            </a:r>
            <a:r>
              <a:rPr lang="en-US" dirty="0" smtClean="0"/>
              <a:t>rate</a:t>
            </a:r>
          </a:p>
          <a:p>
            <a:pPr marL="57150" lvl="1" indent="0">
              <a:buNone/>
            </a:pPr>
            <a:r>
              <a:rPr lang="en-US" dirty="0" smtClean="0"/>
              <a:t>C</a:t>
            </a:r>
            <a:r>
              <a:rPr lang="en-US" dirty="0" smtClean="0"/>
              <a:t>alculate the payment for </a:t>
            </a:r>
            <a:r>
              <a:rPr lang="en-US" dirty="0"/>
              <a:t>each interest </a:t>
            </a:r>
            <a:r>
              <a:rPr lang="en-US" dirty="0" smtClean="0"/>
              <a:t>rate. </a:t>
            </a:r>
            <a:br>
              <a:rPr lang="en-US" dirty="0" smtClean="0"/>
            </a:br>
            <a:r>
              <a:rPr lang="en-US" dirty="0" smtClean="0"/>
              <a:t>The lower rate saves $134.21/mo.</a:t>
            </a:r>
            <a:endParaRPr lang="en-US" dirty="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04152747"/>
              </p:ext>
            </p:extLst>
          </p:nvPr>
        </p:nvGraphicFramePr>
        <p:xfrm>
          <a:off x="1752600" y="4724400"/>
          <a:ext cx="5943601" cy="1219200"/>
        </p:xfrm>
        <a:graphic>
          <a:graphicData uri="http://schemas.openxmlformats.org/drawingml/2006/table">
            <a:tbl>
              <a:tblPr firstRow="1" firstCol="1" bandRow="1"/>
              <a:tblGrid>
                <a:gridCol w="1823037"/>
                <a:gridCol w="2060282"/>
                <a:gridCol w="2060282"/>
              </a:tblGrid>
              <a:tr h="182880">
                <a:tc>
                  <a:txBody>
                    <a:bodyPr/>
                    <a:lstStyle/>
                    <a:p>
                      <a:pPr marL="0" marR="0">
                        <a:spcBef>
                          <a:spcPts val="0"/>
                        </a:spcBef>
                        <a:spcAft>
                          <a:spcPts val="0"/>
                        </a:spcAft>
                      </a:pPr>
                      <a:r>
                        <a:rPr lang="en-US" sz="1100" b="1" dirty="0">
                          <a:effectLst/>
                          <a:latin typeface="Calibri"/>
                          <a:ea typeface="Times New Roman"/>
                          <a:cs typeface="Times New Roman"/>
                        </a:rPr>
                        <a:t> </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b="1" dirty="0">
                          <a:effectLst/>
                          <a:latin typeface="Calibri"/>
                          <a:ea typeface="Times New Roman"/>
                          <a:cs typeface="Times New Roman"/>
                        </a:rPr>
                        <a:t>Current Mortgage</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b="1">
                          <a:effectLst/>
                          <a:latin typeface="Calibri"/>
                          <a:ea typeface="Times New Roman"/>
                          <a:cs typeface="Times New Roman"/>
                        </a:rPr>
                        <a:t>Refinanced Mortgage</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59080">
                <a:tc>
                  <a:txBody>
                    <a:bodyPr/>
                    <a:lstStyle/>
                    <a:p>
                      <a:pPr marL="0" marR="0">
                        <a:spcBef>
                          <a:spcPts val="0"/>
                        </a:spcBef>
                        <a:spcAft>
                          <a:spcPts val="0"/>
                        </a:spcAft>
                      </a:pPr>
                      <a:r>
                        <a:rPr lang="en-US" sz="1100" b="1">
                          <a:effectLst/>
                          <a:latin typeface="Calibri"/>
                          <a:ea typeface="Times New Roman"/>
                          <a:cs typeface="Times New Roman"/>
                        </a:rPr>
                        <a:t>Mortgage Amount</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dirty="0">
                          <a:effectLst/>
                          <a:latin typeface="Calibri"/>
                          <a:ea typeface="Times New Roman"/>
                          <a:cs typeface="Times New Roman"/>
                        </a:rPr>
                        <a:t>$100,000</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$100,000</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80">
                <a:tc>
                  <a:txBody>
                    <a:bodyPr/>
                    <a:lstStyle/>
                    <a:p>
                      <a:pPr marL="0" marR="0">
                        <a:spcBef>
                          <a:spcPts val="0"/>
                        </a:spcBef>
                        <a:spcAft>
                          <a:spcPts val="0"/>
                        </a:spcAft>
                      </a:pPr>
                      <a:r>
                        <a:rPr lang="en-US" sz="1100" b="1">
                          <a:effectLst/>
                          <a:latin typeface="Calibri"/>
                          <a:ea typeface="Times New Roman"/>
                          <a:cs typeface="Times New Roman"/>
                        </a:rPr>
                        <a:t>Term</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dirty="0">
                          <a:effectLst/>
                          <a:latin typeface="Calibri"/>
                          <a:ea typeface="Times New Roman"/>
                          <a:cs typeface="Times New Roman"/>
                        </a:rPr>
                        <a:t>30 year</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30 year</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80">
                <a:tc>
                  <a:txBody>
                    <a:bodyPr/>
                    <a:lstStyle/>
                    <a:p>
                      <a:pPr marL="0" marR="0">
                        <a:spcBef>
                          <a:spcPts val="0"/>
                        </a:spcBef>
                        <a:spcAft>
                          <a:spcPts val="0"/>
                        </a:spcAft>
                      </a:pPr>
                      <a:r>
                        <a:rPr lang="en-US" sz="1100" b="1" dirty="0">
                          <a:effectLst/>
                          <a:latin typeface="Calibri"/>
                          <a:ea typeface="Times New Roman"/>
                          <a:cs typeface="Times New Roman"/>
                        </a:rPr>
                        <a:t>Interest Rate</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dirty="0">
                          <a:effectLst/>
                          <a:latin typeface="Calibri"/>
                          <a:ea typeface="Times New Roman"/>
                          <a:cs typeface="Times New Roman"/>
                        </a:rPr>
                        <a:t>8%</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Times New Roman"/>
                          <a:cs typeface="Times New Roman"/>
                        </a:rPr>
                        <a:t>6%</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80">
                <a:tc>
                  <a:txBody>
                    <a:bodyPr/>
                    <a:lstStyle/>
                    <a:p>
                      <a:pPr marL="0" marR="0">
                        <a:spcBef>
                          <a:spcPts val="0"/>
                        </a:spcBef>
                        <a:spcAft>
                          <a:spcPts val="0"/>
                        </a:spcAft>
                      </a:pPr>
                      <a:r>
                        <a:rPr lang="en-US" sz="1100" b="1">
                          <a:effectLst/>
                          <a:latin typeface="Calibri"/>
                          <a:ea typeface="Times New Roman"/>
                          <a:cs typeface="Times New Roman"/>
                        </a:rPr>
                        <a:t>Monthly Payment</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dirty="0">
                          <a:effectLst/>
                          <a:latin typeface="Calibri"/>
                          <a:ea typeface="Times New Roman"/>
                          <a:cs typeface="Times New Roman"/>
                        </a:rPr>
                        <a:t>$733.76</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Times New Roman"/>
                          <a:cs typeface="Times New Roman"/>
                        </a:rPr>
                        <a:t>$599.55</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7512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Refinancing to Change </a:t>
            </a:r>
            <a:r>
              <a:rPr lang="en-US" sz="3600" dirty="0" smtClean="0"/>
              <a:t>the </a:t>
            </a:r>
            <a:r>
              <a:rPr lang="en-US" sz="3600" dirty="0" smtClean="0"/>
              <a:t>Term of </a:t>
            </a:r>
            <a:r>
              <a:rPr lang="en-US" sz="3600" dirty="0"/>
              <a:t>Y</a:t>
            </a:r>
            <a:r>
              <a:rPr lang="en-US" sz="3600" dirty="0" smtClean="0"/>
              <a:t>our Mortgage</a:t>
            </a:r>
            <a:endParaRPr lang="en-US" sz="3600" dirty="0"/>
          </a:p>
        </p:txBody>
      </p:sp>
      <p:sp>
        <p:nvSpPr>
          <p:cNvPr id="3" name="Content Placeholder 2"/>
          <p:cNvSpPr>
            <a:spLocks noGrp="1"/>
          </p:cNvSpPr>
          <p:nvPr>
            <p:ph idx="1"/>
          </p:nvPr>
        </p:nvSpPr>
        <p:spPr/>
        <p:txBody>
          <a:bodyPr>
            <a:normAutofit fontScale="92500" lnSpcReduction="10000"/>
          </a:bodyPr>
          <a:lstStyle/>
          <a:p>
            <a:r>
              <a:rPr lang="en-US" sz="2800" dirty="0" smtClean="0"/>
              <a:t>Use a mortgage calculator to compare current loan to other scenarios.</a:t>
            </a:r>
          </a:p>
          <a:p>
            <a:pPr marL="342900" lvl="1" indent="-342900">
              <a:buFont typeface="Arial" pitchFamily="34" charset="0"/>
              <a:buChar char="•"/>
            </a:pPr>
            <a:r>
              <a:rPr lang="en-US" sz="2800" dirty="0" smtClean="0"/>
              <a:t>In this example, refinancing </a:t>
            </a:r>
            <a:r>
              <a:rPr lang="en-US" sz="2800" dirty="0"/>
              <a:t>at the lower interest rate of 6 percent for a 20 year </a:t>
            </a:r>
            <a:r>
              <a:rPr lang="en-US" sz="2800" dirty="0" smtClean="0"/>
              <a:t>loan results in a lower </a:t>
            </a:r>
            <a:r>
              <a:rPr lang="en-US" dirty="0" smtClean="0"/>
              <a:t>monthly payment.</a:t>
            </a:r>
          </a:p>
          <a:p>
            <a:pPr marL="0" lvl="1" indent="0">
              <a:buNone/>
            </a:pP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342900" lvl="1" indent="-342900">
              <a:buFont typeface="Arial" pitchFamily="34" charset="0"/>
              <a:buChar char="•"/>
            </a:pPr>
            <a:r>
              <a:rPr lang="en-US" dirty="0" smtClean="0"/>
              <a:t>Lower interest rate and shorter time result in reducing interest </a:t>
            </a:r>
            <a:r>
              <a:rPr lang="en-US" dirty="0"/>
              <a:t>paid </a:t>
            </a:r>
            <a:r>
              <a:rPr lang="en-US" dirty="0" smtClean="0"/>
              <a:t>over loan’s life: </a:t>
            </a:r>
            <a:r>
              <a:rPr lang="en-US" b="1" dirty="0"/>
              <a:t>$49,996.44</a:t>
            </a:r>
            <a:endParaRPr lang="en-US" dirty="0"/>
          </a:p>
          <a:p>
            <a:pPr marL="457200" lvl="1" indent="0">
              <a:buNone/>
            </a:pPr>
            <a:endParaRPr lang="en-US" dirty="0"/>
          </a:p>
          <a:p>
            <a:pPr lvl="1"/>
            <a:endParaRPr lang="en-US" dirty="0" smtClean="0"/>
          </a:p>
          <a:p>
            <a:pPr lvl="1"/>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85322781"/>
              </p:ext>
            </p:extLst>
          </p:nvPr>
        </p:nvGraphicFramePr>
        <p:xfrm>
          <a:off x="1447800" y="3581400"/>
          <a:ext cx="6248400" cy="1371600"/>
        </p:xfrm>
        <a:graphic>
          <a:graphicData uri="http://schemas.openxmlformats.org/drawingml/2006/table">
            <a:tbl>
              <a:tblPr firstRow="1" firstCol="1" bandRow="1"/>
              <a:tblGrid>
                <a:gridCol w="1982161"/>
                <a:gridCol w="2034668"/>
                <a:gridCol w="2231571"/>
              </a:tblGrid>
              <a:tr h="274320">
                <a:tc>
                  <a:txBody>
                    <a:bodyPr/>
                    <a:lstStyle/>
                    <a:p>
                      <a:pPr marL="0" marR="0">
                        <a:spcBef>
                          <a:spcPts val="0"/>
                        </a:spcBef>
                        <a:spcAft>
                          <a:spcPts val="0"/>
                        </a:spcAft>
                      </a:pPr>
                      <a:r>
                        <a:rPr lang="en-US" sz="1100" b="1" dirty="0">
                          <a:effectLst/>
                          <a:latin typeface="Calibri"/>
                          <a:ea typeface="Times New Roman"/>
                          <a:cs typeface="Times New Roman"/>
                        </a:rPr>
                        <a:t> </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b="1" dirty="0">
                          <a:effectLst/>
                          <a:latin typeface="Calibri"/>
                          <a:ea typeface="Times New Roman"/>
                          <a:cs typeface="Times New Roman"/>
                        </a:rPr>
                        <a:t>Current Mortgage</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b="1" dirty="0">
                          <a:effectLst/>
                          <a:latin typeface="Calibri"/>
                          <a:ea typeface="Times New Roman"/>
                          <a:cs typeface="Times New Roman"/>
                        </a:rPr>
                        <a:t>Refinanced Mortgage</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74320">
                <a:tc>
                  <a:txBody>
                    <a:bodyPr/>
                    <a:lstStyle/>
                    <a:p>
                      <a:pPr marL="0" marR="0">
                        <a:spcBef>
                          <a:spcPts val="0"/>
                        </a:spcBef>
                        <a:spcAft>
                          <a:spcPts val="0"/>
                        </a:spcAft>
                      </a:pPr>
                      <a:r>
                        <a:rPr lang="en-US" sz="1100" b="1">
                          <a:effectLst/>
                          <a:latin typeface="Calibri"/>
                          <a:ea typeface="Times New Roman"/>
                          <a:cs typeface="Times New Roman"/>
                        </a:rPr>
                        <a:t>Mortgage Amount</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dirty="0">
                          <a:effectLst/>
                          <a:latin typeface="Calibri"/>
                          <a:ea typeface="Times New Roman"/>
                          <a:cs typeface="Times New Roman"/>
                        </a:rPr>
                        <a:t>$100,000</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Times New Roman"/>
                          <a:cs typeface="Times New Roman"/>
                        </a:rPr>
                        <a:t>$100,000</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spcBef>
                          <a:spcPts val="0"/>
                        </a:spcBef>
                        <a:spcAft>
                          <a:spcPts val="0"/>
                        </a:spcAft>
                      </a:pPr>
                      <a:r>
                        <a:rPr lang="en-US" sz="1100" b="1" dirty="0">
                          <a:effectLst/>
                          <a:latin typeface="Calibri"/>
                          <a:ea typeface="Times New Roman"/>
                          <a:cs typeface="Times New Roman"/>
                        </a:rPr>
                        <a:t>Term</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dirty="0">
                          <a:effectLst/>
                          <a:latin typeface="Calibri"/>
                          <a:ea typeface="Times New Roman"/>
                          <a:cs typeface="Times New Roman"/>
                        </a:rPr>
                        <a:t>30 year</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Times New Roman"/>
                          <a:cs typeface="Times New Roman"/>
                        </a:rPr>
                        <a:t>20 year</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spcBef>
                          <a:spcPts val="0"/>
                        </a:spcBef>
                        <a:spcAft>
                          <a:spcPts val="0"/>
                        </a:spcAft>
                      </a:pPr>
                      <a:r>
                        <a:rPr lang="en-US" sz="1100" b="1" dirty="0">
                          <a:effectLst/>
                          <a:latin typeface="Calibri"/>
                          <a:ea typeface="Times New Roman"/>
                          <a:cs typeface="Times New Roman"/>
                        </a:rPr>
                        <a:t>Interest Rate</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a:effectLst/>
                          <a:latin typeface="Calibri"/>
                          <a:ea typeface="Times New Roman"/>
                          <a:cs typeface="Times New Roman"/>
                        </a:rPr>
                        <a:t>8%</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Times New Roman"/>
                          <a:cs typeface="Times New Roman"/>
                        </a:rPr>
                        <a:t>6%</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spcBef>
                          <a:spcPts val="0"/>
                        </a:spcBef>
                        <a:spcAft>
                          <a:spcPts val="0"/>
                        </a:spcAft>
                      </a:pPr>
                      <a:r>
                        <a:rPr lang="en-US" sz="1100" b="1">
                          <a:effectLst/>
                          <a:latin typeface="Calibri"/>
                          <a:ea typeface="Times New Roman"/>
                          <a:cs typeface="Times New Roman"/>
                        </a:rPr>
                        <a:t>Monthly Payment</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100">
                          <a:effectLst/>
                          <a:latin typeface="Calibri"/>
                          <a:ea typeface="Times New Roman"/>
                          <a:cs typeface="Times New Roman"/>
                        </a:rPr>
                        <a:t>$733.76</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Times New Roman"/>
                          <a:cs typeface="Times New Roman"/>
                        </a:rPr>
                        <a:t>$672.19</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90103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Break-Even Point</a:t>
            </a:r>
            <a:endParaRPr lang="en-US" dirty="0"/>
          </a:p>
        </p:txBody>
      </p:sp>
      <p:sp>
        <p:nvSpPr>
          <p:cNvPr id="3" name="Content Placeholder 2"/>
          <p:cNvSpPr>
            <a:spLocks noGrp="1"/>
          </p:cNvSpPr>
          <p:nvPr>
            <p:ph idx="1"/>
          </p:nvPr>
        </p:nvSpPr>
        <p:spPr>
          <a:xfrm>
            <a:off x="457200" y="1219200"/>
            <a:ext cx="8229600" cy="4678363"/>
          </a:xfrm>
        </p:spPr>
        <p:txBody>
          <a:bodyPr>
            <a:noAutofit/>
          </a:bodyPr>
          <a:lstStyle/>
          <a:p>
            <a:r>
              <a:rPr lang="en-US" sz="2800" dirty="0" smtClean="0"/>
              <a:t>Break-Even Point:  time it </a:t>
            </a:r>
            <a:r>
              <a:rPr lang="en-US" sz="2800" dirty="0"/>
              <a:t>will take to recoup the cash you used to refinance your </a:t>
            </a:r>
            <a:r>
              <a:rPr lang="en-US" sz="2800" dirty="0" smtClean="0"/>
              <a:t>loan.  </a:t>
            </a:r>
            <a:br>
              <a:rPr lang="en-US" sz="2800" dirty="0" smtClean="0"/>
            </a:br>
            <a:r>
              <a:rPr lang="en-US" sz="2000" dirty="0" smtClean="0"/>
              <a:t>(List of typical fees in chart.)</a:t>
            </a:r>
          </a:p>
          <a:p>
            <a:r>
              <a:rPr lang="en-US" sz="2800" dirty="0" smtClean="0"/>
              <a:t>Using the previous loan data, expenses =  $5620.</a:t>
            </a:r>
            <a:endParaRPr lang="en-US" sz="2800" dirty="0" smtClean="0"/>
          </a:p>
          <a:p>
            <a:endParaRPr lang="en-US" sz="2400" dirty="0"/>
          </a:p>
          <a:p>
            <a:pPr marL="0" indent="0">
              <a:buNone/>
            </a:pPr>
            <a:r>
              <a:rPr lang="en-US" sz="2400" dirty="0" smtClean="0"/>
              <a:t/>
            </a:r>
            <a:br>
              <a:rPr lang="en-US" sz="2400" dirty="0" smtClean="0"/>
            </a:br>
            <a:endParaRPr lang="en-US" sz="2400" dirty="0" smtClean="0"/>
          </a:p>
          <a:p>
            <a:pPr marL="346075" lvl="1" indent="-346075">
              <a:buFont typeface="Arial" pitchFamily="34" charset="0"/>
              <a:buChar char="•"/>
            </a:pPr>
            <a:r>
              <a:rPr lang="en-US" dirty="0" smtClean="0"/>
              <a:t>Break-Even Point:  </a:t>
            </a:r>
            <a:r>
              <a:rPr lang="en-US" dirty="0" smtClean="0"/>
              <a:t>Total fees ($5,620) divided by monthly savings ($61.57) results in 7 years and 6 months to earn back the cash spent on fees.</a:t>
            </a:r>
          </a:p>
          <a:p>
            <a:pPr marL="0" lvl="1" indent="0">
              <a:buNone/>
            </a:pPr>
            <a:r>
              <a:rPr lang="en-US" sz="2000" dirty="0" smtClean="0"/>
              <a:t>Note: Considering </a:t>
            </a:r>
            <a:r>
              <a:rPr lang="en-US" sz="2000" dirty="0"/>
              <a:t>the interest </a:t>
            </a:r>
            <a:r>
              <a:rPr lang="en-US" sz="2000" dirty="0" smtClean="0"/>
              <a:t>saved by </a:t>
            </a:r>
            <a:r>
              <a:rPr lang="en-US" sz="2000" dirty="0"/>
              <a:t>reducing the term of the loan to 20 </a:t>
            </a:r>
            <a:r>
              <a:rPr lang="en-US" sz="2000" dirty="0" smtClean="0"/>
              <a:t>years </a:t>
            </a:r>
            <a:r>
              <a:rPr lang="en-US" sz="2000" dirty="0"/>
              <a:t>($49,996.44</a:t>
            </a:r>
            <a:r>
              <a:rPr lang="en-US" sz="2000" dirty="0" smtClean="0"/>
              <a:t>), this a </a:t>
            </a:r>
            <a:r>
              <a:rPr lang="en-US" sz="2000" dirty="0"/>
              <a:t>very good </a:t>
            </a:r>
            <a:r>
              <a:rPr lang="en-US" sz="2000" dirty="0" smtClean="0"/>
              <a:t>deal.</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4252881074"/>
              </p:ext>
            </p:extLst>
          </p:nvPr>
        </p:nvGraphicFramePr>
        <p:xfrm>
          <a:off x="1600200" y="2971800"/>
          <a:ext cx="5562600" cy="1295399"/>
        </p:xfrm>
        <a:graphic>
          <a:graphicData uri="http://schemas.openxmlformats.org/drawingml/2006/table">
            <a:tbl>
              <a:tblPr firstRow="1" firstCol="1" bandRow="1"/>
              <a:tblGrid>
                <a:gridCol w="1823037"/>
                <a:gridCol w="1051752"/>
                <a:gridCol w="1787979"/>
                <a:gridCol w="899832"/>
              </a:tblGrid>
              <a:tr h="185057">
                <a:tc>
                  <a:txBody>
                    <a:bodyPr/>
                    <a:lstStyle/>
                    <a:p>
                      <a:pPr marL="0" marR="0">
                        <a:spcBef>
                          <a:spcPts val="0"/>
                        </a:spcBef>
                        <a:spcAft>
                          <a:spcPts val="0"/>
                        </a:spcAft>
                      </a:pPr>
                      <a:r>
                        <a:rPr lang="en-US" sz="1100" b="1" dirty="0">
                          <a:effectLst/>
                          <a:latin typeface="Calibri"/>
                          <a:ea typeface="Times New Roman"/>
                          <a:cs typeface="Times New Roman"/>
                        </a:rPr>
                        <a:t>Points</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dirty="0">
                          <a:effectLst/>
                          <a:latin typeface="Calibri"/>
                          <a:ea typeface="Times New Roman"/>
                          <a:cs typeface="Times New Roman"/>
                        </a:rPr>
                        <a:t>3</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a:ea typeface="Times New Roman"/>
                          <a:cs typeface="Times New Roman"/>
                        </a:rPr>
                        <a:t>Cost of points </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$2,814.76</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57">
                <a:tc>
                  <a:txBody>
                    <a:bodyPr/>
                    <a:lstStyle/>
                    <a:p>
                      <a:pPr marL="0" marR="0">
                        <a:spcBef>
                          <a:spcPts val="0"/>
                        </a:spcBef>
                        <a:spcAft>
                          <a:spcPts val="0"/>
                        </a:spcAft>
                      </a:pPr>
                      <a:r>
                        <a:rPr lang="en-US" sz="1100" b="1" dirty="0">
                          <a:effectLst/>
                          <a:latin typeface="Calibri"/>
                          <a:ea typeface="Times New Roman"/>
                          <a:cs typeface="Times New Roman"/>
                        </a:rPr>
                        <a:t>Application fee</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$500</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a:ea typeface="Times New Roman"/>
                          <a:cs typeface="Times New Roman"/>
                        </a:rPr>
                        <a:t>Credit Check</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$25</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57">
                <a:tc>
                  <a:txBody>
                    <a:bodyPr/>
                    <a:lstStyle/>
                    <a:p>
                      <a:pPr marL="0" marR="0">
                        <a:spcBef>
                          <a:spcPts val="0"/>
                        </a:spcBef>
                        <a:spcAft>
                          <a:spcPts val="0"/>
                        </a:spcAft>
                      </a:pPr>
                      <a:r>
                        <a:rPr lang="en-US" sz="1100" b="1" dirty="0">
                          <a:effectLst/>
                          <a:latin typeface="Calibri"/>
                          <a:ea typeface="Times New Roman"/>
                          <a:cs typeface="Times New Roman"/>
                        </a:rPr>
                        <a:t>Attorney’s fee (yours)</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$25</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a:ea typeface="Times New Roman"/>
                          <a:cs typeface="Times New Roman"/>
                        </a:rPr>
                        <a:t>Attorney’s fee (lender)</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$350</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57">
                <a:tc>
                  <a:txBody>
                    <a:bodyPr/>
                    <a:lstStyle/>
                    <a:p>
                      <a:pPr marL="0" marR="0">
                        <a:spcBef>
                          <a:spcPts val="0"/>
                        </a:spcBef>
                        <a:spcAft>
                          <a:spcPts val="0"/>
                        </a:spcAft>
                      </a:pPr>
                      <a:r>
                        <a:rPr lang="en-US" sz="1100" b="1">
                          <a:effectLst/>
                          <a:latin typeface="Calibri"/>
                          <a:ea typeface="Times New Roman"/>
                          <a:cs typeface="Times New Roman"/>
                        </a:rPr>
                        <a:t>Title search</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dirty="0">
                          <a:effectLst/>
                          <a:latin typeface="Calibri"/>
                          <a:ea typeface="Times New Roman"/>
                          <a:cs typeface="Times New Roman"/>
                        </a:rPr>
                        <a:t>$50</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a:ea typeface="Times New Roman"/>
                          <a:cs typeface="Times New Roman"/>
                        </a:rPr>
                        <a:t>Title Insurance</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$930</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57">
                <a:tc>
                  <a:txBody>
                    <a:bodyPr/>
                    <a:lstStyle/>
                    <a:p>
                      <a:pPr marL="0" marR="0">
                        <a:spcBef>
                          <a:spcPts val="0"/>
                        </a:spcBef>
                        <a:spcAft>
                          <a:spcPts val="0"/>
                        </a:spcAft>
                      </a:pPr>
                      <a:r>
                        <a:rPr lang="en-US" sz="1100" b="1">
                          <a:effectLst/>
                          <a:latin typeface="Calibri"/>
                          <a:ea typeface="Times New Roman"/>
                          <a:cs typeface="Times New Roman"/>
                        </a:rPr>
                        <a:t>Appraisal fee</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$350</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a:ea typeface="Times New Roman"/>
                          <a:cs typeface="Times New Roman"/>
                        </a:rPr>
                        <a:t>Inspections</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$100</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57">
                <a:tc>
                  <a:txBody>
                    <a:bodyPr/>
                    <a:lstStyle/>
                    <a:p>
                      <a:pPr marL="0" marR="0">
                        <a:spcBef>
                          <a:spcPts val="0"/>
                        </a:spcBef>
                        <a:spcAft>
                          <a:spcPts val="0"/>
                        </a:spcAft>
                      </a:pPr>
                      <a:r>
                        <a:rPr lang="en-US" sz="1100" b="1">
                          <a:effectLst/>
                          <a:latin typeface="Calibri"/>
                          <a:ea typeface="Times New Roman"/>
                          <a:cs typeface="Times New Roman"/>
                        </a:rPr>
                        <a:t>Local fees (taxes, transfers)</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dirty="0">
                          <a:effectLst/>
                          <a:latin typeface="Calibri"/>
                          <a:ea typeface="Times New Roman"/>
                          <a:cs typeface="Times New Roman"/>
                        </a:rPr>
                        <a:t>0</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a:ea typeface="Times New Roman"/>
                          <a:cs typeface="Times New Roman"/>
                        </a:rPr>
                        <a:t>Document preparation</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$250</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57">
                <a:tc>
                  <a:txBody>
                    <a:bodyPr/>
                    <a:lstStyle/>
                    <a:p>
                      <a:pPr marL="0" marR="0">
                        <a:spcBef>
                          <a:spcPts val="0"/>
                        </a:spcBef>
                        <a:spcAft>
                          <a:spcPts val="0"/>
                        </a:spcAft>
                      </a:pPr>
                      <a:r>
                        <a:rPr lang="en-US" sz="1100" b="1">
                          <a:effectLst/>
                          <a:latin typeface="Calibri"/>
                          <a:ea typeface="Times New Roman"/>
                          <a:cs typeface="Times New Roman"/>
                        </a:rPr>
                        <a:t>Other</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a:effectLst/>
                          <a:latin typeface="Calibri"/>
                          <a:ea typeface="Times New Roman"/>
                          <a:cs typeface="Times New Roman"/>
                        </a:rPr>
                        <a:t>0</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a:ea typeface="Times New Roman"/>
                          <a:cs typeface="Times New Roman"/>
                        </a:rPr>
                        <a:t>Total</a:t>
                      </a:r>
                      <a:endParaRPr lang="en-US" sz="11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spcBef>
                          <a:spcPts val="0"/>
                        </a:spcBef>
                        <a:spcAft>
                          <a:spcPts val="0"/>
                        </a:spcAft>
                      </a:pPr>
                      <a:r>
                        <a:rPr lang="en-US" sz="1100" dirty="0">
                          <a:effectLst/>
                          <a:latin typeface="Calibri"/>
                          <a:ea typeface="Times New Roman"/>
                          <a:cs typeface="Times New Roman"/>
                        </a:rPr>
                        <a:t>$5,620</a:t>
                      </a:r>
                      <a:endParaRPr lang="en-US" sz="11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2975722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Cash-out </a:t>
            </a:r>
            <a:r>
              <a:rPr lang="en-US" dirty="0" smtClean="0"/>
              <a:t>Refinance</a:t>
            </a:r>
            <a:endParaRPr lang="en-US" dirty="0"/>
          </a:p>
        </p:txBody>
      </p:sp>
      <p:sp>
        <p:nvSpPr>
          <p:cNvPr id="3" name="Content Placeholder 2"/>
          <p:cNvSpPr>
            <a:spLocks noGrp="1"/>
          </p:cNvSpPr>
          <p:nvPr>
            <p:ph idx="1"/>
          </p:nvPr>
        </p:nvSpPr>
        <p:spPr/>
        <p:txBody>
          <a:bodyPr>
            <a:normAutofit/>
          </a:bodyPr>
          <a:lstStyle/>
          <a:p>
            <a:r>
              <a:rPr lang="en-US" sz="3000" dirty="0" smtClean="0"/>
              <a:t>You </a:t>
            </a:r>
            <a:r>
              <a:rPr lang="en-US" sz="3000" dirty="0"/>
              <a:t>may be able to refinance your mortgage into a lower rate, and take out some cash in equity at that </a:t>
            </a:r>
            <a:r>
              <a:rPr lang="en-US" sz="3000" dirty="0" smtClean="0"/>
              <a:t>time.</a:t>
            </a:r>
          </a:p>
          <a:p>
            <a:r>
              <a:rPr lang="en-US" sz="3000" dirty="0"/>
              <a:t>This type of “cash-out refinance” adds to the total debt and increases the time and cost of repaying the loan. </a:t>
            </a:r>
            <a:endParaRPr lang="en-US" sz="3000" dirty="0" smtClean="0"/>
          </a:p>
          <a:p>
            <a:r>
              <a:rPr lang="en-US" sz="3000" dirty="0" smtClean="0"/>
              <a:t>If </a:t>
            </a:r>
            <a:r>
              <a:rPr lang="en-US" sz="3000" dirty="0"/>
              <a:t>your credit score is low, lenders will consider you a higher credit risk and charge you a higher interest rate.</a:t>
            </a:r>
          </a:p>
          <a:p>
            <a:pPr marL="0" indent="0">
              <a:buNone/>
            </a:pPr>
            <a:endParaRPr lang="en-US" dirty="0"/>
          </a:p>
        </p:txBody>
      </p:sp>
    </p:spTree>
    <p:extLst>
      <p:ext uri="{BB962C8B-B14F-4D97-AF65-F5344CB8AC3E}">
        <p14:creationId xmlns:p14="http://schemas.microsoft.com/office/powerpoint/2010/main" val="3203468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1452</Words>
  <Application>Microsoft Office PowerPoint</Application>
  <PresentationFormat>On-screen Show (4:3)</PresentationFormat>
  <Paragraphs>149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Refinancing</vt:lpstr>
      <vt:lpstr>Goals of Chapter</vt:lpstr>
      <vt:lpstr>To Refinance or Not to Refinance</vt:lpstr>
      <vt:lpstr>Before Refinancing Determine</vt:lpstr>
      <vt:lpstr>Refinancing to Save Money</vt:lpstr>
      <vt:lpstr>Refinancing to Change the Term of Your Mortgage</vt:lpstr>
      <vt:lpstr>The Break-Even Point</vt:lpstr>
      <vt:lpstr>Cash-out Refinance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L. Williams</dc:creator>
  <cp:lastModifiedBy>Libby Bestul</cp:lastModifiedBy>
  <cp:revision>16</cp:revision>
  <dcterms:created xsi:type="dcterms:W3CDTF">2010-11-09T18:30:19Z</dcterms:created>
  <dcterms:modified xsi:type="dcterms:W3CDTF">2010-11-16T20:27:46Z</dcterms:modified>
</cp:coreProperties>
</file>