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0" r:id="rId3"/>
    <p:sldMasterId id="2147483719" r:id="rId4"/>
    <p:sldMasterId id="2147483732" r:id="rId5"/>
    <p:sldMasterId id="2147483760" r:id="rId6"/>
    <p:sldMasterId id="2147483770" r:id="rId7"/>
    <p:sldMasterId id="2147483789" r:id="rId8"/>
  </p:sldMasterIdLst>
  <p:notesMasterIdLst>
    <p:notesMasterId r:id="rId71"/>
  </p:notesMasterIdLst>
  <p:sldIdLst>
    <p:sldId id="982" r:id="rId9"/>
    <p:sldId id="976" r:id="rId10"/>
    <p:sldId id="300" r:id="rId11"/>
    <p:sldId id="874" r:id="rId12"/>
    <p:sldId id="266" r:id="rId13"/>
    <p:sldId id="893" r:id="rId14"/>
    <p:sldId id="894" r:id="rId15"/>
    <p:sldId id="983" r:id="rId16"/>
    <p:sldId id="984" r:id="rId17"/>
    <p:sldId id="885" r:id="rId18"/>
    <p:sldId id="985" r:id="rId19"/>
    <p:sldId id="324" r:id="rId20"/>
    <p:sldId id="325" r:id="rId21"/>
    <p:sldId id="321" r:id="rId22"/>
    <p:sldId id="322" r:id="rId23"/>
    <p:sldId id="949" r:id="rId24"/>
    <p:sldId id="373" r:id="rId25"/>
    <p:sldId id="421" r:id="rId26"/>
    <p:sldId id="818" r:id="rId27"/>
    <p:sldId id="297" r:id="rId28"/>
    <p:sldId id="986" r:id="rId29"/>
    <p:sldId id="887" r:id="rId30"/>
    <p:sldId id="888" r:id="rId31"/>
    <p:sldId id="889" r:id="rId32"/>
    <p:sldId id="895" r:id="rId33"/>
    <p:sldId id="801" r:id="rId34"/>
    <p:sldId id="1007" r:id="rId35"/>
    <p:sldId id="800" r:id="rId36"/>
    <p:sldId id="799" r:id="rId37"/>
    <p:sldId id="829" r:id="rId38"/>
    <p:sldId id="1003" r:id="rId39"/>
    <p:sldId id="1004" r:id="rId40"/>
    <p:sldId id="1005" r:id="rId41"/>
    <p:sldId id="1006" r:id="rId42"/>
    <p:sldId id="1012" r:id="rId43"/>
    <p:sldId id="1013" r:id="rId44"/>
    <p:sldId id="1014" r:id="rId45"/>
    <p:sldId id="1015" r:id="rId46"/>
    <p:sldId id="1016" r:id="rId47"/>
    <p:sldId id="1017" r:id="rId48"/>
    <p:sldId id="1018" r:id="rId49"/>
    <p:sldId id="1019" r:id="rId50"/>
    <p:sldId id="1020" r:id="rId51"/>
    <p:sldId id="1021" r:id="rId52"/>
    <p:sldId id="1008" r:id="rId53"/>
    <p:sldId id="1009" r:id="rId54"/>
    <p:sldId id="292" r:id="rId55"/>
    <p:sldId id="289" r:id="rId56"/>
    <p:sldId id="810" r:id="rId57"/>
    <p:sldId id="811" r:id="rId58"/>
    <p:sldId id="809" r:id="rId59"/>
    <p:sldId id="1011" r:id="rId60"/>
    <p:sldId id="812" r:id="rId61"/>
    <p:sldId id="273" r:id="rId62"/>
    <p:sldId id="276" r:id="rId63"/>
    <p:sldId id="275" r:id="rId64"/>
    <p:sldId id="999" r:id="rId65"/>
    <p:sldId id="924" r:id="rId66"/>
    <p:sldId id="533" r:id="rId67"/>
    <p:sldId id="1010" r:id="rId68"/>
    <p:sldId id="950" r:id="rId69"/>
    <p:sldId id="100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5230" autoAdjust="0"/>
  </p:normalViewPr>
  <p:slideViewPr>
    <p:cSldViewPr snapToGrid="0">
      <p:cViewPr varScale="1">
        <p:scale>
          <a:sx n="94" d="100"/>
          <a:sy n="94" d="100"/>
        </p:scale>
        <p:origin x="12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C71FA-CD59-4EEA-92F1-36A0E37E32B8}" type="datetimeFigureOut">
              <a:rPr lang="en-US" smtClean="0"/>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8EB83-6DC8-44D3-9D65-AB3119ABD594}" type="slidenum">
              <a:rPr lang="en-US" smtClean="0"/>
              <a:t>‹#›</a:t>
            </a:fld>
            <a:endParaRPr lang="en-US"/>
          </a:p>
        </p:txBody>
      </p:sp>
    </p:spTree>
    <p:extLst>
      <p:ext uri="{BB962C8B-B14F-4D97-AF65-F5344CB8AC3E}">
        <p14:creationId xmlns:p14="http://schemas.microsoft.com/office/powerpoint/2010/main" val="325915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80FB02-D9C2-6A4D-8A7B-43D279C71D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37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13FFC-4149-49D8-9D24-8F7140ED2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338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focus is on woody invasive plants. They are widespread and persistent on the landscape. Difficult to manage- takes a multi-year effort with multiple approaches. Today focused on management in natural areas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49611-6065-44D9-A157-BD03277E4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960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B28E9-18C7-A5A2-19C5-AF46E4480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91C76-AD91-682E-720B-745A07432A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C33087-A4C2-F346-B89E-00C28B594C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5DA6E4-DC87-BEA2-697A-3C5B7DE322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49611-6065-44D9-A157-BD03277E4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367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AA17C-984E-3294-09C2-C92CC077D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AC036-DEC1-DD29-7633-79E9884618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43A50-C54F-9E51-5921-34F27AA2F6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6A2563-4F04-6024-F868-F92478A78A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49611-6065-44D9-A157-BD03277E4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752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F4AB0-47A3-651E-B550-86D9458B6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E74C5-0062-C84E-2316-3FB494C78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A66C53-A272-E97B-2381-C8BE89826F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5253F2-558C-0927-EBA4-CF08D0DFA3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49611-6065-44D9-A157-BD03277E4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940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DEE2-4FBB-F8B4-4E1C-397DAD91E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20CC6-2F6F-CA41-9905-699AE5D6E8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DE786-049D-DA70-9134-8911FCBD13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5128C8-0ABF-D1C8-A053-3E642AF6EC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49611-6065-44D9-A157-BD03277E4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597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Negative Survey in the main menu to bring up the negative survey reporting form. Click </a:t>
            </a:r>
            <a:r>
              <a:rPr lang="en-US" u="sng" dirty="0"/>
              <a:t>Edit</a:t>
            </a:r>
            <a:r>
              <a:rPr lang="en-US" dirty="0"/>
              <a:t> next to </a:t>
            </a:r>
            <a:r>
              <a:rPr lang="en-US" u="sng" dirty="0"/>
              <a:t>List of species</a:t>
            </a:r>
            <a:r>
              <a:rPr lang="en-US" u="none" dirty="0"/>
              <a:t> </a:t>
            </a:r>
            <a:r>
              <a:rPr lang="en-US" dirty="0"/>
              <a:t>to add the species surveyed in this area. Then Click </a:t>
            </a:r>
            <a:r>
              <a:rPr lang="en-US" u="sng" dirty="0"/>
              <a:t>Edit</a:t>
            </a:r>
            <a:r>
              <a:rPr lang="en-US" dirty="0"/>
              <a:t> next to </a:t>
            </a:r>
            <a:r>
              <a:rPr lang="en-US" u="sng" dirty="0"/>
              <a:t>Area Surveyed</a:t>
            </a:r>
            <a:r>
              <a:rPr lang="en-US" u="none" dirty="0"/>
              <a:t> </a:t>
            </a:r>
            <a:r>
              <a:rPr lang="en-US" dirty="0"/>
              <a:t>to map the area you are reporting on for this survey (there will be more information on mapping on the next slide). You</a:t>
            </a:r>
            <a:r>
              <a:rPr lang="en-US" baseline="0" dirty="0"/>
              <a:t> can also document the time you spend for each survey and a text box to any notes that may be useful in locating or managing the surveyed area later.</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EFCD14-8DCB-47FE-A958-EC785D166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582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for Mapping on the Negative Surveys reporting form. After you click on Edit, you will see a Western hemisphere map with your location highlighted. This is Google maps, which you are probably already familiar with, and works the same way as it does on your computer. Zoom in to your location and choose how you want to report. Choices are Point, Freeform polygon and , polygon drawn from Vertices. For a point, drop the marker on the correct location and click on Done. For a freeform polygon, simply draw the perimeter of the infestation on your device’s touch screen, then click on done. For a polygon from vertices, drop markers at the corners of the infestation and the device will draw the polygon for you, then click on done.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EFCD14-8DCB-47FE-A958-EC785D166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914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Upload Queue. All reports are Saved to your device automatically. You can wait to Upload all your reports after connecting to </a:t>
            </a:r>
            <a:r>
              <a:rPr lang="en-US" sz="1200" dirty="0" err="1"/>
              <a:t>WiFi</a:t>
            </a:r>
            <a:r>
              <a:rPr lang="en-US" sz="1200" dirty="0"/>
              <a:t>. Saves your data and your device’s battery.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EFCD14-8DCB-47FE-A958-EC785D166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869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916D9-FBD9-868C-5812-29D10BC85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E7E2B-AF7C-B3AC-85DC-FE26773A01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193D9D-349D-6180-D8E2-91B86CF23A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B982D5-D849-7333-D87F-4EC01D678E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80FB02-D9C2-6A4D-8A7B-43D279C71D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409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49611-6065-44D9-A157-BD03277E4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732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13FFC-4149-49D8-9D24-8F7140ED2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478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13FFC-4149-49D8-9D24-8F7140ED2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02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13FFC-4149-49D8-9D24-8F7140ED2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631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13FFC-4149-49D8-9D24-8F7140ED2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558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focus is on woody invasive plants. They are widespread and persistent on the landscape. Difficult to manage- takes a multi-year effort with multiple approaches. Today focused on management in natural areas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49611-6065-44D9-A157-BD03277E4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843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13FFC-4149-49D8-9D24-8F7140ED2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009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49611-6065-44D9-A157-BD03277E4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757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866A6-662F-416A-BC1F-2100BD8466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6A4214-2C71-46A2-9E1A-B651660659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BDB1AC-6E76-4F4D-B1F9-5A5FA07AFFC1}"/>
              </a:ext>
            </a:extLst>
          </p:cNvPr>
          <p:cNvSpPr>
            <a:spLocks noGrp="1"/>
          </p:cNvSpPr>
          <p:nvPr>
            <p:ph type="dt" sz="half" idx="10"/>
          </p:nvPr>
        </p:nvSpPr>
        <p:spPr/>
        <p:txBody>
          <a:bodyPr/>
          <a:lstStyle/>
          <a:p>
            <a:fld id="{D989E4CF-1CA8-44B1-9FD5-C13626B0D4FD}" type="datetimeFigureOut">
              <a:rPr lang="en-US" smtClean="0"/>
              <a:t>5/22/2025</a:t>
            </a:fld>
            <a:endParaRPr lang="en-US"/>
          </a:p>
        </p:txBody>
      </p:sp>
      <p:sp>
        <p:nvSpPr>
          <p:cNvPr id="5" name="Footer Placeholder 4">
            <a:extLst>
              <a:ext uri="{FF2B5EF4-FFF2-40B4-BE49-F238E27FC236}">
                <a16:creationId xmlns:a16="http://schemas.microsoft.com/office/drawing/2014/main" id="{AE448749-86C6-4CCE-B7A9-6CC626F0C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31EA9-697E-499E-84AD-2BE926DA09CC}"/>
              </a:ext>
            </a:extLst>
          </p:cNvPr>
          <p:cNvSpPr>
            <a:spLocks noGrp="1"/>
          </p:cNvSpPr>
          <p:nvPr>
            <p:ph type="sldNum" sz="quarter" idx="12"/>
          </p:nvPr>
        </p:nvSpPr>
        <p:spPr/>
        <p:txBody>
          <a:bodyPr/>
          <a:lstStyle/>
          <a:p>
            <a:fld id="{3E359E5C-9CEB-40BA-8FF9-998F60E1F75D}" type="slidenum">
              <a:rPr lang="en-US" smtClean="0"/>
              <a:t>‹#›</a:t>
            </a:fld>
            <a:endParaRPr lang="en-US"/>
          </a:p>
        </p:txBody>
      </p:sp>
    </p:spTree>
    <p:extLst>
      <p:ext uri="{BB962C8B-B14F-4D97-AF65-F5344CB8AC3E}">
        <p14:creationId xmlns:p14="http://schemas.microsoft.com/office/powerpoint/2010/main" val="156378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F899C-8692-47CE-9647-34B61A85A3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63A564-33F0-428C-AEE1-ACD662B99D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54689-68B1-4759-8D42-380C12DB5415}"/>
              </a:ext>
            </a:extLst>
          </p:cNvPr>
          <p:cNvSpPr>
            <a:spLocks noGrp="1"/>
          </p:cNvSpPr>
          <p:nvPr>
            <p:ph type="dt" sz="half" idx="10"/>
          </p:nvPr>
        </p:nvSpPr>
        <p:spPr/>
        <p:txBody>
          <a:bodyPr/>
          <a:lstStyle/>
          <a:p>
            <a:fld id="{D989E4CF-1CA8-44B1-9FD5-C13626B0D4FD}" type="datetimeFigureOut">
              <a:rPr lang="en-US" smtClean="0"/>
              <a:t>5/22/2025</a:t>
            </a:fld>
            <a:endParaRPr lang="en-US"/>
          </a:p>
        </p:txBody>
      </p:sp>
      <p:sp>
        <p:nvSpPr>
          <p:cNvPr id="5" name="Footer Placeholder 4">
            <a:extLst>
              <a:ext uri="{FF2B5EF4-FFF2-40B4-BE49-F238E27FC236}">
                <a16:creationId xmlns:a16="http://schemas.microsoft.com/office/drawing/2014/main" id="{E8C56A3B-B724-46BD-9E7F-138BBF693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1F003-2CE3-4F3A-A6F2-72C1C91C22A1}"/>
              </a:ext>
            </a:extLst>
          </p:cNvPr>
          <p:cNvSpPr>
            <a:spLocks noGrp="1"/>
          </p:cNvSpPr>
          <p:nvPr>
            <p:ph type="sldNum" sz="quarter" idx="12"/>
          </p:nvPr>
        </p:nvSpPr>
        <p:spPr/>
        <p:txBody>
          <a:bodyPr/>
          <a:lstStyle/>
          <a:p>
            <a:fld id="{3E359E5C-9CEB-40BA-8FF9-998F60E1F75D}" type="slidenum">
              <a:rPr lang="en-US" smtClean="0"/>
              <a:t>‹#›</a:t>
            </a:fld>
            <a:endParaRPr lang="en-US"/>
          </a:p>
        </p:txBody>
      </p:sp>
    </p:spTree>
    <p:extLst>
      <p:ext uri="{BB962C8B-B14F-4D97-AF65-F5344CB8AC3E}">
        <p14:creationId xmlns:p14="http://schemas.microsoft.com/office/powerpoint/2010/main" val="662774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FAB855-B396-4C5D-B5FF-F5A7D7D9DBD5}"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0F31A-4DCF-4B50-8846-F73DD78B4464}" type="slidenum">
              <a:rPr lang="en-US" smtClean="0"/>
              <a:t>‹#›</a:t>
            </a:fld>
            <a:endParaRPr lang="en-US"/>
          </a:p>
        </p:txBody>
      </p:sp>
    </p:spTree>
    <p:extLst>
      <p:ext uri="{BB962C8B-B14F-4D97-AF65-F5344CB8AC3E}">
        <p14:creationId xmlns:p14="http://schemas.microsoft.com/office/powerpoint/2010/main" val="40972677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FAB855-B396-4C5D-B5FF-F5A7D7D9DBD5}"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0F31A-4DCF-4B50-8846-F73DD78B4464}" type="slidenum">
              <a:rPr lang="en-US" smtClean="0"/>
              <a:t>‹#›</a:t>
            </a:fld>
            <a:endParaRPr lang="en-US"/>
          </a:p>
        </p:txBody>
      </p:sp>
    </p:spTree>
    <p:extLst>
      <p:ext uri="{BB962C8B-B14F-4D97-AF65-F5344CB8AC3E}">
        <p14:creationId xmlns:p14="http://schemas.microsoft.com/office/powerpoint/2010/main" val="37407432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FAB855-B396-4C5D-B5FF-F5A7D7D9DBD5}"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0F31A-4DCF-4B50-8846-F73DD78B4464}" type="slidenum">
              <a:rPr lang="en-US" smtClean="0"/>
              <a:t>‹#›</a:t>
            </a:fld>
            <a:endParaRPr lang="en-US"/>
          </a:p>
        </p:txBody>
      </p:sp>
    </p:spTree>
    <p:extLst>
      <p:ext uri="{BB962C8B-B14F-4D97-AF65-F5344CB8AC3E}">
        <p14:creationId xmlns:p14="http://schemas.microsoft.com/office/powerpoint/2010/main" val="1655383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C6C28-82D9-48D0-8185-4721246F69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82D585-AB1E-4C03-8746-CBA30B22AF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C1FCB-C7CC-4A04-B737-02A4480E17D5}"/>
              </a:ext>
            </a:extLst>
          </p:cNvPr>
          <p:cNvSpPr>
            <a:spLocks noGrp="1"/>
          </p:cNvSpPr>
          <p:nvPr>
            <p:ph type="dt" sz="half" idx="10"/>
          </p:nvPr>
        </p:nvSpPr>
        <p:spPr/>
        <p:txBody>
          <a:bodyPr/>
          <a:lstStyle/>
          <a:p>
            <a:fld id="{D989E4CF-1CA8-44B1-9FD5-C13626B0D4FD}" type="datetimeFigureOut">
              <a:rPr lang="en-US" smtClean="0"/>
              <a:t>5/22/2025</a:t>
            </a:fld>
            <a:endParaRPr lang="en-US"/>
          </a:p>
        </p:txBody>
      </p:sp>
      <p:sp>
        <p:nvSpPr>
          <p:cNvPr id="5" name="Footer Placeholder 4">
            <a:extLst>
              <a:ext uri="{FF2B5EF4-FFF2-40B4-BE49-F238E27FC236}">
                <a16:creationId xmlns:a16="http://schemas.microsoft.com/office/drawing/2014/main" id="{637EB76F-C16F-4F22-8C2E-C34447887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DA1DE-E3FC-47B4-A86C-BC10539691C1}"/>
              </a:ext>
            </a:extLst>
          </p:cNvPr>
          <p:cNvSpPr>
            <a:spLocks noGrp="1"/>
          </p:cNvSpPr>
          <p:nvPr>
            <p:ph type="sldNum" sz="quarter" idx="12"/>
          </p:nvPr>
        </p:nvSpPr>
        <p:spPr/>
        <p:txBody>
          <a:bodyPr/>
          <a:lstStyle/>
          <a:p>
            <a:fld id="{3E359E5C-9CEB-40BA-8FF9-998F60E1F75D}" type="slidenum">
              <a:rPr lang="en-US" smtClean="0"/>
              <a:t>‹#›</a:t>
            </a:fld>
            <a:endParaRPr lang="en-US"/>
          </a:p>
        </p:txBody>
      </p:sp>
    </p:spTree>
    <p:extLst>
      <p:ext uri="{BB962C8B-B14F-4D97-AF65-F5344CB8AC3E}">
        <p14:creationId xmlns:p14="http://schemas.microsoft.com/office/powerpoint/2010/main" val="3691483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17020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37654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62171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38495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50965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13305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57746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66250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9D9A5-9D16-4639-94AD-6772F0E5D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DCD31D-F7AD-4924-AC43-FCD6B9379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682CD-4DD3-472F-8AEB-EC807F2455E8}"/>
              </a:ext>
            </a:extLst>
          </p:cNvPr>
          <p:cNvSpPr>
            <a:spLocks noGrp="1"/>
          </p:cNvSpPr>
          <p:nvPr>
            <p:ph type="dt" sz="half" idx="10"/>
          </p:nvPr>
        </p:nvSpPr>
        <p:spPr/>
        <p:txBody>
          <a:bodyPr/>
          <a:lstStyle/>
          <a:p>
            <a:fld id="{D989E4CF-1CA8-44B1-9FD5-C13626B0D4FD}" type="datetimeFigureOut">
              <a:rPr lang="en-US" smtClean="0"/>
              <a:t>5/22/2025</a:t>
            </a:fld>
            <a:endParaRPr lang="en-US"/>
          </a:p>
        </p:txBody>
      </p:sp>
      <p:sp>
        <p:nvSpPr>
          <p:cNvPr id="5" name="Footer Placeholder 4">
            <a:extLst>
              <a:ext uri="{FF2B5EF4-FFF2-40B4-BE49-F238E27FC236}">
                <a16:creationId xmlns:a16="http://schemas.microsoft.com/office/drawing/2014/main" id="{692E5348-A674-4D1B-A566-60676C457F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93852-EC72-4930-8E29-1FF50EFDE1BC}"/>
              </a:ext>
            </a:extLst>
          </p:cNvPr>
          <p:cNvSpPr>
            <a:spLocks noGrp="1"/>
          </p:cNvSpPr>
          <p:nvPr>
            <p:ph type="sldNum" sz="quarter" idx="12"/>
          </p:nvPr>
        </p:nvSpPr>
        <p:spPr/>
        <p:txBody>
          <a:bodyPr/>
          <a:lstStyle/>
          <a:p>
            <a:fld id="{3E359E5C-9CEB-40BA-8FF9-998F60E1F75D}" type="slidenum">
              <a:rPr lang="en-US" smtClean="0"/>
              <a:t>‹#›</a:t>
            </a:fld>
            <a:endParaRPr lang="en-US"/>
          </a:p>
        </p:txBody>
      </p:sp>
    </p:spTree>
    <p:extLst>
      <p:ext uri="{BB962C8B-B14F-4D97-AF65-F5344CB8AC3E}">
        <p14:creationId xmlns:p14="http://schemas.microsoft.com/office/powerpoint/2010/main" val="4146934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27377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20342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25113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02485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42149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47819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51600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96933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304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Log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734728" y="2283618"/>
            <a:ext cx="8200724" cy="2290763"/>
          </a:xfrm>
        </p:spPr>
        <p:txBody>
          <a:bodyPr anchor="t"/>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34728" y="4747444"/>
            <a:ext cx="820072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16296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15D5A-84EB-4D02-B698-EF1BC80BEA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5A0132-B66F-412A-9A7C-5976101BA7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F6BF25-77AB-45D1-A103-15E2531E8BC8}"/>
              </a:ext>
            </a:extLst>
          </p:cNvPr>
          <p:cNvSpPr>
            <a:spLocks noGrp="1"/>
          </p:cNvSpPr>
          <p:nvPr>
            <p:ph type="dt" sz="half" idx="10"/>
          </p:nvPr>
        </p:nvSpPr>
        <p:spPr/>
        <p:txBody>
          <a:bodyPr/>
          <a:lstStyle/>
          <a:p>
            <a:fld id="{D989E4CF-1CA8-44B1-9FD5-C13626B0D4FD}" type="datetimeFigureOut">
              <a:rPr lang="en-US" smtClean="0"/>
              <a:t>5/22/2025</a:t>
            </a:fld>
            <a:endParaRPr lang="en-US"/>
          </a:p>
        </p:txBody>
      </p:sp>
      <p:sp>
        <p:nvSpPr>
          <p:cNvPr id="5" name="Footer Placeholder 4">
            <a:extLst>
              <a:ext uri="{FF2B5EF4-FFF2-40B4-BE49-F238E27FC236}">
                <a16:creationId xmlns:a16="http://schemas.microsoft.com/office/drawing/2014/main" id="{83BDC60F-D500-4EC8-822B-65C03582E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FC999-7340-403C-99B1-D790A0D17D9F}"/>
              </a:ext>
            </a:extLst>
          </p:cNvPr>
          <p:cNvSpPr>
            <a:spLocks noGrp="1"/>
          </p:cNvSpPr>
          <p:nvPr>
            <p:ph type="sldNum" sz="quarter" idx="12"/>
          </p:nvPr>
        </p:nvSpPr>
        <p:spPr/>
        <p:txBody>
          <a:bodyPr/>
          <a:lstStyle/>
          <a:p>
            <a:fld id="{3E359E5C-9CEB-40BA-8FF9-998F60E1F75D}" type="slidenum">
              <a:rPr lang="en-US" smtClean="0"/>
              <a:t>‹#›</a:t>
            </a:fld>
            <a:endParaRPr lang="en-US"/>
          </a:p>
        </p:txBody>
      </p:sp>
    </p:spTree>
    <p:extLst>
      <p:ext uri="{BB962C8B-B14F-4D97-AF65-F5344CB8AC3E}">
        <p14:creationId xmlns:p14="http://schemas.microsoft.com/office/powerpoint/2010/main" val="875950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72"/>
            <a:ext cx="10515600" cy="640936"/>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230597"/>
            <a:ext cx="10515600" cy="50489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92C82-A379-4545-9012-2E0C55996908}"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6876557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92000" cy="6858000"/>
          </a:xfrm>
          <a:prstGeom prst="rect">
            <a:avLst/>
          </a:prstGeom>
        </p:spPr>
      </p:pic>
      <p:sp>
        <p:nvSpPr>
          <p:cNvPr id="2" name="Title 1"/>
          <p:cNvSpPr>
            <a:spLocks noGrp="1"/>
          </p:cNvSpPr>
          <p:nvPr>
            <p:ph type="title" hasCustomPrompt="1"/>
          </p:nvPr>
        </p:nvSpPr>
        <p:spPr>
          <a:xfrm>
            <a:off x="831850" y="1871481"/>
            <a:ext cx="10515600" cy="2852737"/>
          </a:xfrm>
        </p:spPr>
        <p:txBody>
          <a:bodyPr anchor="ctr">
            <a:normAutofit/>
          </a:bodyPr>
          <a:lstStyle>
            <a:lvl1pPr>
              <a:defRPr sz="4800">
                <a:solidFill>
                  <a:schemeClr val="bg1"/>
                </a:solidFill>
              </a:defRPr>
            </a:lvl1pPr>
          </a:lstStyle>
          <a:p>
            <a:r>
              <a:rPr lang="en-US" dirty="0"/>
              <a:t>Click to edit Master subtitle style</a:t>
            </a:r>
          </a:p>
        </p:txBody>
      </p:sp>
      <p:sp>
        <p:nvSpPr>
          <p:cNvPr id="3" name="Text Placeholder 2"/>
          <p:cNvSpPr>
            <a:spLocks noGrp="1"/>
          </p:cNvSpPr>
          <p:nvPr>
            <p:ph type="body" idx="1"/>
          </p:nvPr>
        </p:nvSpPr>
        <p:spPr>
          <a:xfrm>
            <a:off x="831850" y="4695339"/>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6B92C82-A379-4545-9012-2E0C55996908}" type="datetimeFigureOut">
              <a:rPr lang="en-US" smtClean="0"/>
              <a:t>5/22/2025</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5DE6D7-F04D-7741-82FC-941AB368F7CA}" type="slidenum">
              <a:rPr lang="en-US" smtClean="0"/>
              <a:t>‹#›</a:t>
            </a:fld>
            <a:endParaRPr lang="en-US"/>
          </a:p>
        </p:txBody>
      </p:sp>
    </p:spTree>
    <p:extLst>
      <p:ext uri="{BB962C8B-B14F-4D97-AF65-F5344CB8AC3E}">
        <p14:creationId xmlns:p14="http://schemas.microsoft.com/office/powerpoint/2010/main" val="2034155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65099"/>
            <a:ext cx="10515600" cy="68366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230596"/>
            <a:ext cx="5181600" cy="5023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230596"/>
            <a:ext cx="5181600" cy="5023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B92C82-A379-4545-9012-2E0C55996908}"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626937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14216"/>
            <a:ext cx="10515600" cy="640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16841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093720"/>
            <a:ext cx="5157787" cy="4095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16841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93720"/>
            <a:ext cx="5183188" cy="4095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B92C82-A379-4545-9012-2E0C55996908}" type="datetimeFigureOut">
              <a:rPr lang="en-US" smtClean="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3823123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33467"/>
            <a:ext cx="10515600" cy="615298"/>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B92C82-A379-4545-9012-2E0C55996908}" type="datetimeFigureOut">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1533212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92C82-A379-4545-9012-2E0C55996908}" type="datetimeFigureOut">
              <a:rPr lang="en-US" smtClean="0"/>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3609016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Open">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Date Placeholder 4"/>
          <p:cNvSpPr>
            <a:spLocks noGrp="1"/>
          </p:cNvSpPr>
          <p:nvPr>
            <p:ph type="dt" sz="half" idx="10"/>
          </p:nvPr>
        </p:nvSpPr>
        <p:spPr/>
        <p:txBody>
          <a:bodyPr/>
          <a:lstStyle/>
          <a:p>
            <a:fld id="{E6B92C82-A379-4545-9012-2E0C55996908}"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2721299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92C82-A379-4545-9012-2E0C55996908}" type="datetimeFigureOut">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5DE6D7-F04D-7741-82FC-941AB368F7CA}" type="slidenum">
              <a:rPr lang="en-US" smtClean="0"/>
              <a:t>‹#›</a:t>
            </a:fld>
            <a:endParaRPr lang="en-US"/>
          </a:p>
        </p:txBody>
      </p:sp>
      <p:sp>
        <p:nvSpPr>
          <p:cNvPr id="6" name="Rectangle 5">
            <a:extLst>
              <a:ext uri="{FF2B5EF4-FFF2-40B4-BE49-F238E27FC236}">
                <a16:creationId xmlns:a16="http://schemas.microsoft.com/office/drawing/2014/main" id="{89F16AF7-FA30-40F5-8881-23EDE9BD9D67}"/>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556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_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31B425-093C-0149-952F-11573DF09F2E}"/>
              </a:ext>
              <a:ext uri="{C183D7F6-B498-43B3-948B-1728B52AA6E4}">
                <adec:decorative xmlns:adec="http://schemas.microsoft.com/office/drawing/2017/decorative" val="0"/>
              </a:ext>
            </a:extLst>
          </p:cNvPr>
          <p:cNvSpPr/>
          <p:nvPr userDrawn="1"/>
        </p:nvSpPr>
        <p:spPr>
          <a:xfrm>
            <a:off x="851888" y="3218871"/>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6">
            <a:extLst>
              <a:ext uri="{FF2B5EF4-FFF2-40B4-BE49-F238E27FC236}">
                <a16:creationId xmlns:a16="http://schemas.microsoft.com/office/drawing/2014/main" id="{3EF2B24F-1619-BE4B-A7F6-731536B35259}"/>
              </a:ext>
            </a:extLst>
          </p:cNvPr>
          <p:cNvSpPr>
            <a:spLocks noGrp="1"/>
          </p:cNvSpPr>
          <p:nvPr>
            <p:ph type="body" sz="quarter" idx="11" hasCustomPrompt="1"/>
          </p:nvPr>
        </p:nvSpPr>
        <p:spPr>
          <a:xfrm>
            <a:off x="852523" y="905691"/>
            <a:ext cx="8334246" cy="2106570"/>
          </a:xfrm>
        </p:spPr>
        <p:txBody>
          <a:bodyPr bIns="0" anchor="b">
            <a:normAutofit/>
          </a:bodyPr>
          <a:lstStyle>
            <a:lvl1pPr marL="0" indent="0" algn="l">
              <a:buNone/>
              <a:defRPr sz="4000" b="1">
                <a:solidFill>
                  <a:schemeClr val="tx1">
                    <a:lumMod val="90000"/>
                    <a:lumOff val="10000"/>
                  </a:schemeClr>
                </a:solidFill>
                <a:latin typeface="Red Hat Display" panose="02010303040201060303" pitchFamily="2" charset="0"/>
                <a:ea typeface="Red Hat Display" panose="02010303040201060303" pitchFamily="2" charset="0"/>
                <a:cs typeface="Red Hat Display" panose="02010303040201060303" pitchFamily="2" charset="0"/>
              </a:defRPr>
            </a:lvl1pPr>
          </a:lstStyle>
          <a:p>
            <a:pPr lvl="0"/>
            <a:r>
              <a:rPr lang="en-US" dirty="0"/>
              <a:t>Insert Presentation Title in title or sentence case</a:t>
            </a:r>
          </a:p>
        </p:txBody>
      </p:sp>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userDrawn="1"/>
        </p:nvSpPr>
        <p:spPr>
          <a:xfrm>
            <a:off x="0" y="5733906"/>
            <a:ext cx="12192000" cy="1124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519488"/>
            <a:ext cx="8334246" cy="701877"/>
          </a:xfrm>
        </p:spPr>
        <p:txBody>
          <a:bodyPr anchor="t">
            <a:noAutofit/>
          </a:bodyPr>
          <a:lstStyle>
            <a:lvl1pPr marL="0" indent="0">
              <a:buNone/>
              <a:defRPr sz="2300">
                <a:solidFill>
                  <a:schemeClr val="tx1">
                    <a:lumMod val="75000"/>
                    <a:lumOff val="2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bg1"/>
                </a:solidFill>
              </a:defRPr>
            </a:lvl1pPr>
          </a:lstStyle>
          <a:p>
            <a:pPr lvl="0"/>
            <a:r>
              <a:rPr lang="en-US" dirty="0"/>
              <a:t>Insert name, position, unit/faculty</a:t>
            </a:r>
          </a:p>
        </p:txBody>
      </p:sp>
    </p:spTree>
    <p:extLst>
      <p:ext uri="{BB962C8B-B14F-4D97-AF65-F5344CB8AC3E}">
        <p14:creationId xmlns:p14="http://schemas.microsoft.com/office/powerpoint/2010/main" val="1128450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1C6F3-8D05-7245-98E0-6A89EF37B52B}"/>
              </a:ext>
              <a:ext uri="{C183D7F6-B498-43B3-948B-1728B52AA6E4}">
                <adec:decorative xmlns:adec="http://schemas.microsoft.com/office/drawing/2017/decorative" val="1"/>
              </a:ext>
            </a:extLst>
          </p:cNvPr>
          <p:cNvSpPr/>
          <p:nvPr userDrawn="1"/>
        </p:nvSpPr>
        <p:spPr>
          <a:xfrm>
            <a:off x="0" y="0"/>
            <a:ext cx="12192000" cy="5733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31B425-093C-0149-952F-11573DF09F2E}"/>
              </a:ext>
              <a:ext uri="{C183D7F6-B498-43B3-948B-1728B52AA6E4}">
                <adec:decorative xmlns:adec="http://schemas.microsoft.com/office/drawing/2017/decorative" val="1"/>
              </a:ext>
            </a:extLst>
          </p:cNvPr>
          <p:cNvSpPr/>
          <p:nvPr userDrawn="1"/>
        </p:nvSpPr>
        <p:spPr>
          <a:xfrm>
            <a:off x="851888" y="3218871"/>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6">
            <a:extLst>
              <a:ext uri="{FF2B5EF4-FFF2-40B4-BE49-F238E27FC236}">
                <a16:creationId xmlns:a16="http://schemas.microsoft.com/office/drawing/2014/main" id="{3EF2B24F-1619-BE4B-A7F6-731536B35259}"/>
              </a:ext>
            </a:extLst>
          </p:cNvPr>
          <p:cNvSpPr>
            <a:spLocks noGrp="1"/>
          </p:cNvSpPr>
          <p:nvPr>
            <p:ph type="body" sz="quarter" idx="11" hasCustomPrompt="1"/>
          </p:nvPr>
        </p:nvSpPr>
        <p:spPr>
          <a:xfrm>
            <a:off x="852523" y="905691"/>
            <a:ext cx="8334246" cy="2106570"/>
          </a:xfrm>
        </p:spPr>
        <p:txBody>
          <a:bodyPr bIns="0" anchor="b">
            <a:normAutofit/>
          </a:bodyPr>
          <a:lstStyle>
            <a:lvl1pPr marL="0" indent="0" algn="l">
              <a:buNone/>
              <a:defRPr sz="4000" b="1">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stStyle>
          <a:p>
            <a:pPr lvl="0"/>
            <a:r>
              <a:rPr lang="en-US" dirty="0"/>
              <a:t>Insert Presentation Title in title or sentence case</a:t>
            </a:r>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519488"/>
            <a:ext cx="8334246" cy="701877"/>
          </a:xfrm>
        </p:spPr>
        <p:txBody>
          <a:bodyPr anchor="t">
            <a:noAutofit/>
          </a:bodyPr>
          <a:lstStyle>
            <a:lvl1pPr marL="0" indent="0">
              <a:buNone/>
              <a:defRPr sz="2300">
                <a:solidFill>
                  <a:schemeClr val="tx1">
                    <a:lumMod val="25000"/>
                    <a:lumOff val="7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tx1">
                    <a:lumMod val="90000"/>
                    <a:lumOff val="10000"/>
                  </a:schemeClr>
                </a:solidFill>
              </a:defRPr>
            </a:lvl1pPr>
          </a:lstStyle>
          <a:p>
            <a:pPr lvl="0"/>
            <a:r>
              <a:rPr lang="en-US" dirty="0"/>
              <a:t>Insert name, position, unit/faculty</a:t>
            </a:r>
          </a:p>
        </p:txBody>
      </p:sp>
      <p:sp>
        <p:nvSpPr>
          <p:cNvPr id="8" name="Rectangle 7">
            <a:extLst>
              <a:ext uri="{FF2B5EF4-FFF2-40B4-BE49-F238E27FC236}">
                <a16:creationId xmlns:a16="http://schemas.microsoft.com/office/drawing/2014/main" id="{DBD50E08-9389-704F-B967-8B33E01F63EE}"/>
              </a:ext>
            </a:extLst>
          </p:cNvPr>
          <p:cNvSpPr/>
          <p:nvPr userDrawn="1"/>
        </p:nvSpPr>
        <p:spPr>
          <a:xfrm>
            <a:off x="11506200" y="9797"/>
            <a:ext cx="570641" cy="1024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DA47717F-59FB-F445-B50C-D4B473F1A7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63459" y="232022"/>
            <a:ext cx="456122" cy="716763"/>
          </a:xfrm>
          <a:prstGeom prst="rect">
            <a:avLst/>
          </a:prstGeom>
        </p:spPr>
      </p:pic>
    </p:spTree>
    <p:extLst>
      <p:ext uri="{BB962C8B-B14F-4D97-AF65-F5344CB8AC3E}">
        <p14:creationId xmlns:p14="http://schemas.microsoft.com/office/powerpoint/2010/main" val="3290019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BDAD-425B-456F-A47B-C1AA9AFFE5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EBD415-7011-41CB-9DC2-D355689A62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FE7905-5FFC-43D4-A414-928E9B2CD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B56BDD-D7D5-41C5-81D7-2D8308B85E6A}"/>
              </a:ext>
            </a:extLst>
          </p:cNvPr>
          <p:cNvSpPr>
            <a:spLocks noGrp="1"/>
          </p:cNvSpPr>
          <p:nvPr>
            <p:ph type="dt" sz="half" idx="10"/>
          </p:nvPr>
        </p:nvSpPr>
        <p:spPr/>
        <p:txBody>
          <a:bodyPr/>
          <a:lstStyle/>
          <a:p>
            <a:fld id="{D989E4CF-1CA8-44B1-9FD5-C13626B0D4FD}" type="datetimeFigureOut">
              <a:rPr lang="en-US" smtClean="0"/>
              <a:t>5/22/2025</a:t>
            </a:fld>
            <a:endParaRPr lang="en-US"/>
          </a:p>
        </p:txBody>
      </p:sp>
      <p:sp>
        <p:nvSpPr>
          <p:cNvPr id="6" name="Footer Placeholder 5">
            <a:extLst>
              <a:ext uri="{FF2B5EF4-FFF2-40B4-BE49-F238E27FC236}">
                <a16:creationId xmlns:a16="http://schemas.microsoft.com/office/drawing/2014/main" id="{BAA4F10E-8E85-4CF1-94A6-F01BC58CD5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DA9DB4-19CD-4D85-BCA1-77862376DF39}"/>
              </a:ext>
            </a:extLst>
          </p:cNvPr>
          <p:cNvSpPr>
            <a:spLocks noGrp="1"/>
          </p:cNvSpPr>
          <p:nvPr>
            <p:ph type="sldNum" sz="quarter" idx="12"/>
          </p:nvPr>
        </p:nvSpPr>
        <p:spPr/>
        <p:txBody>
          <a:bodyPr/>
          <a:lstStyle/>
          <a:p>
            <a:fld id="{3E359E5C-9CEB-40BA-8FF9-998F60E1F75D}" type="slidenum">
              <a:rPr lang="en-US" smtClean="0"/>
              <a:t>‹#›</a:t>
            </a:fld>
            <a:endParaRPr lang="en-US"/>
          </a:p>
        </p:txBody>
      </p:sp>
    </p:spTree>
    <p:extLst>
      <p:ext uri="{BB962C8B-B14F-4D97-AF65-F5344CB8AC3E}">
        <p14:creationId xmlns:p14="http://schemas.microsoft.com/office/powerpoint/2010/main" val="8768904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_1 colum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7" name="Rectangle 6">
            <a:extLst>
              <a:ext uri="{FF2B5EF4-FFF2-40B4-BE49-F238E27FC236}">
                <a16:creationId xmlns:a16="http://schemas.microsoft.com/office/drawing/2014/main" id="{4EDFC75F-7C56-4347-B180-B45A7C3C2BFE}"/>
              </a:ext>
              <a:ext uri="{C183D7F6-B498-43B3-948B-1728B52AA6E4}">
                <adec:decorative xmlns:adec="http://schemas.microsoft.com/office/drawing/2017/decorative" val="1"/>
              </a:ext>
            </a:extLst>
          </p:cNvPr>
          <p:cNvSpPr/>
          <p:nvPr userDrawn="1"/>
        </p:nvSpPr>
        <p:spPr>
          <a:xfrm>
            <a:off x="495300" y="1625704"/>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8DB8662E-61A8-0447-B3BD-A6CA86FA07AC}"/>
              </a:ext>
            </a:extLst>
          </p:cNvPr>
          <p:cNvSpPr>
            <a:spLocks noGrp="1"/>
          </p:cNvSpPr>
          <p:nvPr>
            <p:ph type="body" sz="quarter" idx="12" hasCustomPrompt="1"/>
          </p:nvPr>
        </p:nvSpPr>
        <p:spPr>
          <a:xfrm>
            <a:off x="495300" y="457200"/>
            <a:ext cx="10668000" cy="1066800"/>
          </a:xfrm>
        </p:spPr>
        <p:txBody>
          <a:bodyPr bIns="0" anchor="b" anchorCtr="0">
            <a:normAutofit/>
          </a:bodyPr>
          <a:lstStyle>
            <a:lvl1pPr marL="0" indent="0">
              <a:buNone/>
              <a:defRPr sz="3400" b="1">
                <a:solidFill>
                  <a:schemeClr val="tx1">
                    <a:lumMod val="90000"/>
                    <a:lumOff val="10000"/>
                  </a:schemeClr>
                </a:solidFill>
              </a:defRPr>
            </a:lvl1pPr>
            <a:lvl2pPr>
              <a:defRPr sz="3200" b="1"/>
            </a:lvl2pPr>
            <a:lvl3pPr>
              <a:defRPr sz="3200" b="1"/>
            </a:lvl3pPr>
            <a:lvl4pPr>
              <a:defRPr sz="3200" b="1"/>
            </a:lvl4pPr>
            <a:lvl5pPr>
              <a:defRPr sz="3200" b="1"/>
            </a:lvl5pPr>
          </a:lstStyle>
          <a:p>
            <a:pPr lvl="0"/>
            <a:r>
              <a:rPr lang="en-US" dirty="0"/>
              <a:t>Insert slide title</a:t>
            </a:r>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lumMod val="90000"/>
                    <a:lumOff val="10000"/>
                  </a:schemeClr>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902"/>
            <a:ext cx="6345327" cy="350865"/>
          </a:xfrm>
          <a:solidFill>
            <a:schemeClr val="accent1"/>
          </a:solidFill>
          <a:ln>
            <a:noFill/>
          </a:ln>
        </p:spPr>
        <p:txBody>
          <a:bodyPr wrap="none" lIns="274320" tIns="64008" rIns="9144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Tree>
    <p:extLst>
      <p:ext uri="{BB962C8B-B14F-4D97-AF65-F5344CB8AC3E}">
        <p14:creationId xmlns:p14="http://schemas.microsoft.com/office/powerpoint/2010/main" val="1308680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_2 column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7" name="Rectangle 6">
            <a:extLst>
              <a:ext uri="{FF2B5EF4-FFF2-40B4-BE49-F238E27FC236}">
                <a16:creationId xmlns:a16="http://schemas.microsoft.com/office/drawing/2014/main" id="{4EDFC75F-7C56-4347-B180-B45A7C3C2BFE}"/>
              </a:ext>
              <a:ext uri="{C183D7F6-B498-43B3-948B-1728B52AA6E4}">
                <adec:decorative xmlns:adec="http://schemas.microsoft.com/office/drawing/2017/decorative" val="1"/>
              </a:ext>
            </a:extLst>
          </p:cNvPr>
          <p:cNvSpPr/>
          <p:nvPr userDrawn="1"/>
        </p:nvSpPr>
        <p:spPr>
          <a:xfrm>
            <a:off x="495300" y="1625704"/>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8DB8662E-61A8-0447-B3BD-A6CA86FA07AC}"/>
              </a:ext>
              <a:ext uri="{C183D7F6-B498-43B3-948B-1728B52AA6E4}">
                <adec:decorative xmlns:adec="http://schemas.microsoft.com/office/drawing/2017/decorative" val="0"/>
              </a:ext>
            </a:extLst>
          </p:cNvPr>
          <p:cNvSpPr>
            <a:spLocks noGrp="1"/>
          </p:cNvSpPr>
          <p:nvPr>
            <p:ph type="body" sz="quarter" idx="12" hasCustomPrompt="1"/>
          </p:nvPr>
        </p:nvSpPr>
        <p:spPr>
          <a:xfrm>
            <a:off x="495300" y="457200"/>
            <a:ext cx="10668000" cy="1066800"/>
          </a:xfrm>
        </p:spPr>
        <p:txBody>
          <a:bodyPr bIns="0" anchor="b" anchorCtr="0">
            <a:normAutofit/>
          </a:bodyPr>
          <a:lstStyle>
            <a:lvl1pPr marL="0" indent="0">
              <a:buNone/>
              <a:defRPr sz="3400" b="1"/>
            </a:lvl1pPr>
            <a:lvl2pPr>
              <a:defRPr sz="3200" b="1"/>
            </a:lvl2pPr>
            <a:lvl3pPr>
              <a:defRPr sz="3200" b="1"/>
            </a:lvl3pPr>
            <a:lvl4pPr>
              <a:defRPr sz="3200" b="1"/>
            </a:lvl4pPr>
            <a:lvl5pPr>
              <a:defRPr sz="3200" b="1"/>
            </a:lvl5pPr>
          </a:lstStyle>
          <a:p>
            <a:pPr lvl="0"/>
            <a:r>
              <a:rPr lang="en-US" dirty="0"/>
              <a:t>Insert slide title</a:t>
            </a:r>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902"/>
            <a:ext cx="6345327" cy="350865"/>
          </a:xfrm>
          <a:solidFill>
            <a:schemeClr val="accent1"/>
          </a:solidFill>
          <a:ln>
            <a:noFill/>
          </a:ln>
        </p:spPr>
        <p:txBody>
          <a:bodyPr wrap="none" lIns="274320" tIns="64008" rIns="9144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993404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_r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A194C-A4B8-2148-8BE0-5451BAAC534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234"/>
            <a:ext cx="12192000" cy="6858000"/>
          </a:xfrm>
          <a:prstGeom prst="rect">
            <a:avLst/>
          </a:prstGeom>
        </p:spPr>
      </p:pic>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userDrawn="1"/>
        </p:nvSpPr>
        <p:spPr>
          <a:xfrm>
            <a:off x="0" y="1024128"/>
            <a:ext cx="11163300" cy="5825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F2563031-4D5F-6F49-9B43-B75A2450ABBB}"/>
              </a:ext>
            </a:extLst>
          </p:cNvPr>
          <p:cNvSpPr>
            <a:spLocks noGrp="1"/>
          </p:cNvSpPr>
          <p:nvPr>
            <p:ph type="body" sz="quarter" idx="12" hasCustomPrompt="1"/>
          </p:nvPr>
        </p:nvSpPr>
        <p:spPr>
          <a:xfrm>
            <a:off x="1485900" y="2514600"/>
            <a:ext cx="8279202" cy="1367286"/>
          </a:xfrm>
        </p:spPr>
        <p:txBody>
          <a:bodyPr bIns="0" anchor="b" anchorCtr="0">
            <a:noAutofit/>
          </a:bodyPr>
          <a:lstStyle>
            <a:lvl1pPr marL="0" indent="0">
              <a:buNone/>
              <a:defRPr sz="4000" b="1">
                <a:solidFill>
                  <a:schemeClr val="bg1"/>
                </a:solidFill>
              </a:defRPr>
            </a:lvl1pPr>
            <a:lvl2pPr>
              <a:defRPr sz="3600"/>
            </a:lvl2pPr>
            <a:lvl3pPr>
              <a:defRPr sz="3600"/>
            </a:lvl3pPr>
            <a:lvl4pPr>
              <a:defRPr sz="3600"/>
            </a:lvl4pPr>
            <a:lvl5pPr>
              <a:defRPr sz="3600"/>
            </a:lvl5pPr>
          </a:lstStyle>
          <a:p>
            <a:pPr lvl="0"/>
            <a:r>
              <a:rPr lang="en-US" dirty="0"/>
              <a:t>Insert Section Header Title</a:t>
            </a:r>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10000"/>
                    <a:lumOff val="90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13" name="Freeform 12">
            <a:extLst>
              <a:ext uri="{FF2B5EF4-FFF2-40B4-BE49-F238E27FC236}">
                <a16:creationId xmlns:a16="http://schemas.microsoft.com/office/drawing/2014/main" id="{A2A8E911-3157-1444-8D3E-B3404B047192}"/>
              </a:ext>
            </a:extLst>
          </p:cNvPr>
          <p:cNvSpPr/>
          <p:nvPr userDrawn="1"/>
        </p:nvSpPr>
        <p:spPr>
          <a:xfrm>
            <a:off x="8714232" y="1024128"/>
            <a:ext cx="2449068" cy="5833872"/>
          </a:xfrm>
          <a:custGeom>
            <a:avLst/>
            <a:gdLst>
              <a:gd name="connsiteX0" fmla="*/ 0 w 3290316"/>
              <a:gd name="connsiteY0" fmla="*/ 0 h 6193766"/>
              <a:gd name="connsiteX1" fmla="*/ 1490472 w 3290316"/>
              <a:gd name="connsiteY1" fmla="*/ 0 h 6193766"/>
              <a:gd name="connsiteX2" fmla="*/ 2980944 w 3290316"/>
              <a:gd name="connsiteY2" fmla="*/ 0 h 6193766"/>
              <a:gd name="connsiteX3" fmla="*/ 3290316 w 3290316"/>
              <a:gd name="connsiteY3" fmla="*/ 0 h 6193766"/>
              <a:gd name="connsiteX4" fmla="*/ 3290316 w 3290316"/>
              <a:gd name="connsiteY4" fmla="*/ 6185532 h 6193766"/>
              <a:gd name="connsiteX5" fmla="*/ 1492453 w 3290316"/>
              <a:gd name="connsiteY5" fmla="*/ 6185532 h 6193766"/>
              <a:gd name="connsiteX6" fmla="*/ 1490472 w 3290316"/>
              <a:gd name="connsiteY6" fmla="*/ 6193766 h 61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0316" h="6193766">
                <a:moveTo>
                  <a:pt x="0" y="0"/>
                </a:moveTo>
                <a:lnTo>
                  <a:pt x="1490472" y="0"/>
                </a:lnTo>
                <a:lnTo>
                  <a:pt x="2980944" y="0"/>
                </a:lnTo>
                <a:lnTo>
                  <a:pt x="3290316" y="0"/>
                </a:lnTo>
                <a:lnTo>
                  <a:pt x="3290316" y="6185532"/>
                </a:lnTo>
                <a:lnTo>
                  <a:pt x="1492453" y="6185532"/>
                </a:lnTo>
                <a:lnTo>
                  <a:pt x="1490472" y="6193766"/>
                </a:lnTo>
                <a:close/>
              </a:path>
            </a:pathLst>
          </a:cu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7">
            <a:extLst>
              <a:ext uri="{FF2B5EF4-FFF2-40B4-BE49-F238E27FC236}">
                <a16:creationId xmlns:a16="http://schemas.microsoft.com/office/drawing/2014/main" id="{B6B6D0D8-B441-B94F-81C3-D858DB039304}"/>
              </a:ext>
            </a:extLst>
          </p:cNvPr>
          <p:cNvSpPr/>
          <p:nvPr userDrawn="1"/>
        </p:nvSpPr>
        <p:spPr>
          <a:xfrm>
            <a:off x="11507059" y="0"/>
            <a:ext cx="570641" cy="1024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C54FEC2B-37AF-0F44-BE06-966950F82A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64318" y="222225"/>
            <a:ext cx="456122" cy="716763"/>
          </a:xfrm>
          <a:prstGeom prst="rect">
            <a:avLst/>
          </a:prstGeom>
        </p:spPr>
      </p:pic>
      <p:sp>
        <p:nvSpPr>
          <p:cNvPr id="14" name="Rectangle 13">
            <a:extLst>
              <a:ext uri="{FF2B5EF4-FFF2-40B4-BE49-F238E27FC236}">
                <a16:creationId xmlns:a16="http://schemas.microsoft.com/office/drawing/2014/main" id="{8EB6C9F2-5465-8D47-8351-B6B681C458B1}"/>
              </a:ext>
              <a:ext uri="{C183D7F6-B498-43B3-948B-1728B52AA6E4}">
                <adec:decorative xmlns:adec="http://schemas.microsoft.com/office/drawing/2017/decorative" val="1"/>
              </a:ext>
            </a:extLst>
          </p:cNvPr>
          <p:cNvSpPr/>
          <p:nvPr userDrawn="1"/>
        </p:nvSpPr>
        <p:spPr>
          <a:xfrm>
            <a:off x="1485900" y="4007404"/>
            <a:ext cx="471523" cy="94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1240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_blac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CEB0E-880C-6049-9B69-BA2FEE345667}"/>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234"/>
            <a:ext cx="12192000" cy="6858000"/>
          </a:xfrm>
          <a:prstGeom prst="rect">
            <a:avLst/>
          </a:prstGeom>
        </p:spPr>
      </p:pic>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userDrawn="1"/>
        </p:nvSpPr>
        <p:spPr>
          <a:xfrm>
            <a:off x="0" y="1024128"/>
            <a:ext cx="11163300" cy="5833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F2563031-4D5F-6F49-9B43-B75A2450ABBB}"/>
              </a:ext>
            </a:extLst>
          </p:cNvPr>
          <p:cNvSpPr>
            <a:spLocks noGrp="1"/>
          </p:cNvSpPr>
          <p:nvPr>
            <p:ph type="body" sz="quarter" idx="12" hasCustomPrompt="1"/>
          </p:nvPr>
        </p:nvSpPr>
        <p:spPr>
          <a:xfrm>
            <a:off x="1485900" y="2514600"/>
            <a:ext cx="8279202" cy="1367286"/>
          </a:xfrm>
        </p:spPr>
        <p:txBody>
          <a:bodyPr bIns="0" anchor="b" anchorCtr="0">
            <a:noAutofit/>
          </a:bodyPr>
          <a:lstStyle>
            <a:lvl1pPr marL="0" indent="0">
              <a:buNone/>
              <a:defRPr sz="4000" b="1">
                <a:solidFill>
                  <a:schemeClr val="bg1"/>
                </a:solidFill>
              </a:defRPr>
            </a:lvl1pPr>
            <a:lvl2pPr>
              <a:defRPr sz="3600"/>
            </a:lvl2pPr>
            <a:lvl3pPr>
              <a:defRPr sz="3600"/>
            </a:lvl3pPr>
            <a:lvl4pPr>
              <a:defRPr sz="3600"/>
            </a:lvl4pPr>
            <a:lvl5pPr>
              <a:defRPr sz="3600"/>
            </a:lvl5pPr>
          </a:lstStyle>
          <a:p>
            <a:pPr lvl="0"/>
            <a:r>
              <a:rPr lang="en-US" dirty="0"/>
              <a:t>Insert Section Header Title</a:t>
            </a:r>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25000"/>
                    <a:lumOff val="75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6" name="Rectangle 5">
            <a:extLst>
              <a:ext uri="{FF2B5EF4-FFF2-40B4-BE49-F238E27FC236}">
                <a16:creationId xmlns:a16="http://schemas.microsoft.com/office/drawing/2014/main" id="{2783DD59-F90E-824A-BBB1-FEED68A85CFA}"/>
              </a:ext>
            </a:extLst>
          </p:cNvPr>
          <p:cNvSpPr/>
          <p:nvPr userDrawn="1"/>
        </p:nvSpPr>
        <p:spPr>
          <a:xfrm>
            <a:off x="11507059" y="0"/>
            <a:ext cx="570641" cy="1024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FB906E23-D9AF-EB4E-BF01-60C6ADFFAA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64318" y="222225"/>
            <a:ext cx="456122" cy="716763"/>
          </a:xfrm>
          <a:prstGeom prst="rect">
            <a:avLst/>
          </a:prstGeom>
        </p:spPr>
      </p:pic>
      <p:sp>
        <p:nvSpPr>
          <p:cNvPr id="8" name="Rectangle 7">
            <a:extLst>
              <a:ext uri="{FF2B5EF4-FFF2-40B4-BE49-F238E27FC236}">
                <a16:creationId xmlns:a16="http://schemas.microsoft.com/office/drawing/2014/main" id="{211E94CE-F71B-1944-B826-00353C8726F4}"/>
              </a:ext>
              <a:ext uri="{C183D7F6-B498-43B3-948B-1728B52AA6E4}">
                <adec:decorative xmlns:adec="http://schemas.microsoft.com/office/drawing/2017/decorative" val="1"/>
              </a:ext>
            </a:extLst>
          </p:cNvPr>
          <p:cNvSpPr/>
          <p:nvPr userDrawn="1"/>
        </p:nvSpPr>
        <p:spPr>
          <a:xfrm>
            <a:off x="1485900" y="4007404"/>
            <a:ext cx="471523" cy="94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0FF968CE-35E2-E543-8D71-1D8778441684}"/>
              </a:ext>
            </a:extLst>
          </p:cNvPr>
          <p:cNvSpPr/>
          <p:nvPr userDrawn="1"/>
        </p:nvSpPr>
        <p:spPr>
          <a:xfrm>
            <a:off x="8714232" y="1024128"/>
            <a:ext cx="2449068" cy="5833872"/>
          </a:xfrm>
          <a:custGeom>
            <a:avLst/>
            <a:gdLst>
              <a:gd name="connsiteX0" fmla="*/ 0 w 3290316"/>
              <a:gd name="connsiteY0" fmla="*/ 0 h 6193766"/>
              <a:gd name="connsiteX1" fmla="*/ 1490472 w 3290316"/>
              <a:gd name="connsiteY1" fmla="*/ 0 h 6193766"/>
              <a:gd name="connsiteX2" fmla="*/ 2980944 w 3290316"/>
              <a:gd name="connsiteY2" fmla="*/ 0 h 6193766"/>
              <a:gd name="connsiteX3" fmla="*/ 3290316 w 3290316"/>
              <a:gd name="connsiteY3" fmla="*/ 0 h 6193766"/>
              <a:gd name="connsiteX4" fmla="*/ 3290316 w 3290316"/>
              <a:gd name="connsiteY4" fmla="*/ 6185532 h 6193766"/>
              <a:gd name="connsiteX5" fmla="*/ 1492453 w 3290316"/>
              <a:gd name="connsiteY5" fmla="*/ 6185532 h 6193766"/>
              <a:gd name="connsiteX6" fmla="*/ 1490472 w 3290316"/>
              <a:gd name="connsiteY6" fmla="*/ 6193766 h 61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0316" h="6193766">
                <a:moveTo>
                  <a:pt x="0" y="0"/>
                </a:moveTo>
                <a:lnTo>
                  <a:pt x="1490472" y="0"/>
                </a:lnTo>
                <a:lnTo>
                  <a:pt x="2980944" y="0"/>
                </a:lnTo>
                <a:lnTo>
                  <a:pt x="3290316" y="0"/>
                </a:lnTo>
                <a:lnTo>
                  <a:pt x="3290316" y="6185532"/>
                </a:lnTo>
                <a:lnTo>
                  <a:pt x="1492453" y="6185532"/>
                </a:lnTo>
                <a:lnTo>
                  <a:pt x="1490472" y="6193766"/>
                </a:lnTo>
                <a:close/>
              </a:path>
            </a:pathLst>
          </a:custGeom>
          <a:solidFill>
            <a:schemeClr val="tx1">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62191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457200"/>
            <a:ext cx="10668000" cy="1066800"/>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022346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44837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nd-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UW–Madison logo in white text on a red background">
            <a:extLst>
              <a:ext uri="{FF2B5EF4-FFF2-40B4-BE49-F238E27FC236}">
                <a16:creationId xmlns:a16="http://schemas.microsoft.com/office/drawing/2014/main" id="{9442AFA6-CAED-D743-9BD0-FB7276EC21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57092" y="2911281"/>
            <a:ext cx="3077817" cy="1035438"/>
          </a:xfrm>
          <a:prstGeom prst="rect">
            <a:avLst/>
          </a:prstGeom>
        </p:spPr>
      </p:pic>
    </p:spTree>
    <p:extLst>
      <p:ext uri="{BB962C8B-B14F-4D97-AF65-F5344CB8AC3E}">
        <p14:creationId xmlns:p14="http://schemas.microsoft.com/office/powerpoint/2010/main" val="32940961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UW–Madison logo with white text on a black background">
            <a:extLst>
              <a:ext uri="{FF2B5EF4-FFF2-40B4-BE49-F238E27FC236}">
                <a16:creationId xmlns:a16="http://schemas.microsoft.com/office/drawing/2014/main" id="{9442AFA6-CAED-D743-9BD0-FB7276EC21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57092" y="2911281"/>
            <a:ext cx="3077817" cy="1035438"/>
          </a:xfrm>
          <a:prstGeom prst="rect">
            <a:avLst/>
          </a:prstGeom>
        </p:spPr>
      </p:pic>
    </p:spTree>
    <p:extLst>
      <p:ext uri="{BB962C8B-B14F-4D97-AF65-F5344CB8AC3E}">
        <p14:creationId xmlns:p14="http://schemas.microsoft.com/office/powerpoint/2010/main" val="873963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B77E8-5C06-0232-6FA8-F4CA83754C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00809A-5432-D65D-B476-1F10728096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CFDBF2-7A12-9ADD-D8E3-5EEC53988370}"/>
              </a:ext>
            </a:extLst>
          </p:cNvPr>
          <p:cNvSpPr>
            <a:spLocks noGrp="1"/>
          </p:cNvSpPr>
          <p:nvPr>
            <p:ph type="dt" sz="half" idx="10"/>
          </p:nvPr>
        </p:nvSpPr>
        <p:spPr/>
        <p:txBody>
          <a:bodyPr/>
          <a:lstStyle/>
          <a:p>
            <a:fld id="{6AD2D5F5-654F-457F-91AA-002C430A9A93}" type="datetimeFigureOut">
              <a:rPr lang="en-US" smtClean="0"/>
              <a:t>5/22/2025</a:t>
            </a:fld>
            <a:endParaRPr lang="en-US"/>
          </a:p>
        </p:txBody>
      </p:sp>
      <p:sp>
        <p:nvSpPr>
          <p:cNvPr id="5" name="Footer Placeholder 4">
            <a:extLst>
              <a:ext uri="{FF2B5EF4-FFF2-40B4-BE49-F238E27FC236}">
                <a16:creationId xmlns:a16="http://schemas.microsoft.com/office/drawing/2014/main" id="{B89BAE70-21F7-9F86-702C-C3F2D4223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85DFB-E56B-1CD8-6E98-BA1B12F826D6}"/>
              </a:ext>
            </a:extLst>
          </p:cNvPr>
          <p:cNvSpPr>
            <a:spLocks noGrp="1"/>
          </p:cNvSpPr>
          <p:nvPr>
            <p:ph type="sldNum" sz="quarter" idx="12"/>
          </p:nvPr>
        </p:nvSpPr>
        <p:spPr/>
        <p:txBody>
          <a:bodyPr/>
          <a:lstStyle/>
          <a:p>
            <a:fld id="{BDB22325-0B1D-4078-B81D-99BB6F8001C1}" type="slidenum">
              <a:rPr lang="en-US" smtClean="0"/>
              <a:t>‹#›</a:t>
            </a:fld>
            <a:endParaRPr lang="en-US"/>
          </a:p>
        </p:txBody>
      </p:sp>
    </p:spTree>
    <p:extLst>
      <p:ext uri="{BB962C8B-B14F-4D97-AF65-F5344CB8AC3E}">
        <p14:creationId xmlns:p14="http://schemas.microsoft.com/office/powerpoint/2010/main" val="4149118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7511-B9AE-AD3C-C6A8-1642F6B75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0959B4-9489-4EDE-715D-40BE3F7EDA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DA594-A84F-CFBE-119C-E43208BEBB51}"/>
              </a:ext>
            </a:extLst>
          </p:cNvPr>
          <p:cNvSpPr>
            <a:spLocks noGrp="1"/>
          </p:cNvSpPr>
          <p:nvPr>
            <p:ph type="dt" sz="half" idx="10"/>
          </p:nvPr>
        </p:nvSpPr>
        <p:spPr/>
        <p:txBody>
          <a:bodyPr/>
          <a:lstStyle/>
          <a:p>
            <a:fld id="{6AD2D5F5-654F-457F-91AA-002C430A9A93}" type="datetimeFigureOut">
              <a:rPr lang="en-US" smtClean="0"/>
              <a:t>5/22/2025</a:t>
            </a:fld>
            <a:endParaRPr lang="en-US"/>
          </a:p>
        </p:txBody>
      </p:sp>
      <p:sp>
        <p:nvSpPr>
          <p:cNvPr id="5" name="Footer Placeholder 4">
            <a:extLst>
              <a:ext uri="{FF2B5EF4-FFF2-40B4-BE49-F238E27FC236}">
                <a16:creationId xmlns:a16="http://schemas.microsoft.com/office/drawing/2014/main" id="{253BCAD4-0A3B-B7E8-845B-3DC79D65D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32A8A-FD82-9E41-E71B-D88AE6330BD1}"/>
              </a:ext>
            </a:extLst>
          </p:cNvPr>
          <p:cNvSpPr>
            <a:spLocks noGrp="1"/>
          </p:cNvSpPr>
          <p:nvPr>
            <p:ph type="sldNum" sz="quarter" idx="12"/>
          </p:nvPr>
        </p:nvSpPr>
        <p:spPr/>
        <p:txBody>
          <a:bodyPr/>
          <a:lstStyle/>
          <a:p>
            <a:fld id="{BDB22325-0B1D-4078-B81D-99BB6F8001C1}" type="slidenum">
              <a:rPr lang="en-US" smtClean="0"/>
              <a:t>‹#›</a:t>
            </a:fld>
            <a:endParaRPr lang="en-US"/>
          </a:p>
        </p:txBody>
      </p:sp>
    </p:spTree>
    <p:extLst>
      <p:ext uri="{BB962C8B-B14F-4D97-AF65-F5344CB8AC3E}">
        <p14:creationId xmlns:p14="http://schemas.microsoft.com/office/powerpoint/2010/main" val="151353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297B-4173-47F4-9726-AFFC51D55E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EA0963-BA89-455A-86B3-367335499D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EB926E-4270-4CD1-A5E5-27569B8BDC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A9BAF-7E57-4429-920B-646EED0A9E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87D35-6D19-47E5-B649-97A017D00D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9BE03E-19A9-470D-884D-43B6925A56DA}"/>
              </a:ext>
            </a:extLst>
          </p:cNvPr>
          <p:cNvSpPr>
            <a:spLocks noGrp="1"/>
          </p:cNvSpPr>
          <p:nvPr>
            <p:ph type="dt" sz="half" idx="10"/>
          </p:nvPr>
        </p:nvSpPr>
        <p:spPr/>
        <p:txBody>
          <a:bodyPr/>
          <a:lstStyle/>
          <a:p>
            <a:fld id="{D989E4CF-1CA8-44B1-9FD5-C13626B0D4FD}" type="datetimeFigureOut">
              <a:rPr lang="en-US" smtClean="0"/>
              <a:t>5/22/2025</a:t>
            </a:fld>
            <a:endParaRPr lang="en-US"/>
          </a:p>
        </p:txBody>
      </p:sp>
      <p:sp>
        <p:nvSpPr>
          <p:cNvPr id="8" name="Footer Placeholder 7">
            <a:extLst>
              <a:ext uri="{FF2B5EF4-FFF2-40B4-BE49-F238E27FC236}">
                <a16:creationId xmlns:a16="http://schemas.microsoft.com/office/drawing/2014/main" id="{FC14DA4A-1AC0-4BAE-8263-35EAB2694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152AF8-3EA7-4D83-82D3-7FB7681826A4}"/>
              </a:ext>
            </a:extLst>
          </p:cNvPr>
          <p:cNvSpPr>
            <a:spLocks noGrp="1"/>
          </p:cNvSpPr>
          <p:nvPr>
            <p:ph type="sldNum" sz="quarter" idx="12"/>
          </p:nvPr>
        </p:nvSpPr>
        <p:spPr/>
        <p:txBody>
          <a:bodyPr/>
          <a:lstStyle/>
          <a:p>
            <a:fld id="{3E359E5C-9CEB-40BA-8FF9-998F60E1F75D}" type="slidenum">
              <a:rPr lang="en-US" smtClean="0"/>
              <a:t>‹#›</a:t>
            </a:fld>
            <a:endParaRPr lang="en-US"/>
          </a:p>
        </p:txBody>
      </p:sp>
    </p:spTree>
    <p:extLst>
      <p:ext uri="{BB962C8B-B14F-4D97-AF65-F5344CB8AC3E}">
        <p14:creationId xmlns:p14="http://schemas.microsoft.com/office/powerpoint/2010/main" val="8341164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238F707-3DD5-4E19-8BF1-7B7950E45BDE}" type="datetimeFigureOut">
              <a:rPr lang="en-US" smtClean="0">
                <a:solidFill>
                  <a:prstClr val="black">
                    <a:tint val="75000"/>
                  </a:prstClr>
                </a:solidFill>
              </a:rPr>
              <a:pPr/>
              <a:t>5/22/2025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B0C0FD-5F53-4943-9451-B53B83AB8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6468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orbel" panose="020B0503020204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3400">
                <a:latin typeface="Corbel" panose="020B0503020204020204" pitchFamily="34" charset="0"/>
              </a:defRPr>
            </a:lvl1pPr>
            <a:lvl2pPr>
              <a:defRPr sz="3000">
                <a:latin typeface="Corbel" panose="020B0503020204020204" pitchFamily="34" charset="0"/>
              </a:defRPr>
            </a:lvl2pPr>
            <a:lvl3pPr>
              <a:defRPr sz="2600">
                <a:latin typeface="Corbel" panose="020B0503020204020204" pitchFamily="34" charset="0"/>
              </a:defRPr>
            </a:lvl3pPr>
            <a:lvl4pPr>
              <a:defRPr sz="2200">
                <a:latin typeface="Corbel" panose="020B0503020204020204" pitchFamily="34" charset="0"/>
              </a:defRPr>
            </a:lvl4pPr>
            <a:lvl5pPr>
              <a:defRPr sz="2000">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238F707-3DD5-4E19-8BF1-7B7950E45BDE}" type="datetimeFigureOut">
              <a:rPr lang="en-US" smtClean="0">
                <a:solidFill>
                  <a:prstClr val="black">
                    <a:tint val="75000"/>
                  </a:prstClr>
                </a:solidFill>
              </a:rPr>
              <a:pPr/>
              <a:t>5/22/2025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B0C0FD-5F53-4943-9451-B53B83AB8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449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orbel" panose="020B0503020204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Corbel"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238F707-3DD5-4E19-8BF1-7B7950E45BDE}" type="datetimeFigureOut">
              <a:rPr lang="en-US" smtClean="0">
                <a:solidFill>
                  <a:prstClr val="black">
                    <a:tint val="75000"/>
                  </a:prstClr>
                </a:solidFill>
              </a:rPr>
              <a:pPr/>
              <a:t>5/22/2025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B0C0FD-5F53-4943-9451-B53B83AB8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9003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orbel" panose="020B0503020204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3400">
                <a:latin typeface="Corbel" panose="020B0503020204020204" pitchFamily="34" charset="0"/>
              </a:defRPr>
            </a:lvl1pPr>
            <a:lvl2pPr>
              <a:defRPr sz="3000">
                <a:latin typeface="Corbel" panose="020B0503020204020204" pitchFamily="34" charset="0"/>
              </a:defRPr>
            </a:lvl2pPr>
            <a:lvl3pPr>
              <a:defRPr sz="2600">
                <a:latin typeface="Corbel" panose="020B0503020204020204" pitchFamily="34" charset="0"/>
              </a:defRPr>
            </a:lvl3pPr>
            <a:lvl4pPr>
              <a:defRPr sz="2200">
                <a:latin typeface="Corbel" panose="020B0503020204020204" pitchFamily="34" charset="0"/>
              </a:defRPr>
            </a:lvl4pPr>
            <a:lvl5pPr>
              <a:defRPr sz="2000">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238F707-3DD5-4E19-8BF1-7B7950E45BDE}" type="datetimeFigureOut">
              <a:rPr lang="en-US" smtClean="0">
                <a:solidFill>
                  <a:prstClr val="black">
                    <a:tint val="75000"/>
                  </a:prstClr>
                </a:solidFill>
              </a:rPr>
              <a:pPr/>
              <a:t>5/22/2025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B0C0FD-5F53-4943-9451-B53B83AB8A2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sz="half" idx="13"/>
          </p:nvPr>
        </p:nvSpPr>
        <p:spPr>
          <a:xfrm>
            <a:off x="6172200" y="1825625"/>
            <a:ext cx="5181600" cy="4351338"/>
          </a:xfrm>
        </p:spPr>
        <p:txBody>
          <a:bodyPr/>
          <a:lstStyle>
            <a:lvl1pPr>
              <a:defRPr sz="3400">
                <a:latin typeface="Corbel" panose="020B0503020204020204" pitchFamily="34" charset="0"/>
              </a:defRPr>
            </a:lvl1pPr>
            <a:lvl2pPr>
              <a:defRPr sz="3000">
                <a:latin typeface="Corbel" panose="020B0503020204020204" pitchFamily="34" charset="0"/>
              </a:defRPr>
            </a:lvl2pPr>
            <a:lvl3pPr>
              <a:defRPr sz="2600">
                <a:latin typeface="Corbel" panose="020B0503020204020204" pitchFamily="34" charset="0"/>
              </a:defRPr>
            </a:lvl3pPr>
            <a:lvl4pPr>
              <a:defRPr sz="2200">
                <a:latin typeface="Corbel" panose="020B0503020204020204" pitchFamily="34" charset="0"/>
              </a:defRPr>
            </a:lvl4pPr>
            <a:lvl5pPr>
              <a:defRPr sz="2000">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29031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38F707-3DD5-4E19-8BF1-7B7950E45BDE}" type="datetimeFigureOut">
              <a:rPr lang="en-US" smtClean="0">
                <a:solidFill>
                  <a:prstClr val="black">
                    <a:tint val="75000"/>
                  </a:prstClr>
                </a:solidFill>
              </a:rPr>
              <a:pPr/>
              <a:t>5/22/2025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B0C0FD-5F53-4943-9451-B53B83AB8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7927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orbel" panose="020B0503020204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7238F707-3DD5-4E19-8BF1-7B7950E45BDE}" type="datetimeFigureOut">
              <a:rPr lang="en-US" smtClean="0">
                <a:solidFill>
                  <a:prstClr val="black">
                    <a:tint val="75000"/>
                  </a:prstClr>
                </a:solidFill>
              </a:rPr>
              <a:pPr/>
              <a:t>5/22/2025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9B0C0FD-5F53-4943-9451-B53B83AB8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757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8F707-3DD5-4E19-8BF1-7B7950E45BDE}" type="datetimeFigureOut">
              <a:rPr lang="en-US" smtClean="0">
                <a:solidFill>
                  <a:prstClr val="black">
                    <a:tint val="75000"/>
                  </a:prstClr>
                </a:solidFill>
              </a:rPr>
              <a:pPr/>
              <a:t>5/22/2025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B0C0FD-5F53-4943-9451-B53B83AB8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142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8F707-3DD5-4E19-8BF1-7B7950E45BDE}" type="datetimeFigureOut">
              <a:rPr lang="en-US" smtClean="0">
                <a:solidFill>
                  <a:prstClr val="black">
                    <a:tint val="75000"/>
                  </a:prstClr>
                </a:solidFill>
              </a:rPr>
              <a:pPr/>
              <a:t>5/22/2025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B0C0FD-5F53-4943-9451-B53B83AB8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701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8F707-3DD5-4E19-8BF1-7B7950E45BDE}" type="datetimeFigureOut">
              <a:rPr lang="en-US" smtClean="0">
                <a:solidFill>
                  <a:prstClr val="black">
                    <a:tint val="75000"/>
                  </a:prstClr>
                </a:solidFill>
              </a:rPr>
              <a:pPr/>
              <a:t>5/22/2025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B0C0FD-5F53-4943-9451-B53B83AB8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1171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38F707-3DD5-4E19-8BF1-7B7950E45BDE}" type="datetimeFigureOut">
              <a:rPr lang="en-US" smtClean="0">
                <a:solidFill>
                  <a:prstClr val="black">
                    <a:tint val="75000"/>
                  </a:prstClr>
                </a:solidFill>
              </a:rPr>
              <a:pPr/>
              <a:t>5/22/2025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B0C0FD-5F53-4943-9451-B53B83AB8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511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6CD4A-7FBE-4BA6-BB8D-54129775C9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5C2E2F-C24E-41C0-AF7C-3263E858A6C2}"/>
              </a:ext>
            </a:extLst>
          </p:cNvPr>
          <p:cNvSpPr>
            <a:spLocks noGrp="1"/>
          </p:cNvSpPr>
          <p:nvPr>
            <p:ph type="dt" sz="half" idx="10"/>
          </p:nvPr>
        </p:nvSpPr>
        <p:spPr/>
        <p:txBody>
          <a:bodyPr/>
          <a:lstStyle/>
          <a:p>
            <a:fld id="{D989E4CF-1CA8-44B1-9FD5-C13626B0D4FD}" type="datetimeFigureOut">
              <a:rPr lang="en-US" smtClean="0"/>
              <a:t>5/22/2025</a:t>
            </a:fld>
            <a:endParaRPr lang="en-US"/>
          </a:p>
        </p:txBody>
      </p:sp>
      <p:sp>
        <p:nvSpPr>
          <p:cNvPr id="4" name="Footer Placeholder 3">
            <a:extLst>
              <a:ext uri="{FF2B5EF4-FFF2-40B4-BE49-F238E27FC236}">
                <a16:creationId xmlns:a16="http://schemas.microsoft.com/office/drawing/2014/main" id="{BA5754D8-E36A-466F-BAAD-6FCCEF4817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022416-137B-448E-B99E-73B9AD1288C7}"/>
              </a:ext>
            </a:extLst>
          </p:cNvPr>
          <p:cNvSpPr>
            <a:spLocks noGrp="1"/>
          </p:cNvSpPr>
          <p:nvPr>
            <p:ph type="sldNum" sz="quarter" idx="12"/>
          </p:nvPr>
        </p:nvSpPr>
        <p:spPr/>
        <p:txBody>
          <a:bodyPr/>
          <a:lstStyle/>
          <a:p>
            <a:fld id="{3E359E5C-9CEB-40BA-8FF9-998F60E1F75D}" type="slidenum">
              <a:rPr lang="en-US" smtClean="0"/>
              <a:t>‹#›</a:t>
            </a:fld>
            <a:endParaRPr lang="en-US"/>
          </a:p>
        </p:txBody>
      </p:sp>
    </p:spTree>
    <p:extLst>
      <p:ext uri="{BB962C8B-B14F-4D97-AF65-F5344CB8AC3E}">
        <p14:creationId xmlns:p14="http://schemas.microsoft.com/office/powerpoint/2010/main" val="36842438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38F707-3DD5-4E19-8BF1-7B7950E45BDE}" type="datetimeFigureOut">
              <a:rPr lang="en-US" smtClean="0">
                <a:solidFill>
                  <a:prstClr val="black">
                    <a:tint val="75000"/>
                  </a:prstClr>
                </a:solidFill>
              </a:rPr>
              <a:pPr/>
              <a:t>5/22/2025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B0C0FD-5F53-4943-9451-B53B83AB8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0965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748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8806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endParaRPr lang="en-US" dirty="0"/>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5807770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3232504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Log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734728" y="2283618"/>
            <a:ext cx="8200724" cy="2290763"/>
          </a:xfrm>
        </p:spPr>
        <p:txBody>
          <a:bodyPr anchor="t"/>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34728" y="4747444"/>
            <a:ext cx="820072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935429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72"/>
            <a:ext cx="10515600" cy="640936"/>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230597"/>
            <a:ext cx="10515600" cy="50489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92C82-A379-4545-9012-2E0C55996908}"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29979709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92000" cy="6858000"/>
          </a:xfrm>
          <a:prstGeom prst="rect">
            <a:avLst/>
          </a:prstGeom>
        </p:spPr>
      </p:pic>
      <p:sp>
        <p:nvSpPr>
          <p:cNvPr id="2" name="Title 1"/>
          <p:cNvSpPr>
            <a:spLocks noGrp="1"/>
          </p:cNvSpPr>
          <p:nvPr>
            <p:ph type="title" hasCustomPrompt="1"/>
          </p:nvPr>
        </p:nvSpPr>
        <p:spPr>
          <a:xfrm>
            <a:off x="831850" y="1871481"/>
            <a:ext cx="10515600" cy="2852737"/>
          </a:xfrm>
        </p:spPr>
        <p:txBody>
          <a:bodyPr anchor="ctr">
            <a:normAutofit/>
          </a:bodyPr>
          <a:lstStyle>
            <a:lvl1pPr>
              <a:defRPr sz="4800">
                <a:solidFill>
                  <a:schemeClr val="bg1"/>
                </a:solidFill>
              </a:defRPr>
            </a:lvl1pPr>
          </a:lstStyle>
          <a:p>
            <a:r>
              <a:rPr lang="en-US" dirty="0"/>
              <a:t>Click to edit Master subtitle style</a:t>
            </a:r>
          </a:p>
        </p:txBody>
      </p:sp>
      <p:sp>
        <p:nvSpPr>
          <p:cNvPr id="3" name="Text Placeholder 2"/>
          <p:cNvSpPr>
            <a:spLocks noGrp="1"/>
          </p:cNvSpPr>
          <p:nvPr>
            <p:ph type="body" idx="1"/>
          </p:nvPr>
        </p:nvSpPr>
        <p:spPr>
          <a:xfrm>
            <a:off x="831850" y="4695339"/>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6B92C82-A379-4545-9012-2E0C55996908}" type="datetimeFigureOut">
              <a:rPr lang="en-US" smtClean="0"/>
              <a:t>5/22/2025</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5DE6D7-F04D-7741-82FC-941AB368F7CA}" type="slidenum">
              <a:rPr lang="en-US" smtClean="0"/>
              <a:t>‹#›</a:t>
            </a:fld>
            <a:endParaRPr lang="en-US"/>
          </a:p>
        </p:txBody>
      </p:sp>
    </p:spTree>
    <p:extLst>
      <p:ext uri="{BB962C8B-B14F-4D97-AF65-F5344CB8AC3E}">
        <p14:creationId xmlns:p14="http://schemas.microsoft.com/office/powerpoint/2010/main" val="10229601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65099"/>
            <a:ext cx="10515600" cy="68366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230596"/>
            <a:ext cx="5181600" cy="5023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230596"/>
            <a:ext cx="5181600" cy="5023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B92C82-A379-4545-9012-2E0C55996908}"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36967241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14216"/>
            <a:ext cx="10515600" cy="640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16841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093720"/>
            <a:ext cx="5157787" cy="4095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16841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93720"/>
            <a:ext cx="5183188" cy="4095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B92C82-A379-4545-9012-2E0C55996908}" type="datetimeFigureOut">
              <a:rPr lang="en-US" smtClean="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106317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9C921-9772-41DC-B96A-7291FA1420C9}"/>
              </a:ext>
            </a:extLst>
          </p:cNvPr>
          <p:cNvSpPr>
            <a:spLocks noGrp="1"/>
          </p:cNvSpPr>
          <p:nvPr>
            <p:ph type="dt" sz="half" idx="10"/>
          </p:nvPr>
        </p:nvSpPr>
        <p:spPr/>
        <p:txBody>
          <a:bodyPr/>
          <a:lstStyle/>
          <a:p>
            <a:fld id="{D989E4CF-1CA8-44B1-9FD5-C13626B0D4FD}" type="datetimeFigureOut">
              <a:rPr lang="en-US" smtClean="0"/>
              <a:t>5/22/2025</a:t>
            </a:fld>
            <a:endParaRPr lang="en-US"/>
          </a:p>
        </p:txBody>
      </p:sp>
      <p:sp>
        <p:nvSpPr>
          <p:cNvPr id="3" name="Footer Placeholder 2">
            <a:extLst>
              <a:ext uri="{FF2B5EF4-FFF2-40B4-BE49-F238E27FC236}">
                <a16:creationId xmlns:a16="http://schemas.microsoft.com/office/drawing/2014/main" id="{7B80FAD4-42BA-41A5-8D66-66EEA3A7AA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F17E16-7AEE-4426-9116-A7F4902F6AD6}"/>
              </a:ext>
            </a:extLst>
          </p:cNvPr>
          <p:cNvSpPr>
            <a:spLocks noGrp="1"/>
          </p:cNvSpPr>
          <p:nvPr>
            <p:ph type="sldNum" sz="quarter" idx="12"/>
          </p:nvPr>
        </p:nvSpPr>
        <p:spPr/>
        <p:txBody>
          <a:bodyPr/>
          <a:lstStyle/>
          <a:p>
            <a:fld id="{3E359E5C-9CEB-40BA-8FF9-998F60E1F75D}" type="slidenum">
              <a:rPr lang="en-US" smtClean="0"/>
              <a:t>‹#›</a:t>
            </a:fld>
            <a:endParaRPr lang="en-US"/>
          </a:p>
        </p:txBody>
      </p:sp>
    </p:spTree>
    <p:extLst>
      <p:ext uri="{BB962C8B-B14F-4D97-AF65-F5344CB8AC3E}">
        <p14:creationId xmlns:p14="http://schemas.microsoft.com/office/powerpoint/2010/main" val="27439037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33467"/>
            <a:ext cx="10515600" cy="615298"/>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B92C82-A379-4545-9012-2E0C55996908}" type="datetimeFigureOut">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23304526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92C82-A379-4545-9012-2E0C55996908}" type="datetimeFigureOut">
              <a:rPr lang="en-US" smtClean="0"/>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31395854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Open">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Date Placeholder 4"/>
          <p:cNvSpPr>
            <a:spLocks noGrp="1"/>
          </p:cNvSpPr>
          <p:nvPr>
            <p:ph type="dt" sz="half" idx="10"/>
          </p:nvPr>
        </p:nvSpPr>
        <p:spPr/>
        <p:txBody>
          <a:bodyPr/>
          <a:lstStyle/>
          <a:p>
            <a:fld id="{E6B92C82-A379-4545-9012-2E0C55996908}"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9167747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92C82-A379-4545-9012-2E0C55996908}" type="datetimeFigureOut">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5DE6D7-F04D-7741-82FC-941AB368F7CA}" type="slidenum">
              <a:rPr lang="en-US" smtClean="0"/>
              <a:t>‹#›</a:t>
            </a:fld>
            <a:endParaRPr lang="en-US"/>
          </a:p>
        </p:txBody>
      </p:sp>
      <p:sp>
        <p:nvSpPr>
          <p:cNvPr id="6" name="Rectangle 5">
            <a:extLst>
              <a:ext uri="{FF2B5EF4-FFF2-40B4-BE49-F238E27FC236}">
                <a16:creationId xmlns:a16="http://schemas.microsoft.com/office/drawing/2014/main" id="{89F16AF7-FA30-40F5-8881-23EDE9BD9D67}"/>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2111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253450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108436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107086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17556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04206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5728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A45CB-0958-40E2-B206-BC7A56BC44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31AC0D-D46D-4BB5-B1E2-D99F2BE96B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60F4F9-D090-46CE-A358-311FB1810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80FF3-2724-49B4-8FA4-8B751F598A69}"/>
              </a:ext>
            </a:extLst>
          </p:cNvPr>
          <p:cNvSpPr>
            <a:spLocks noGrp="1"/>
          </p:cNvSpPr>
          <p:nvPr>
            <p:ph type="dt" sz="half" idx="10"/>
          </p:nvPr>
        </p:nvSpPr>
        <p:spPr/>
        <p:txBody>
          <a:bodyPr/>
          <a:lstStyle/>
          <a:p>
            <a:fld id="{D989E4CF-1CA8-44B1-9FD5-C13626B0D4FD}" type="datetimeFigureOut">
              <a:rPr lang="en-US" smtClean="0"/>
              <a:t>5/22/2025</a:t>
            </a:fld>
            <a:endParaRPr lang="en-US"/>
          </a:p>
        </p:txBody>
      </p:sp>
      <p:sp>
        <p:nvSpPr>
          <p:cNvPr id="6" name="Footer Placeholder 5">
            <a:extLst>
              <a:ext uri="{FF2B5EF4-FFF2-40B4-BE49-F238E27FC236}">
                <a16:creationId xmlns:a16="http://schemas.microsoft.com/office/drawing/2014/main" id="{5ABAE9D6-414B-4DD4-A7B6-9DE6D28F8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32903-A1F8-43BE-893C-7A50F5F1FD1B}"/>
              </a:ext>
            </a:extLst>
          </p:cNvPr>
          <p:cNvSpPr>
            <a:spLocks noGrp="1"/>
          </p:cNvSpPr>
          <p:nvPr>
            <p:ph type="sldNum" sz="quarter" idx="12"/>
          </p:nvPr>
        </p:nvSpPr>
        <p:spPr/>
        <p:txBody>
          <a:bodyPr/>
          <a:lstStyle/>
          <a:p>
            <a:fld id="{3E359E5C-9CEB-40BA-8FF9-998F60E1F75D}" type="slidenum">
              <a:rPr lang="en-US" smtClean="0"/>
              <a:t>‹#›</a:t>
            </a:fld>
            <a:endParaRPr lang="en-US"/>
          </a:p>
        </p:txBody>
      </p:sp>
    </p:spTree>
    <p:extLst>
      <p:ext uri="{BB962C8B-B14F-4D97-AF65-F5344CB8AC3E}">
        <p14:creationId xmlns:p14="http://schemas.microsoft.com/office/powerpoint/2010/main" val="5841485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757263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908986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340111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111206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787899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287989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159846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85354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52529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66279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41ED9-F40E-4267-9529-BEB18535FC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8F644E-61C2-4E67-A0E6-772268837B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CB7451-B52A-4192-B1BA-3F5DED3B8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90F0DC-9257-4AA2-B6D9-3DCEE53AA71D}"/>
              </a:ext>
            </a:extLst>
          </p:cNvPr>
          <p:cNvSpPr>
            <a:spLocks noGrp="1"/>
          </p:cNvSpPr>
          <p:nvPr>
            <p:ph type="dt" sz="half" idx="10"/>
          </p:nvPr>
        </p:nvSpPr>
        <p:spPr/>
        <p:txBody>
          <a:bodyPr/>
          <a:lstStyle/>
          <a:p>
            <a:fld id="{D989E4CF-1CA8-44B1-9FD5-C13626B0D4FD}" type="datetimeFigureOut">
              <a:rPr lang="en-US" smtClean="0"/>
              <a:t>5/22/2025</a:t>
            </a:fld>
            <a:endParaRPr lang="en-US"/>
          </a:p>
        </p:txBody>
      </p:sp>
      <p:sp>
        <p:nvSpPr>
          <p:cNvPr id="6" name="Footer Placeholder 5">
            <a:extLst>
              <a:ext uri="{FF2B5EF4-FFF2-40B4-BE49-F238E27FC236}">
                <a16:creationId xmlns:a16="http://schemas.microsoft.com/office/drawing/2014/main" id="{ACBC9A43-AA51-439A-8206-02C7BD7575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66F265-230A-46A1-A15E-C73CA450AC3C}"/>
              </a:ext>
            </a:extLst>
          </p:cNvPr>
          <p:cNvSpPr>
            <a:spLocks noGrp="1"/>
          </p:cNvSpPr>
          <p:nvPr>
            <p:ph type="sldNum" sz="quarter" idx="12"/>
          </p:nvPr>
        </p:nvSpPr>
        <p:spPr/>
        <p:txBody>
          <a:bodyPr/>
          <a:lstStyle/>
          <a:p>
            <a:fld id="{3E359E5C-9CEB-40BA-8FF9-998F60E1F75D}" type="slidenum">
              <a:rPr lang="en-US" smtClean="0"/>
              <a:t>‹#›</a:t>
            </a:fld>
            <a:endParaRPr lang="en-US"/>
          </a:p>
        </p:txBody>
      </p:sp>
    </p:spTree>
    <p:extLst>
      <p:ext uri="{BB962C8B-B14F-4D97-AF65-F5344CB8AC3E}">
        <p14:creationId xmlns:p14="http://schemas.microsoft.com/office/powerpoint/2010/main" val="32573098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10" name="Rectangle 9" descr="View of a lake with pine trees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cstate="screen">
              <a:extLst>
                <a:ext uri="{28A0092B-C50C-407E-A947-70E740481C1C}">
                  <a14:useLocalDpi xmlns:a14="http://schemas.microsoft.com/office/drawing/2010/main"/>
                </a:ext>
              </a:extLst>
            </a:blip>
            <a:srcRect/>
            <a:stretch>
              <a:fillRect/>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6656495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cstate="screen">
              <a:extLst>
                <a:ext uri="{28A0092B-C50C-407E-A947-70E740481C1C}">
                  <a14:useLocalDpi xmlns:a14="http://schemas.microsoft.com/office/drawing/2010/main"/>
                </a:ext>
              </a:extLst>
            </a:blip>
            <a:srcRect/>
            <a:stretch>
              <a:fillRect/>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5040708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FAB855-B396-4C5D-B5FF-F5A7D7D9DBD5}"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0F31A-4DCF-4B50-8846-F73DD78B446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5197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FAB855-B396-4C5D-B5FF-F5A7D7D9DBD5}"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0F31A-4DCF-4B50-8846-F73DD78B4464}" type="slidenum">
              <a:rPr lang="en-US" smtClean="0"/>
              <a:t>‹#›</a:t>
            </a:fld>
            <a:endParaRPr lang="en-US"/>
          </a:p>
        </p:txBody>
      </p:sp>
    </p:spTree>
    <p:extLst>
      <p:ext uri="{BB962C8B-B14F-4D97-AF65-F5344CB8AC3E}">
        <p14:creationId xmlns:p14="http://schemas.microsoft.com/office/powerpoint/2010/main" val="20453028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FAB855-B396-4C5D-B5FF-F5A7D7D9DBD5}"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0F31A-4DCF-4B50-8846-F73DD78B446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6109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FAB855-B396-4C5D-B5FF-F5A7D7D9DBD5}"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0F31A-4DCF-4B50-8846-F73DD78B4464}" type="slidenum">
              <a:rPr lang="en-US" smtClean="0"/>
              <a:t>‹#›</a:t>
            </a:fld>
            <a:endParaRPr lang="en-US"/>
          </a:p>
        </p:txBody>
      </p:sp>
    </p:spTree>
    <p:extLst>
      <p:ext uri="{BB962C8B-B14F-4D97-AF65-F5344CB8AC3E}">
        <p14:creationId xmlns:p14="http://schemas.microsoft.com/office/powerpoint/2010/main" val="24973199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FAB855-B396-4C5D-B5FF-F5A7D7D9DBD5}" type="datetimeFigureOut">
              <a:rPr lang="en-US" smtClean="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C0F31A-4DCF-4B50-8846-F73DD78B4464}" type="slidenum">
              <a:rPr lang="en-US" smtClean="0"/>
              <a:t>‹#›</a:t>
            </a:fld>
            <a:endParaRPr lang="en-US"/>
          </a:p>
        </p:txBody>
      </p:sp>
    </p:spTree>
    <p:extLst>
      <p:ext uri="{BB962C8B-B14F-4D97-AF65-F5344CB8AC3E}">
        <p14:creationId xmlns:p14="http://schemas.microsoft.com/office/powerpoint/2010/main" val="41481960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FAB855-B396-4C5D-B5FF-F5A7D7D9DBD5}" type="datetimeFigureOut">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C0F31A-4DCF-4B50-8846-F73DD78B4464}" type="slidenum">
              <a:rPr lang="en-US" smtClean="0"/>
              <a:t>‹#›</a:t>
            </a:fld>
            <a:endParaRPr lang="en-US"/>
          </a:p>
        </p:txBody>
      </p:sp>
    </p:spTree>
    <p:extLst>
      <p:ext uri="{BB962C8B-B14F-4D97-AF65-F5344CB8AC3E}">
        <p14:creationId xmlns:p14="http://schemas.microsoft.com/office/powerpoint/2010/main" val="15623757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4FAB855-B396-4C5D-B5FF-F5A7D7D9DBD5}" type="datetimeFigureOut">
              <a:rPr lang="en-US" smtClean="0"/>
              <a:t>5/22/2025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FC0F31A-4DCF-4B50-8846-F73DD78B4464}" type="slidenum">
              <a:rPr lang="en-US" smtClean="0"/>
              <a:t>‹#›</a:t>
            </a:fld>
            <a:endParaRPr lang="en-US"/>
          </a:p>
        </p:txBody>
      </p:sp>
    </p:spTree>
    <p:extLst>
      <p:ext uri="{BB962C8B-B14F-4D97-AF65-F5344CB8AC3E}">
        <p14:creationId xmlns:p14="http://schemas.microsoft.com/office/powerpoint/2010/main" val="639688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4FAB855-B396-4C5D-B5FF-F5A7D7D9DBD5}" type="datetimeFigureOut">
              <a:rPr lang="en-US" smtClean="0"/>
              <a:t>5/22/2025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FC0F31A-4DCF-4B50-8846-F73DD78B4464}" type="slidenum">
              <a:rPr lang="en-US" smtClean="0"/>
              <a:t>‹#›</a:t>
            </a:fld>
            <a:endParaRPr lang="en-US"/>
          </a:p>
        </p:txBody>
      </p:sp>
    </p:spTree>
    <p:extLst>
      <p:ext uri="{BB962C8B-B14F-4D97-AF65-F5344CB8AC3E}">
        <p14:creationId xmlns:p14="http://schemas.microsoft.com/office/powerpoint/2010/main" val="2116958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png"/><Relationship Id="rId5" Type="http://schemas.openxmlformats.org/officeDocument/2006/relationships/slideLayout" Target="../slideLayouts/slideLayout33.xml"/><Relationship Id="rId10"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theme" Target="../theme/theme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1.png"/><Relationship Id="rId5" Type="http://schemas.openxmlformats.org/officeDocument/2006/relationships/slideLayout" Target="../slideLayouts/slideLayout69.xml"/><Relationship Id="rId10" Type="http://schemas.openxmlformats.org/officeDocument/2006/relationships/theme" Target="../theme/theme6.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theme" Target="../theme/theme7.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8A14A9-202E-4261-B270-E1C97FF873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4F41B9-B0E5-4CDF-8273-0FD911F1AF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7168B5-B512-4E94-BFB2-A7E5E7A32B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9E4CF-1CA8-44B1-9FD5-C13626B0D4FD}" type="datetimeFigureOut">
              <a:rPr lang="en-US" smtClean="0"/>
              <a:t>5/22/2025</a:t>
            </a:fld>
            <a:endParaRPr lang="en-US"/>
          </a:p>
        </p:txBody>
      </p:sp>
      <p:sp>
        <p:nvSpPr>
          <p:cNvPr id="5" name="Footer Placeholder 4">
            <a:extLst>
              <a:ext uri="{FF2B5EF4-FFF2-40B4-BE49-F238E27FC236}">
                <a16:creationId xmlns:a16="http://schemas.microsoft.com/office/drawing/2014/main" id="{7C7C7792-4622-4A61-BD5B-80C722E65A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E7FA1C-2FF8-419E-91A6-0EB7CAF97C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359E5C-9CEB-40BA-8FF9-998F60E1F75D}" type="slidenum">
              <a:rPr lang="en-US" smtClean="0"/>
              <a:t>‹#›</a:t>
            </a:fld>
            <a:endParaRPr lang="en-US"/>
          </a:p>
        </p:txBody>
      </p:sp>
    </p:spTree>
    <p:extLst>
      <p:ext uri="{BB962C8B-B14F-4D97-AF65-F5344CB8AC3E}">
        <p14:creationId xmlns:p14="http://schemas.microsoft.com/office/powerpoint/2010/main" val="718192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5/22/2025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772479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282011"/>
            <a:ext cx="10515600" cy="6665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230594"/>
            <a:ext cx="10515600" cy="4929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92C82-A379-4545-9012-2E0C55996908}" type="datetimeFigureOut">
              <a:rPr lang="en-US" smtClean="0"/>
              <a:t>5/22/2025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5DE6D7-F04D-7741-82FC-941AB368F7CA}" type="slidenum">
              <a:rPr lang="en-US" smtClean="0"/>
              <a:t>‹#›</a:t>
            </a:fld>
            <a:endParaRPr lang="en-US"/>
          </a:p>
        </p:txBody>
      </p:sp>
    </p:spTree>
    <p:extLst>
      <p:ext uri="{BB962C8B-B14F-4D97-AF65-F5344CB8AC3E}">
        <p14:creationId xmlns:p14="http://schemas.microsoft.com/office/powerpoint/2010/main" val="29076652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600">
          <p15:clr>
            <a:srgbClr val="F26B43"/>
          </p15:clr>
        </p15:guide>
        <p15:guide id="4"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457200"/>
            <a:ext cx="10668000" cy="1066800"/>
          </a:xfrm>
          <a:prstGeom prst="rect">
            <a:avLst/>
          </a:prstGeom>
        </p:spPr>
        <p:txBody>
          <a:bodyPr vert="horz" lIns="0" tIns="4572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485900" y="1828799"/>
            <a:ext cx="9677400" cy="4457701"/>
          </a:xfrm>
          <a:prstGeom prst="rect">
            <a:avLst/>
          </a:prstGeom>
        </p:spPr>
        <p:txBody>
          <a:bodyPr vert="horz" lIns="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0" y="6505057"/>
            <a:ext cx="1060586" cy="344710"/>
          </a:xfrm>
          <a:prstGeom prst="rect">
            <a:avLst/>
          </a:prstGeom>
          <a:solidFill>
            <a:schemeClr val="accent1"/>
          </a:solidFill>
          <a:ln>
            <a:noFill/>
          </a:ln>
        </p:spPr>
        <p:txBody>
          <a:bodyPr vert="horz" wrap="square" lIns="91440" tIns="64008" rIns="91440" bIns="64008" rtlCol="0" anchor="ctr">
            <a:spAutoFit/>
          </a:bodyPr>
          <a:lstStyle>
            <a:lvl1pPr algn="ctr">
              <a:defRPr sz="1400" b="0" i="0">
                <a:solidFill>
                  <a:schemeClr val="bg1"/>
                </a:solidFill>
                <a:latin typeface="Red Hat Text" panose="02010303040201060303" pitchFamily="2" charset="0"/>
                <a:ea typeface="Red Hat Text" panose="02010303040201060303" pitchFamily="2" charset="0"/>
                <a:cs typeface="Red Hat Text" panose="02010303040201060303" pitchFamily="2" charset="0"/>
              </a:defRPr>
            </a:lvl1pPr>
          </a:lstStyle>
          <a:p>
            <a:endParaRPr lang="en-US" dirty="0"/>
          </a:p>
        </p:txBody>
      </p:sp>
      <p:sp>
        <p:nvSpPr>
          <p:cNvPr id="7" name="Rectangle 6">
            <a:extLst>
              <a:ext uri="{FF2B5EF4-FFF2-40B4-BE49-F238E27FC236}">
                <a16:creationId xmlns:a16="http://schemas.microsoft.com/office/drawing/2014/main" id="{EF1B1986-83A7-3542-BAD9-60B6AA5AD8E5}"/>
              </a:ext>
              <a:ext uri="{C183D7F6-B498-43B3-948B-1728B52AA6E4}">
                <adec:decorative xmlns:adec="http://schemas.microsoft.com/office/drawing/2017/decorative" val="1"/>
              </a:ext>
            </a:extLst>
          </p:cNvPr>
          <p:cNvSpPr/>
          <p:nvPr userDrawn="1"/>
        </p:nvSpPr>
        <p:spPr>
          <a:xfrm>
            <a:off x="11507059" y="0"/>
            <a:ext cx="570641" cy="1024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W–Madison red crest logo&#10;">
            <a:extLst>
              <a:ext uri="{FF2B5EF4-FFF2-40B4-BE49-F238E27FC236}">
                <a16:creationId xmlns:a16="http://schemas.microsoft.com/office/drawing/2014/main" id="{0E552B7F-AB27-DB49-8004-05CB28567967}"/>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1564318" y="222225"/>
            <a:ext cx="456122" cy="716763"/>
          </a:xfrm>
          <a:prstGeom prst="rect">
            <a:avLst/>
          </a:prstGeom>
        </p:spPr>
      </p:pic>
    </p:spTree>
    <p:extLst>
      <p:ext uri="{BB962C8B-B14F-4D97-AF65-F5344CB8AC3E}">
        <p14:creationId xmlns:p14="http://schemas.microsoft.com/office/powerpoint/2010/main" val="229597892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3200" b="1" i="0" kern="1200">
          <a:solidFill>
            <a:schemeClr val="tx1"/>
          </a:solidFill>
          <a:latin typeface="Red Hat Display" panose="02010303040201060303" pitchFamily="2" charset="0"/>
          <a:ea typeface="Red Hat Display" panose="02010303040201060303" pitchFamily="2" charset="0"/>
          <a:cs typeface="Red Hat Display" panose="02010303040201060303" pitchFamily="2" charset="0"/>
        </a:defRPr>
      </a:lvl1pPr>
    </p:titleStyle>
    <p:bodyStyle>
      <a:lvl1pPr marL="176213" indent="-176213" algn="l" defTabSz="914400" rtl="0" eaLnBrk="1" latinLnBrk="0" hangingPunct="1">
        <a:lnSpc>
          <a:spcPct val="90000"/>
        </a:lnSpc>
        <a:spcBef>
          <a:spcPts val="1000"/>
        </a:spcBef>
        <a:buClr>
          <a:schemeClr val="accent1"/>
        </a:buClr>
        <a:buSzPct val="90000"/>
        <a:buFont typeface="Arial" panose="020B0604020202020204" pitchFamily="34" charset="0"/>
        <a:buChar char="•"/>
        <a:tabLst/>
        <a:defRPr sz="2600" b="0" i="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35000" indent="-177800" algn="l" defTabSz="914400" rtl="0" eaLnBrk="1" latinLnBrk="0" hangingPunct="1">
        <a:lnSpc>
          <a:spcPct val="90000"/>
        </a:lnSpc>
        <a:spcBef>
          <a:spcPts val="500"/>
        </a:spcBef>
        <a:buFont typeface="Arial" panose="020B0604020202020204" pitchFamily="34" charset="0"/>
        <a:buChar char="•"/>
        <a:tabLst/>
        <a:defRPr sz="2100" b="0" i="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092200" indent="-177800"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543050" indent="-171450"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018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p15:clr>
            <a:srgbClr val="F26B43"/>
          </p15:clr>
        </p15:guide>
        <p15:guide id="2" pos="72">
          <p15:clr>
            <a:srgbClr val="F26B43"/>
          </p15:clr>
        </p15:guide>
        <p15:guide id="3" pos="7608">
          <p15:clr>
            <a:srgbClr val="F26B43"/>
          </p15:clr>
        </p15:guide>
        <p15:guide id="4" pos="312">
          <p15:clr>
            <a:srgbClr val="F26B43"/>
          </p15:clr>
        </p15:guide>
        <p15:guide id="5" pos="7248">
          <p15:clr>
            <a:srgbClr val="F26B43"/>
          </p15:clr>
        </p15:guide>
        <p15:guide id="6" orient="horz" pos="4248">
          <p15:clr>
            <a:srgbClr val="F26B43"/>
          </p15:clr>
        </p15:guide>
        <p15:guide id="7" orient="horz" pos="288">
          <p15:clr>
            <a:srgbClr val="F26B43"/>
          </p15:clr>
        </p15:guide>
        <p15:guide id="8" orient="horz" pos="960">
          <p15:clr>
            <a:srgbClr val="F26B43"/>
          </p15:clr>
        </p15:guide>
        <p15:guide id="9" pos="7032">
          <p15:clr>
            <a:srgbClr val="F26B43"/>
          </p15:clr>
        </p15:guide>
        <p15:guide id="10" pos="936">
          <p15:clr>
            <a:srgbClr val="F26B43"/>
          </p15:clr>
        </p15:guide>
        <p15:guide id="11" orient="horz" pos="1152">
          <p15:clr>
            <a:srgbClr val="F26B43"/>
          </p15:clr>
        </p15:guide>
        <p15:guide id="12" orient="horz" pos="39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8F707-3DD5-4E19-8BF1-7B7950E45BDE}" type="datetimeFigureOut">
              <a:rPr lang="en-US" smtClean="0">
                <a:solidFill>
                  <a:prstClr val="black">
                    <a:tint val="75000"/>
                  </a:prstClr>
                </a:solidFill>
              </a:rPr>
              <a:pPr/>
              <a:t>5/22/2025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0C0FD-5F53-4943-9451-B53B83AB8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26714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txStyles>
    <p:titleStyle>
      <a:lvl1pPr algn="l" defTabSz="914400" rtl="0" eaLnBrk="1" latinLnBrk="0" hangingPunct="1">
        <a:lnSpc>
          <a:spcPct val="90000"/>
        </a:lnSpc>
        <a:spcBef>
          <a:spcPct val="0"/>
        </a:spcBef>
        <a:buNone/>
        <a:defRPr sz="4400" b="1"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4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282011"/>
            <a:ext cx="10515600" cy="6665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230594"/>
            <a:ext cx="10515600" cy="4929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92C82-A379-4545-9012-2E0C55996908}" type="datetimeFigureOut">
              <a:rPr lang="en-US" smtClean="0"/>
              <a:t>5/22/2025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5DE6D7-F04D-7741-82FC-941AB368F7CA}" type="slidenum">
              <a:rPr lang="en-US" smtClean="0"/>
              <a:t>‹#›</a:t>
            </a:fld>
            <a:endParaRPr lang="en-US"/>
          </a:p>
        </p:txBody>
      </p:sp>
    </p:spTree>
    <p:extLst>
      <p:ext uri="{BB962C8B-B14F-4D97-AF65-F5344CB8AC3E}">
        <p14:creationId xmlns:p14="http://schemas.microsoft.com/office/powerpoint/2010/main" val="103580487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600">
          <p15:clr>
            <a:srgbClr val="F26B43"/>
          </p15:clr>
        </p15:guide>
        <p15:guide id="4"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5/22/2025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5186956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4FAB855-B396-4C5D-B5FF-F5A7D7D9DBD5}" type="datetimeFigureOut">
              <a:rPr lang="en-US" smtClean="0"/>
              <a:t>5/22/2025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FC0F31A-4DCF-4B50-8846-F73DD78B4464}" type="slidenum">
              <a:rPr lang="en-US" smtClean="0"/>
              <a:t>‹#›</a:t>
            </a:fld>
            <a:endParaRPr lang="en-US"/>
          </a:p>
        </p:txBody>
      </p:sp>
    </p:spTree>
    <p:extLst>
      <p:ext uri="{BB962C8B-B14F-4D97-AF65-F5344CB8AC3E}">
        <p14:creationId xmlns:p14="http://schemas.microsoft.com/office/powerpoint/2010/main" val="296561477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8.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hyperlink" Target="https://renzweedscience.cals.wisc.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9.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7.xml"/><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3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fyi.extension.wisc.edu/wifdn/tools/wisconsin-invasive-species-calendar/"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90.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gif"/></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0.xml"/><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0.xml"/><Relationship Id="rId5" Type="http://schemas.openxmlformats.org/officeDocument/2006/relationships/image" Target="../media/image76.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0.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0.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fyi.extension.wisc.edu/wifdn/tools/sis_module/" TargetMode="Externa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fyi.extension.wisc.edu/wifdn/tools/sis_module/" TargetMode="Externa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zoDv_GleFHg" TargetMode="External"/><Relationship Id="rId2" Type="http://schemas.openxmlformats.org/officeDocument/2006/relationships/hyperlink" Target="https://fyi.extension.wisc.edu/wifdn/tools/sis_module/" TargetMode="External"/><Relationship Id="rId1" Type="http://schemas.openxmlformats.org/officeDocument/2006/relationships/slideLayout" Target="../slideLayouts/slideLayout67.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fyi.extension.wisc.edu/wifdn/tools/sis_module/" TargetMode="Externa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fyi.extension.wisc.edu/wifdn/tools/sis_module/" TargetMode="Externa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fyi.extension.wisc.edu/wifdn/tools/sis_module/" TargetMode="External"/><Relationship Id="rId1" Type="http://schemas.openxmlformats.org/officeDocument/2006/relationships/slideLayout" Target="../slideLayouts/slideLayout67.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fyi.extension.wisc.edu/wifdn/tools/sis_module/" TargetMode="External"/><Relationship Id="rId1" Type="http://schemas.openxmlformats.org/officeDocument/2006/relationships/slideLayout" Target="../slideLayouts/slideLayout67.xml"/><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8.png"/><Relationship Id="rId2" Type="http://schemas.openxmlformats.org/officeDocument/2006/relationships/hyperlink" Target="https://fyi.extension.wisc.edu/wifdn/tools/sis_module/" TargetMode="External"/><Relationship Id="rId1" Type="http://schemas.openxmlformats.org/officeDocument/2006/relationships/slideLayout" Target="../slideLayouts/slideLayout6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fyi.extension.wisc.edu/wifdn/tools/sis_module/" TargetMode="Externa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fyi.extension.wisc.edu/wifdn/tools/sis_module/" TargetMode="Externa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docs.google.com/spreadsheets/d/1L_BslwmcQIjyvcMuMYdpKkWZ09vKj4rl-jq8-JjMRcc/edit?gid=1106754704#gid=1106754704" TargetMode="Externa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98.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17.xml"/><Relationship Id="rId1" Type="http://schemas.openxmlformats.org/officeDocument/2006/relationships/slideLayout" Target="../slideLayouts/slideLayout98.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98.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5.xml"/><Relationship Id="rId4" Type="http://schemas.openxmlformats.org/officeDocument/2006/relationships/hyperlink" Target="https://www.eddmaps.org/trainin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8.pn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8F2B732-58EC-3188-E070-9166467A5BDC}"/>
              </a:ext>
            </a:extLst>
          </p:cNvPr>
          <p:cNvSpPr txBox="1">
            <a:spLocks/>
          </p:cNvSpPr>
          <p:nvPr/>
        </p:nvSpPr>
        <p:spPr>
          <a:xfrm>
            <a:off x="2497753" y="4918051"/>
            <a:ext cx="7196494" cy="1811560"/>
          </a:xfrm>
          <a:prstGeom prst="rect">
            <a:avLst/>
          </a:prstGeom>
        </p:spPr>
        <p:txBody>
          <a:bodyPr vert="horz" lIns="91440" tIns="45720" rIns="91440" bIns="45720" rtlCol="0" anchor="t">
            <a:normAutofit fontScale="62500" lnSpcReduction="2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3800" b="0" i="0" u="none" strike="noStrike" kern="1200" cap="none" spc="0" normalizeH="0" baseline="0" noProof="0" dirty="0">
                <a:ln>
                  <a:noFill/>
                </a:ln>
                <a:solidFill>
                  <a:srgbClr val="C00000"/>
                </a:solidFill>
                <a:effectLst/>
                <a:uLnTx/>
                <a:uFillTx/>
                <a:latin typeface="Century Gothic" panose="020B0502020202020204"/>
                <a:ea typeface="+mn-ea"/>
                <a:cs typeface="+mn-cs"/>
              </a:rPr>
              <a:t>Matthew Wallrath - Outreach Specialist</a:t>
            </a: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4600" b="1" i="0" u="none" strike="noStrike" kern="1200" cap="none" spc="0" normalizeH="0" baseline="0" noProof="0" dirty="0">
                <a:ln>
                  <a:noFill/>
                </a:ln>
                <a:solidFill>
                  <a:schemeClr val="tx1"/>
                </a:solidFill>
                <a:effectLst/>
                <a:uLnTx/>
                <a:uFillTx/>
                <a:latin typeface="Century Gothic" panose="020B0502020202020204"/>
                <a:ea typeface="+mn-ea"/>
                <a:cs typeface="+mn-cs"/>
              </a:rPr>
              <a:t>Wi</a:t>
            </a:r>
            <a:r>
              <a:rPr kumimoji="0" lang="en-US" sz="3800" b="0" i="0" u="none" strike="noStrike" kern="1200" cap="none" spc="0" normalizeH="0" baseline="0" noProof="0" dirty="0">
                <a:ln>
                  <a:noFill/>
                </a:ln>
                <a:solidFill>
                  <a:schemeClr val="tx1"/>
                </a:solidFill>
                <a:effectLst/>
                <a:uLnTx/>
                <a:uFillTx/>
                <a:latin typeface="Century Gothic" panose="020B0502020202020204"/>
                <a:ea typeface="+mn-ea"/>
                <a:cs typeface="+mn-cs"/>
              </a:rPr>
              <a:t>sconsin </a:t>
            </a:r>
            <a:r>
              <a:rPr kumimoji="0" lang="en-US" sz="4600" b="1" i="0" u="none" strike="noStrike" kern="1200" cap="none" spc="0" normalizeH="0" baseline="0" noProof="0" dirty="0">
                <a:ln>
                  <a:noFill/>
                </a:ln>
                <a:solidFill>
                  <a:schemeClr val="tx1"/>
                </a:solidFill>
                <a:effectLst/>
                <a:uLnTx/>
                <a:uFillTx/>
                <a:latin typeface="Century Gothic" panose="020B0502020202020204"/>
                <a:ea typeface="+mn-ea"/>
                <a:cs typeface="+mn-cs"/>
              </a:rPr>
              <a:t>F</a:t>
            </a:r>
            <a:r>
              <a:rPr kumimoji="0" lang="en-US" sz="3800" b="0" i="0" u="none" strike="noStrike" kern="1200" cap="none" spc="0" normalizeH="0" baseline="0" noProof="0" dirty="0">
                <a:ln>
                  <a:noFill/>
                </a:ln>
                <a:solidFill>
                  <a:schemeClr val="tx1"/>
                </a:solidFill>
                <a:effectLst/>
                <a:uLnTx/>
                <a:uFillTx/>
                <a:latin typeface="Century Gothic" panose="020B0502020202020204"/>
                <a:ea typeface="+mn-ea"/>
                <a:cs typeface="+mn-cs"/>
              </a:rPr>
              <a:t>irst </a:t>
            </a:r>
            <a:r>
              <a:rPr kumimoji="0" lang="en-US" sz="4600" b="1" i="0" u="none" strike="noStrike" kern="1200" cap="none" spc="0" normalizeH="0" baseline="0" noProof="0" dirty="0">
                <a:ln>
                  <a:noFill/>
                </a:ln>
                <a:solidFill>
                  <a:schemeClr val="tx1"/>
                </a:solidFill>
                <a:effectLst/>
                <a:uLnTx/>
                <a:uFillTx/>
                <a:latin typeface="Century Gothic" panose="020B0502020202020204"/>
                <a:ea typeface="+mn-ea"/>
                <a:cs typeface="+mn-cs"/>
              </a:rPr>
              <a:t>D</a:t>
            </a:r>
            <a:r>
              <a:rPr kumimoji="0" lang="en-US" sz="3800" b="0" i="0" u="none" strike="noStrike" kern="1200" cap="none" spc="0" normalizeH="0" baseline="0" noProof="0" dirty="0">
                <a:ln>
                  <a:noFill/>
                </a:ln>
                <a:solidFill>
                  <a:schemeClr val="tx1"/>
                </a:solidFill>
                <a:effectLst/>
                <a:uLnTx/>
                <a:uFillTx/>
                <a:latin typeface="Century Gothic" panose="020B0502020202020204"/>
                <a:ea typeface="+mn-ea"/>
                <a:cs typeface="+mn-cs"/>
              </a:rPr>
              <a:t>etector </a:t>
            </a:r>
            <a:r>
              <a:rPr kumimoji="0" lang="en-US" sz="4600" b="1" i="0" u="none" strike="noStrike" kern="1200" cap="none" spc="0" normalizeH="0" baseline="0" noProof="0" dirty="0">
                <a:ln>
                  <a:noFill/>
                </a:ln>
                <a:solidFill>
                  <a:schemeClr val="tx1"/>
                </a:solidFill>
                <a:effectLst/>
                <a:uLnTx/>
                <a:uFillTx/>
                <a:latin typeface="Century Gothic" panose="020B0502020202020204"/>
                <a:ea typeface="+mn-ea"/>
                <a:cs typeface="+mn-cs"/>
              </a:rPr>
              <a:t>N</a:t>
            </a:r>
            <a:r>
              <a:rPr kumimoji="0" lang="en-US" sz="3800" b="0" i="0" u="none" strike="noStrike" kern="1200" cap="none" spc="0" normalizeH="0" baseline="0" noProof="0" dirty="0">
                <a:ln>
                  <a:noFill/>
                </a:ln>
                <a:solidFill>
                  <a:schemeClr val="tx1"/>
                </a:solidFill>
                <a:effectLst/>
                <a:uLnTx/>
                <a:uFillTx/>
                <a:latin typeface="Century Gothic" panose="020B0502020202020204"/>
                <a:ea typeface="+mn-ea"/>
                <a:cs typeface="+mn-cs"/>
              </a:rPr>
              <a:t>etwork Coordinator</a:t>
            </a: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3800" b="0" i="0" u="none" strike="noStrike" kern="1200" cap="none" spc="0" normalizeH="0" baseline="0" noProof="0" dirty="0">
                <a:ln>
                  <a:noFill/>
                </a:ln>
                <a:solidFill>
                  <a:srgbClr val="C00000"/>
                </a:solidFill>
                <a:effectLst/>
                <a:uLnTx/>
                <a:uFillTx/>
                <a:latin typeface="Century Gothic" panose="020B0502020202020204"/>
                <a:ea typeface="+mn-ea"/>
                <a:cs typeface="+mn-cs"/>
              </a:rPr>
              <a:t>University of Wisconsin - Madison</a:t>
            </a: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3800" b="0" i="0" u="none" strike="noStrike" kern="1200" cap="none" spc="0" normalizeH="0" baseline="0" noProof="0" dirty="0">
                <a:ln>
                  <a:noFill/>
                </a:ln>
                <a:solidFill>
                  <a:srgbClr val="C00000"/>
                </a:solidFill>
                <a:effectLst/>
                <a:uLnTx/>
                <a:uFillTx/>
                <a:latin typeface="Century Gothic" panose="020B0502020202020204"/>
                <a:ea typeface="+mn-ea"/>
                <a:cs typeface="+mn-cs"/>
              </a:rPr>
              <a:t>mrwallrath@wisc.edu Office: 608-262-9570</a:t>
            </a: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en-US" sz="3800" b="0" i="0" u="none" strike="noStrike" kern="1200" cap="none" spc="0" normalizeH="0" baseline="0" noProof="0" dirty="0">
              <a:ln>
                <a:noFill/>
              </a:ln>
              <a:solidFill>
                <a:srgbClr val="0070C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entury Gothic" panose="020B0502020202020204"/>
              <a:ea typeface="+mn-ea"/>
              <a:cs typeface="+mn-cs"/>
            </a:endParaRPr>
          </a:p>
        </p:txBody>
      </p:sp>
      <p:sp>
        <p:nvSpPr>
          <p:cNvPr id="8" name="Title 1">
            <a:extLst>
              <a:ext uri="{FF2B5EF4-FFF2-40B4-BE49-F238E27FC236}">
                <a16:creationId xmlns:a16="http://schemas.microsoft.com/office/drawing/2014/main" id="{65018513-4738-FAC5-7552-964EE3E3302F}"/>
              </a:ext>
            </a:extLst>
          </p:cNvPr>
          <p:cNvSpPr txBox="1">
            <a:spLocks noGrp="1"/>
          </p:cNvSpPr>
          <p:nvPr>
            <p:ph type="ctrTitle"/>
          </p:nvPr>
        </p:nvSpPr>
        <p:spPr>
          <a:xfrm>
            <a:off x="2636222" y="2667909"/>
            <a:ext cx="8769350" cy="200071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t>Make a Plan to Tackle Invasives:</a:t>
            </a:r>
            <a:br>
              <a:rPr lang="en-US" sz="3200" b="1" dirty="0"/>
            </a:br>
            <a:r>
              <a:rPr lang="en-US" sz="3200" b="1" dirty="0"/>
              <a:t>Why management matters, how they invasives are regulated, and ways to plan to do management</a:t>
            </a:r>
          </a:p>
        </p:txBody>
      </p:sp>
      <p:pic>
        <p:nvPicPr>
          <p:cNvPr id="9" name="Picture 8">
            <a:extLst>
              <a:ext uri="{FF2B5EF4-FFF2-40B4-BE49-F238E27FC236}">
                <a16:creationId xmlns:a16="http://schemas.microsoft.com/office/drawing/2014/main" id="{0EE4C0DF-8FD0-8CC1-EB27-F8FAA18877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19192" y="152400"/>
            <a:ext cx="2886380" cy="2645849"/>
          </a:xfrm>
          <a:prstGeom prst="rect">
            <a:avLst/>
          </a:prstGeom>
        </p:spPr>
      </p:pic>
      <p:pic>
        <p:nvPicPr>
          <p:cNvPr id="3" name="Picture 2" descr="A black background with red text&#10;&#10;Description automatically generated">
            <a:extLst>
              <a:ext uri="{FF2B5EF4-FFF2-40B4-BE49-F238E27FC236}">
                <a16:creationId xmlns:a16="http://schemas.microsoft.com/office/drawing/2014/main" id="{DECEA424-25F6-6534-BED7-83052EE27E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6428" y="453486"/>
            <a:ext cx="12192000" cy="1735896"/>
          </a:xfrm>
          <a:prstGeom prst="rect">
            <a:avLst/>
          </a:prstGeom>
        </p:spPr>
      </p:pic>
    </p:spTree>
    <p:extLst>
      <p:ext uri="{BB962C8B-B14F-4D97-AF65-F5344CB8AC3E}">
        <p14:creationId xmlns:p14="http://schemas.microsoft.com/office/powerpoint/2010/main" val="149636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43C757E-5D54-4FD7-AFFC-9E286C1F6452}"/>
              </a:ext>
            </a:extLst>
          </p:cNvPr>
          <p:cNvSpPr>
            <a:spLocks noGrp="1"/>
          </p:cNvSpPr>
          <p:nvPr>
            <p:ph type="title"/>
          </p:nvPr>
        </p:nvSpPr>
        <p:spPr>
          <a:xfrm>
            <a:off x="838200" y="461481"/>
            <a:ext cx="10515600" cy="666573"/>
          </a:xfrm>
        </p:spPr>
        <p:txBody>
          <a:bodyPr>
            <a:normAutofit fontScale="90000"/>
          </a:bodyPr>
          <a:lstStyle/>
          <a:p>
            <a:pPr algn="ctr"/>
            <a:r>
              <a:rPr lang="en-US" dirty="0">
                <a:solidFill>
                  <a:schemeClr val="bg1"/>
                </a:solidFill>
                <a:latin typeface="Avenir Next LT Pro" panose="020B0504020202020204" pitchFamily="34" charset="0"/>
              </a:rPr>
              <a:t>What makes a plant invasive?</a:t>
            </a:r>
          </a:p>
        </p:txBody>
      </p:sp>
      <p:sp>
        <p:nvSpPr>
          <p:cNvPr id="12" name="Content Placeholder 2">
            <a:extLst>
              <a:ext uri="{FF2B5EF4-FFF2-40B4-BE49-F238E27FC236}">
                <a16:creationId xmlns:a16="http://schemas.microsoft.com/office/drawing/2014/main" id="{FC375803-B459-9B6A-BCAA-19D27D26E4BF}"/>
              </a:ext>
            </a:extLst>
          </p:cNvPr>
          <p:cNvSpPr txBox="1">
            <a:spLocks/>
          </p:cNvSpPr>
          <p:nvPr/>
        </p:nvSpPr>
        <p:spPr>
          <a:xfrm>
            <a:off x="457199" y="2101364"/>
            <a:ext cx="6518031" cy="31740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292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Naturalized, non-native plants</a:t>
            </a:r>
          </a:p>
          <a:p>
            <a:pPr marL="50292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Cause or have potential           to cause harm</a:t>
            </a:r>
          </a:p>
          <a:p>
            <a:pPr marL="96012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Economic</a:t>
            </a:r>
          </a:p>
          <a:p>
            <a:pPr marL="96012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Environmental</a:t>
            </a:r>
          </a:p>
          <a:p>
            <a:pPr marL="96012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Human/animal health</a:t>
            </a:r>
          </a:p>
          <a:p>
            <a:pPr marL="27432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endParaRPr>
          </a:p>
        </p:txBody>
      </p:sp>
      <p:pic>
        <p:nvPicPr>
          <p:cNvPr id="6" name="Picture 5" descr="A group of white flowers&#10;&#10;Description automatically generated with medium confidence">
            <a:extLst>
              <a:ext uri="{FF2B5EF4-FFF2-40B4-BE49-F238E27FC236}">
                <a16:creationId xmlns:a16="http://schemas.microsoft.com/office/drawing/2014/main" id="{E0A0523F-E3BA-7112-7477-4900756D52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39000" y="1658815"/>
            <a:ext cx="4026877" cy="4026877"/>
          </a:xfrm>
          <a:prstGeom prst="rect">
            <a:avLst/>
          </a:prstGeom>
        </p:spPr>
      </p:pic>
      <p:sp>
        <p:nvSpPr>
          <p:cNvPr id="15" name="TextBox 14">
            <a:extLst>
              <a:ext uri="{FF2B5EF4-FFF2-40B4-BE49-F238E27FC236}">
                <a16:creationId xmlns:a16="http://schemas.microsoft.com/office/drawing/2014/main" id="{E3A750B4-C89B-5FB6-05AF-0A24BC82C65C}"/>
              </a:ext>
            </a:extLst>
          </p:cNvPr>
          <p:cNvSpPr txBox="1"/>
          <p:nvPr/>
        </p:nvSpPr>
        <p:spPr>
          <a:xfrm>
            <a:off x="8044917" y="5685692"/>
            <a:ext cx="27415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Multiflora rose</a:t>
            </a:r>
          </a:p>
        </p:txBody>
      </p:sp>
    </p:spTree>
    <p:extLst>
      <p:ext uri="{BB962C8B-B14F-4D97-AF65-F5344CB8AC3E}">
        <p14:creationId xmlns:p14="http://schemas.microsoft.com/office/powerpoint/2010/main" val="310371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6AEC2F-34ED-401E-B0B2-2290C0AB00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3496" y="0"/>
            <a:ext cx="10623473" cy="6858000"/>
          </a:xfrm>
          <a:prstGeom prst="rect">
            <a:avLst/>
          </a:prstGeom>
        </p:spPr>
      </p:pic>
    </p:spTree>
    <p:extLst>
      <p:ext uri="{BB962C8B-B14F-4D97-AF65-F5344CB8AC3E}">
        <p14:creationId xmlns:p14="http://schemas.microsoft.com/office/powerpoint/2010/main" val="2999516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F4AC-C96D-48A9-B4C4-EF6861737A67}"/>
              </a:ext>
            </a:extLst>
          </p:cNvPr>
          <p:cNvSpPr>
            <a:spLocks noGrp="1"/>
          </p:cNvSpPr>
          <p:nvPr>
            <p:ph type="title"/>
          </p:nvPr>
        </p:nvSpPr>
        <p:spPr/>
        <p:txBody>
          <a:bodyPr/>
          <a:lstStyle/>
          <a:p>
            <a:br>
              <a:rPr lang="en-US" dirty="0"/>
            </a:br>
            <a:r>
              <a:rPr lang="en-US" dirty="0"/>
              <a:t>          Socio-Economic Impacts </a:t>
            </a:r>
            <a:br>
              <a:rPr lang="en-US" dirty="0"/>
            </a:br>
            <a:r>
              <a:rPr lang="en-US" dirty="0"/>
              <a:t>          of Invasive Species</a:t>
            </a:r>
          </a:p>
        </p:txBody>
      </p:sp>
      <p:sp>
        <p:nvSpPr>
          <p:cNvPr id="3" name="Content Placeholder 2">
            <a:extLst>
              <a:ext uri="{FF2B5EF4-FFF2-40B4-BE49-F238E27FC236}">
                <a16:creationId xmlns:a16="http://schemas.microsoft.com/office/drawing/2014/main" id="{82DEDA84-D0AA-40C8-9D3F-716038918403}"/>
              </a:ext>
            </a:extLst>
          </p:cNvPr>
          <p:cNvSpPr>
            <a:spLocks noGrp="1"/>
          </p:cNvSpPr>
          <p:nvPr>
            <p:ph idx="1"/>
          </p:nvPr>
        </p:nvSpPr>
        <p:spPr>
          <a:xfrm>
            <a:off x="2194279" y="1711354"/>
            <a:ext cx="9213527" cy="4739780"/>
          </a:xfrm>
        </p:spPr>
        <p:txBody>
          <a:bodyPr>
            <a:normAutofit fontScale="47500" lnSpcReduction="20000"/>
          </a:bodyPr>
          <a:lstStyle/>
          <a:p>
            <a:r>
              <a:rPr lang="en-US" sz="5900" dirty="0"/>
              <a:t>Decreased natural beauty and tourism.</a:t>
            </a:r>
          </a:p>
          <a:p>
            <a:r>
              <a:rPr lang="en-US" sz="5900" dirty="0"/>
              <a:t>Hunting/hiking land made impassable or unusable.</a:t>
            </a:r>
          </a:p>
          <a:p>
            <a:r>
              <a:rPr lang="en-US" sz="5900" dirty="0"/>
              <a:t>Recreational boating and fish habitat disrupted.</a:t>
            </a:r>
          </a:p>
          <a:p>
            <a:r>
              <a:rPr lang="en-US" sz="5900" dirty="0"/>
              <a:t>Long-term forest production declines.</a:t>
            </a:r>
          </a:p>
          <a:p>
            <a:r>
              <a:rPr lang="en-US" sz="5900" dirty="0"/>
              <a:t>Human health concerns: toxic and </a:t>
            </a:r>
            <a:r>
              <a:rPr lang="en-US" sz="5900" dirty="0">
                <a:solidFill>
                  <a:srgbClr val="FF0000"/>
                </a:solidFill>
              </a:rPr>
              <a:t>allergenic</a:t>
            </a:r>
            <a:r>
              <a:rPr lang="en-US" sz="5900" dirty="0"/>
              <a:t> plants.</a:t>
            </a:r>
          </a:p>
          <a:p>
            <a:r>
              <a:rPr lang="en-US" sz="5900" dirty="0"/>
              <a:t>Pastures degraded.</a:t>
            </a:r>
          </a:p>
          <a:p>
            <a:r>
              <a:rPr lang="en-US" sz="5900" dirty="0"/>
              <a:t>Agricultural cost of control and loss of production.</a:t>
            </a:r>
          </a:p>
          <a:p>
            <a:endParaRPr lang="en-US" dirty="0"/>
          </a:p>
        </p:txBody>
      </p:sp>
      <p:pic>
        <p:nvPicPr>
          <p:cNvPr id="4" name="Picture 3">
            <a:extLst>
              <a:ext uri="{FF2B5EF4-FFF2-40B4-BE49-F238E27FC236}">
                <a16:creationId xmlns:a16="http://schemas.microsoft.com/office/drawing/2014/main" id="{98F3BAE9-0E6B-414D-8335-337FC1AF3E2C}"/>
              </a:ext>
            </a:extLst>
          </p:cNvPr>
          <p:cNvPicPr>
            <a:picLocks noChangeAspect="1"/>
          </p:cNvPicPr>
          <p:nvPr/>
        </p:nvPicPr>
        <p:blipFill>
          <a:blip r:embed="rId2"/>
          <a:stretch>
            <a:fillRect/>
          </a:stretch>
        </p:blipFill>
        <p:spPr>
          <a:xfrm>
            <a:off x="1067876" y="257099"/>
            <a:ext cx="7659281" cy="6343802"/>
          </a:xfrm>
          <a:prstGeom prst="rect">
            <a:avLst/>
          </a:prstGeom>
        </p:spPr>
      </p:pic>
    </p:spTree>
    <p:extLst>
      <p:ext uri="{BB962C8B-B14F-4D97-AF65-F5344CB8AC3E}">
        <p14:creationId xmlns:p14="http://schemas.microsoft.com/office/powerpoint/2010/main" val="2868704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F4AC-C96D-48A9-B4C4-EF6861737A6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2DEDA84-D0AA-40C8-9D3F-716038918403}"/>
              </a:ext>
            </a:extLst>
          </p:cNvPr>
          <p:cNvSpPr>
            <a:spLocks noGrp="1"/>
          </p:cNvSpPr>
          <p:nvPr>
            <p:ph idx="1"/>
          </p:nvPr>
        </p:nvSpPr>
        <p:spPr>
          <a:xfrm>
            <a:off x="2194279" y="1711354"/>
            <a:ext cx="9213527" cy="4739780"/>
          </a:xfrm>
        </p:spPr>
        <p:txBody>
          <a:bodyPr>
            <a:normAutofit fontScale="47500" lnSpcReduction="20000"/>
          </a:bodyPr>
          <a:lstStyle/>
          <a:p>
            <a:r>
              <a:rPr lang="en-US" sz="5900" dirty="0"/>
              <a:t>Decreased natural beauty and tourism.</a:t>
            </a:r>
          </a:p>
          <a:p>
            <a:r>
              <a:rPr lang="en-US" sz="5900" dirty="0"/>
              <a:t>Hunting/hiking land made impassable or unusable.</a:t>
            </a:r>
          </a:p>
          <a:p>
            <a:r>
              <a:rPr lang="en-US" sz="5900" dirty="0"/>
              <a:t>Recreational boating and fish habitat disrupted.</a:t>
            </a:r>
          </a:p>
          <a:p>
            <a:r>
              <a:rPr lang="en-US" sz="5900" dirty="0"/>
              <a:t>Long-term forest production declines.</a:t>
            </a:r>
          </a:p>
          <a:p>
            <a:r>
              <a:rPr lang="en-US" sz="5900" dirty="0"/>
              <a:t>Human health concerns: toxic and allergenic plants.</a:t>
            </a:r>
          </a:p>
          <a:p>
            <a:r>
              <a:rPr lang="en-US" sz="5900" dirty="0"/>
              <a:t>Pastures degraded.</a:t>
            </a:r>
          </a:p>
          <a:p>
            <a:r>
              <a:rPr lang="en-US" sz="5900" dirty="0"/>
              <a:t>Agricultural cost of control and loss of production.</a:t>
            </a:r>
          </a:p>
          <a:p>
            <a:endParaRPr lang="en-US" dirty="0"/>
          </a:p>
        </p:txBody>
      </p:sp>
      <p:pic>
        <p:nvPicPr>
          <p:cNvPr id="4" name="Picture 3">
            <a:extLst>
              <a:ext uri="{FF2B5EF4-FFF2-40B4-BE49-F238E27FC236}">
                <a16:creationId xmlns:a16="http://schemas.microsoft.com/office/drawing/2014/main" id="{98F3BAE9-0E6B-414D-8335-337FC1AF3E2C}"/>
              </a:ext>
            </a:extLst>
          </p:cNvPr>
          <p:cNvPicPr>
            <a:picLocks noChangeAspect="1"/>
          </p:cNvPicPr>
          <p:nvPr/>
        </p:nvPicPr>
        <p:blipFill>
          <a:blip r:embed="rId2"/>
          <a:stretch>
            <a:fillRect/>
          </a:stretch>
        </p:blipFill>
        <p:spPr>
          <a:xfrm>
            <a:off x="1216272" y="1174459"/>
            <a:ext cx="6553184" cy="5427677"/>
          </a:xfrm>
          <a:prstGeom prst="rect">
            <a:avLst/>
          </a:prstGeom>
        </p:spPr>
      </p:pic>
      <p:pic>
        <p:nvPicPr>
          <p:cNvPr id="5" name="Picture 4">
            <a:extLst>
              <a:ext uri="{FF2B5EF4-FFF2-40B4-BE49-F238E27FC236}">
                <a16:creationId xmlns:a16="http://schemas.microsoft.com/office/drawing/2014/main" id="{7A3EBDA0-C0B7-436E-B660-49E74AAF33FE}"/>
              </a:ext>
            </a:extLst>
          </p:cNvPr>
          <p:cNvPicPr>
            <a:picLocks noChangeAspect="1"/>
          </p:cNvPicPr>
          <p:nvPr/>
        </p:nvPicPr>
        <p:blipFill>
          <a:blip r:embed="rId3"/>
          <a:stretch>
            <a:fillRect/>
          </a:stretch>
        </p:blipFill>
        <p:spPr>
          <a:xfrm>
            <a:off x="5139480" y="1754697"/>
            <a:ext cx="6896100" cy="4267200"/>
          </a:xfrm>
          <a:prstGeom prst="rect">
            <a:avLst/>
          </a:prstGeom>
        </p:spPr>
      </p:pic>
    </p:spTree>
    <p:extLst>
      <p:ext uri="{BB962C8B-B14F-4D97-AF65-F5344CB8AC3E}">
        <p14:creationId xmlns:p14="http://schemas.microsoft.com/office/powerpoint/2010/main" val="1096808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A3EC80-4E9D-4E29-9E3C-22B6238D7D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792"/>
            <a:ext cx="12192000" cy="6833208"/>
          </a:xfrm>
          <a:prstGeom prst="rect">
            <a:avLst/>
          </a:prstGeom>
        </p:spPr>
      </p:pic>
    </p:spTree>
    <p:extLst>
      <p:ext uri="{BB962C8B-B14F-4D97-AF65-F5344CB8AC3E}">
        <p14:creationId xmlns:p14="http://schemas.microsoft.com/office/powerpoint/2010/main" val="750251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A14EE9-1375-E06B-0098-00665D8583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5040" y="692495"/>
            <a:ext cx="9329531" cy="6165505"/>
          </a:xfrm>
          <a:prstGeom prst="rect">
            <a:avLst/>
          </a:prstGeom>
        </p:spPr>
      </p:pic>
      <p:pic>
        <p:nvPicPr>
          <p:cNvPr id="2" name="Picture 1">
            <a:extLst>
              <a:ext uri="{FF2B5EF4-FFF2-40B4-BE49-F238E27FC236}">
                <a16:creationId xmlns:a16="http://schemas.microsoft.com/office/drawing/2014/main" id="{54CE2218-D701-4CCF-BBC0-E68D0EDE8A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72467" y="0"/>
            <a:ext cx="8058426" cy="4580295"/>
          </a:xfrm>
          <a:prstGeom prst="rect">
            <a:avLst/>
          </a:prstGeom>
        </p:spPr>
      </p:pic>
      <p:sp>
        <p:nvSpPr>
          <p:cNvPr id="40" name="TextBox 39">
            <a:extLst>
              <a:ext uri="{FF2B5EF4-FFF2-40B4-BE49-F238E27FC236}">
                <a16:creationId xmlns:a16="http://schemas.microsoft.com/office/drawing/2014/main" id="{5B79E5B1-375E-9B7D-FFA5-286E4B609B09}"/>
              </a:ext>
            </a:extLst>
          </p:cNvPr>
          <p:cNvSpPr txBox="1"/>
          <p:nvPr/>
        </p:nvSpPr>
        <p:spPr>
          <a:xfrm>
            <a:off x="9668933" y="4580295"/>
            <a:ext cx="246196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Cannot </a:t>
            </a:r>
            <a:r>
              <a:rPr kumimoji="0" lang="en-US" sz="1800" b="0" i="0" u="none" strike="noStrike" kern="1200" cap="none" spc="0" normalizeH="0" baseline="0" noProof="0" dirty="0">
                <a:ln>
                  <a:noFill/>
                </a:ln>
                <a:solidFill>
                  <a:prstClr val="white"/>
                </a:solidFill>
                <a:effectLst/>
                <a:highlight>
                  <a:srgbClr val="FF0000"/>
                </a:highlight>
                <a:uLnTx/>
                <a:uFillTx/>
                <a:latin typeface="Century Gothic" panose="020B0502020202020204"/>
                <a:ea typeface="+mn-ea"/>
                <a:cs typeface="+mn-cs"/>
              </a:rPr>
              <a:t>P</a:t>
            </a:r>
            <a:r>
              <a:rPr kumimoji="0" lang="en-US" sz="1800" b="0" i="0" u="none" strike="noStrike" kern="1200" cap="none" spc="0" normalizeH="0" baseline="0" noProof="0" dirty="0">
                <a:ln>
                  <a:noFill/>
                </a:ln>
                <a:solidFill>
                  <a:prstClr val="black"/>
                </a:solidFill>
                <a:effectLst/>
                <a:highlight>
                  <a:srgbClr val="FF0000"/>
                </a:highlight>
                <a:uLnTx/>
                <a:uFillTx/>
                <a:latin typeface="Century Gothic" panose="020B0502020202020204"/>
                <a:ea typeface="+mn-ea"/>
                <a:cs typeface="+mn-cs"/>
              </a:rPr>
              <a:t>OSSES</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the species in Wisconsin.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Kudzu (left) is an example and has never been verified in the state.</a:t>
            </a:r>
          </a:p>
        </p:txBody>
      </p:sp>
    </p:spTree>
    <p:extLst>
      <p:ext uri="{BB962C8B-B14F-4D97-AF65-F5344CB8AC3E}">
        <p14:creationId xmlns:p14="http://schemas.microsoft.com/office/powerpoint/2010/main" val="425506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5BB33F-F472-AD6A-59AB-D949230341CB}"/>
              </a:ext>
            </a:extLst>
          </p:cNvPr>
          <p:cNvPicPr>
            <a:picLocks noChangeAspect="1"/>
          </p:cNvPicPr>
          <p:nvPr/>
        </p:nvPicPr>
        <p:blipFill>
          <a:blip r:embed="rId2"/>
          <a:stretch>
            <a:fillRect/>
          </a:stretch>
        </p:blipFill>
        <p:spPr>
          <a:xfrm>
            <a:off x="414866" y="464115"/>
            <a:ext cx="9554081" cy="6393885"/>
          </a:xfrm>
          <a:prstGeom prst="rect">
            <a:avLst/>
          </a:prstGeom>
        </p:spPr>
      </p:pic>
      <p:pic>
        <p:nvPicPr>
          <p:cNvPr id="2" name="Picture 1">
            <a:extLst>
              <a:ext uri="{FF2B5EF4-FFF2-40B4-BE49-F238E27FC236}">
                <a16:creationId xmlns:a16="http://schemas.microsoft.com/office/drawing/2014/main" id="{7DF9DAB3-37E9-4054-A78A-77A990CAAD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21269" y="125529"/>
            <a:ext cx="8060634" cy="4055166"/>
          </a:xfrm>
          <a:prstGeom prst="rect">
            <a:avLst/>
          </a:prstGeom>
        </p:spPr>
      </p:pic>
      <p:sp>
        <p:nvSpPr>
          <p:cNvPr id="6" name="TextBox 5">
            <a:extLst>
              <a:ext uri="{FF2B5EF4-FFF2-40B4-BE49-F238E27FC236}">
                <a16:creationId xmlns:a16="http://schemas.microsoft.com/office/drawing/2014/main" id="{78EEC715-83F2-BBEC-475D-7FCD478F0EBC}"/>
              </a:ext>
            </a:extLst>
          </p:cNvPr>
          <p:cNvSpPr txBox="1"/>
          <p:nvPr/>
        </p:nvSpPr>
        <p:spPr>
          <a:xfrm>
            <a:off x="10038522" y="4437865"/>
            <a:ext cx="20574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Control is </a:t>
            </a:r>
            <a:r>
              <a:rPr kumimoji="0" lang="en-US" sz="1800" b="0" i="0" u="none" strike="noStrike" kern="1200" cap="none" spc="0" normalizeH="0" baseline="0" noProof="0" dirty="0">
                <a:ln>
                  <a:noFill/>
                </a:ln>
                <a:solidFill>
                  <a:srgbClr val="FFC000"/>
                </a:solidFill>
                <a:effectLst/>
                <a:highlight>
                  <a:srgbClr val="808000"/>
                </a:highlight>
                <a:uLnTx/>
                <a:uFillTx/>
                <a:latin typeface="Century Gothic" panose="020B0502020202020204"/>
                <a:ea typeface="+mn-ea"/>
                <a:cs typeface="+mn-cs"/>
              </a:rPr>
              <a:t>R</a:t>
            </a:r>
            <a:r>
              <a:rPr kumimoji="0" lang="en-US" sz="1800" b="0" i="0" u="none" strike="noStrike" kern="1200" cap="none" spc="0" normalizeH="0" baseline="0" noProof="0" dirty="0">
                <a:ln>
                  <a:noFill/>
                </a:ln>
                <a:solidFill>
                  <a:prstClr val="black"/>
                </a:solidFill>
                <a:effectLst/>
                <a:highlight>
                  <a:srgbClr val="808000"/>
                </a:highlight>
                <a:uLnTx/>
                <a:uFillTx/>
                <a:latin typeface="Century Gothic" panose="020B0502020202020204"/>
                <a:ea typeface="+mn-ea"/>
                <a:cs typeface="+mn-cs"/>
              </a:rPr>
              <a:t>ecommended!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Avoid this species in gardens and landscapes.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Seek alternatives</a:t>
            </a:r>
          </a:p>
        </p:txBody>
      </p:sp>
      <p:pic>
        <p:nvPicPr>
          <p:cNvPr id="7" name="Picture 6">
            <a:extLst>
              <a:ext uri="{FF2B5EF4-FFF2-40B4-BE49-F238E27FC236}">
                <a16:creationId xmlns:a16="http://schemas.microsoft.com/office/drawing/2014/main" id="{DD50D6F2-4545-30AE-CA08-B8BEA2B45AD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21269" y="4180695"/>
            <a:ext cx="6547678" cy="514340"/>
          </a:xfrm>
          <a:prstGeom prst="rect">
            <a:avLst/>
          </a:prstGeom>
        </p:spPr>
      </p:pic>
    </p:spTree>
    <p:extLst>
      <p:ext uri="{BB962C8B-B14F-4D97-AF65-F5344CB8AC3E}">
        <p14:creationId xmlns:p14="http://schemas.microsoft.com/office/powerpoint/2010/main" val="1561225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C8CDD-6E4D-4381-A497-7CDA0EAF0568}"/>
              </a:ext>
            </a:extLst>
          </p:cNvPr>
          <p:cNvSpPr>
            <a:spLocks noGrp="1"/>
          </p:cNvSpPr>
          <p:nvPr>
            <p:ph type="title"/>
          </p:nvPr>
        </p:nvSpPr>
        <p:spPr>
          <a:xfrm>
            <a:off x="1779191" y="624109"/>
            <a:ext cx="8911687" cy="1280890"/>
          </a:xfrm>
        </p:spPr>
        <p:txBody>
          <a:bodyPr/>
          <a:lstStyle/>
          <a:p>
            <a:r>
              <a:rPr lang="en-US" dirty="0"/>
              <a:t>Clean your gear,</a:t>
            </a:r>
          </a:p>
        </p:txBody>
      </p:sp>
      <p:pic>
        <p:nvPicPr>
          <p:cNvPr id="2050" name="Picture 2" descr="How and Why to Clean the Deck on Your Lawn Mower">
            <a:extLst>
              <a:ext uri="{FF2B5EF4-FFF2-40B4-BE49-F238E27FC236}">
                <a16:creationId xmlns:a16="http://schemas.microsoft.com/office/drawing/2014/main" id="{859F2AF2-090F-4063-9F5B-18B3517E201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53745" y="264920"/>
            <a:ext cx="3527571" cy="352757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9185D49-6B24-4F67-B0D4-AC51B22C6A5B}"/>
              </a:ext>
            </a:extLst>
          </p:cNvPr>
          <p:cNvSpPr txBox="1">
            <a:spLocks/>
          </p:cNvSpPr>
          <p:nvPr/>
        </p:nvSpPr>
        <p:spPr>
          <a:xfrm>
            <a:off x="6096000" y="5129454"/>
            <a:ext cx="5663609"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To prevent the spread of invasive species</a:t>
            </a:r>
          </a:p>
        </p:txBody>
      </p:sp>
      <p:pic>
        <p:nvPicPr>
          <p:cNvPr id="6" name="Picture 5">
            <a:extLst>
              <a:ext uri="{FF2B5EF4-FFF2-40B4-BE49-F238E27FC236}">
                <a16:creationId xmlns:a16="http://schemas.microsoft.com/office/drawing/2014/main" id="{86E94E01-0CAC-45D4-8190-54A566BC33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9606" y="1629517"/>
            <a:ext cx="4212929" cy="5087922"/>
          </a:xfrm>
          <a:prstGeom prst="rect">
            <a:avLst/>
          </a:prstGeom>
        </p:spPr>
      </p:pic>
    </p:spTree>
    <p:extLst>
      <p:ext uri="{BB962C8B-B14F-4D97-AF65-F5344CB8AC3E}">
        <p14:creationId xmlns:p14="http://schemas.microsoft.com/office/powerpoint/2010/main" val="2795876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C2D641-EDDD-4118-A7B3-20A900E2ED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7433" y="2248093"/>
            <a:ext cx="5538537" cy="3132678"/>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1A4498A1-BC28-4F37-ABC0-1096E83444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66917" y="192505"/>
            <a:ext cx="5107833" cy="6472989"/>
          </a:xfrm>
          <a:prstGeom prst="rect">
            <a:avLst/>
          </a:prstGeom>
          <a:ln>
            <a:solidFill>
              <a:schemeClr val="tx1"/>
            </a:solidFill>
          </a:ln>
        </p:spPr>
      </p:pic>
      <p:sp>
        <p:nvSpPr>
          <p:cNvPr id="6" name="Title 1">
            <a:extLst>
              <a:ext uri="{FF2B5EF4-FFF2-40B4-BE49-F238E27FC236}">
                <a16:creationId xmlns:a16="http://schemas.microsoft.com/office/drawing/2014/main" id="{C5D3E27D-EE77-A92F-1150-D86ED77C6755}"/>
              </a:ext>
            </a:extLst>
          </p:cNvPr>
          <p:cNvSpPr txBox="1">
            <a:spLocks/>
          </p:cNvSpPr>
          <p:nvPr/>
        </p:nvSpPr>
        <p:spPr>
          <a:xfrm>
            <a:off x="629530" y="264549"/>
            <a:ext cx="5806440" cy="15849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j-cs"/>
              </a:rPr>
              <a:t>IDENTIFICATION RESOURCES</a:t>
            </a:r>
          </a:p>
        </p:txBody>
      </p:sp>
    </p:spTree>
    <p:extLst>
      <p:ext uri="{BB962C8B-B14F-4D97-AF65-F5344CB8AC3E}">
        <p14:creationId xmlns:p14="http://schemas.microsoft.com/office/powerpoint/2010/main" val="336195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07252-70F3-41B7-9F8D-173278EA42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0452" y="221139"/>
            <a:ext cx="10521445" cy="6415721"/>
          </a:xfrm>
          <a:prstGeom prst="rect">
            <a:avLst/>
          </a:prstGeom>
        </p:spPr>
      </p:pic>
      <p:sp>
        <p:nvSpPr>
          <p:cNvPr id="4" name="Rectangle 3">
            <a:extLst>
              <a:ext uri="{FF2B5EF4-FFF2-40B4-BE49-F238E27FC236}">
                <a16:creationId xmlns:a16="http://schemas.microsoft.com/office/drawing/2014/main" id="{6EF746B7-0F64-48ED-951E-DCD15EBA9686}"/>
              </a:ext>
            </a:extLst>
          </p:cNvPr>
          <p:cNvSpPr/>
          <p:nvPr/>
        </p:nvSpPr>
        <p:spPr>
          <a:xfrm>
            <a:off x="3912784" y="1669312"/>
            <a:ext cx="1662516" cy="1391388"/>
          </a:xfrm>
          <a:prstGeom prst="rect">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F4A9747E-485D-43B4-BC24-38D1A3F2A176}"/>
              </a:ext>
            </a:extLst>
          </p:cNvPr>
          <p:cNvSpPr txBox="1"/>
          <p:nvPr/>
        </p:nvSpPr>
        <p:spPr>
          <a:xfrm>
            <a:off x="7048500" y="6067784"/>
            <a:ext cx="6096000"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hlinkClick r:id="rId4">
                  <a:extLst>
                    <a:ext uri="{A12FA001-AC4F-418D-AE19-62706E023703}">
                      <ahyp:hlinkClr xmlns:ahyp="http://schemas.microsoft.com/office/drawing/2018/hyperlinkcolor" val="tx"/>
                    </a:ext>
                  </a:extLst>
                </a:hlinkClick>
              </a:rPr>
              <a:t>RenzWeedScience.cals.wisc.edu</a:t>
            </a:r>
            <a:endParaRPr kumimoji="0" lang="en-US"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04325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E9B87-CB89-404C-9A36-0D611F2954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6101" y="1086207"/>
            <a:ext cx="10853203" cy="2952133"/>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DB46F5E2-14D5-4AB7-97AF-806A27F7EA8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4976" y="166357"/>
            <a:ext cx="3034238" cy="730612"/>
          </a:xfrm>
          <a:prstGeom prst="rect">
            <a:avLst/>
          </a:prstGeom>
        </p:spPr>
      </p:pic>
      <p:sp>
        <p:nvSpPr>
          <p:cNvPr id="11" name="Rectangle: Rounded Corners 10">
            <a:extLst>
              <a:ext uri="{FF2B5EF4-FFF2-40B4-BE49-F238E27FC236}">
                <a16:creationId xmlns:a16="http://schemas.microsoft.com/office/drawing/2014/main" id="{1F5C3521-D853-4027-AF33-CD812DCD8181}"/>
              </a:ext>
            </a:extLst>
          </p:cNvPr>
          <p:cNvSpPr/>
          <p:nvPr/>
        </p:nvSpPr>
        <p:spPr>
          <a:xfrm>
            <a:off x="8029186" y="1086208"/>
            <a:ext cx="3705729" cy="2896245"/>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Content Placeholder 2">
            <a:extLst>
              <a:ext uri="{FF2B5EF4-FFF2-40B4-BE49-F238E27FC236}">
                <a16:creationId xmlns:a16="http://schemas.microsoft.com/office/drawing/2014/main" id="{FEDDCBC5-6563-477F-8EDA-F32B9239F172}"/>
              </a:ext>
            </a:extLst>
          </p:cNvPr>
          <p:cNvSpPr txBox="1">
            <a:spLocks/>
          </p:cNvSpPr>
          <p:nvPr/>
        </p:nvSpPr>
        <p:spPr>
          <a:xfrm>
            <a:off x="2117558" y="4249690"/>
            <a:ext cx="6360950" cy="26052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2907"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 statewide community science network supporting invasive species education and volunteer opportunities</a:t>
            </a:r>
          </a:p>
        </p:txBody>
      </p:sp>
      <p:pic>
        <p:nvPicPr>
          <p:cNvPr id="6" name="Picture 5">
            <a:extLst>
              <a:ext uri="{FF2B5EF4-FFF2-40B4-BE49-F238E27FC236}">
                <a16:creationId xmlns:a16="http://schemas.microsoft.com/office/drawing/2014/main" id="{D17844D9-4B64-47B3-ADA7-9C7B592650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11645" y="4227578"/>
            <a:ext cx="2462875" cy="2257636"/>
          </a:xfrm>
          <a:prstGeom prst="rect">
            <a:avLst/>
          </a:prstGeom>
        </p:spPr>
      </p:pic>
      <p:pic>
        <p:nvPicPr>
          <p:cNvPr id="3" name="Picture 2" descr="A qr code with blue and white squares&#10;&#10;Description automatically generated">
            <a:extLst>
              <a:ext uri="{FF2B5EF4-FFF2-40B4-BE49-F238E27FC236}">
                <a16:creationId xmlns:a16="http://schemas.microsoft.com/office/drawing/2014/main" id="{00DAAD81-8539-1E83-F68C-1A001BF7DF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00526" y="4755932"/>
            <a:ext cx="1200928" cy="1200928"/>
          </a:xfrm>
          <a:prstGeom prst="rect">
            <a:avLst/>
          </a:prstGeom>
        </p:spPr>
      </p:pic>
    </p:spTree>
    <p:extLst>
      <p:ext uri="{BB962C8B-B14F-4D97-AF65-F5344CB8AC3E}">
        <p14:creationId xmlns:p14="http://schemas.microsoft.com/office/powerpoint/2010/main" val="141619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22A3-3A59-D9BF-C746-0BE8A9C21E1E}"/>
              </a:ext>
            </a:extLst>
          </p:cNvPr>
          <p:cNvSpPr>
            <a:spLocks noGrp="1"/>
          </p:cNvSpPr>
          <p:nvPr>
            <p:ph type="title"/>
          </p:nvPr>
        </p:nvSpPr>
        <p:spPr/>
        <p:txBody>
          <a:bodyPr>
            <a:normAutofit/>
          </a:bodyPr>
          <a:lstStyle/>
          <a:p>
            <a:r>
              <a:rPr lang="en-US" dirty="0"/>
              <a:t>WIFDN and Renz Lab: factsheets, publications, tools, videos &amp; links to collaborators and online resources</a:t>
            </a:r>
          </a:p>
        </p:txBody>
      </p:sp>
      <p:pic>
        <p:nvPicPr>
          <p:cNvPr id="6" name="Content Placeholder 5" descr="A close-up of a plant&#10;&#10;Description automatically generated">
            <a:extLst>
              <a:ext uri="{FF2B5EF4-FFF2-40B4-BE49-F238E27FC236}">
                <a16:creationId xmlns:a16="http://schemas.microsoft.com/office/drawing/2014/main" id="{247CC154-161A-38B7-95A2-C97DC7EC099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41243" y="1730826"/>
            <a:ext cx="3601360" cy="4669973"/>
          </a:xfrm>
        </p:spPr>
      </p:pic>
      <p:pic>
        <p:nvPicPr>
          <p:cNvPr id="8" name="Picture 7" descr="A poster with text and images&#10;&#10;Description automatically generated">
            <a:extLst>
              <a:ext uri="{FF2B5EF4-FFF2-40B4-BE49-F238E27FC236}">
                <a16:creationId xmlns:a16="http://schemas.microsoft.com/office/drawing/2014/main" id="{AF8AE1B9-97BE-7068-1F46-FFC2C4DEBD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3758" y="1649186"/>
            <a:ext cx="3580453" cy="4844142"/>
          </a:xfrm>
          <a:prstGeom prst="rect">
            <a:avLst/>
          </a:prstGeom>
        </p:spPr>
      </p:pic>
      <p:pic>
        <p:nvPicPr>
          <p:cNvPr id="5" name="Picture 4" descr="A qr code with a black and white background&#10;&#10;Description automatically generated">
            <a:extLst>
              <a:ext uri="{FF2B5EF4-FFF2-40B4-BE49-F238E27FC236}">
                <a16:creationId xmlns:a16="http://schemas.microsoft.com/office/drawing/2014/main" id="{BBE3683E-93E9-0B88-C538-E2998F5B03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8899" y="2631688"/>
            <a:ext cx="3178562" cy="3178562"/>
          </a:xfrm>
          <a:prstGeom prst="rect">
            <a:avLst/>
          </a:prstGeom>
        </p:spPr>
      </p:pic>
    </p:spTree>
    <p:extLst>
      <p:ext uri="{BB962C8B-B14F-4D97-AF65-F5344CB8AC3E}">
        <p14:creationId xmlns:p14="http://schemas.microsoft.com/office/powerpoint/2010/main" val="1021272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BC8776-DAE8-4966-9BB6-541414BA0399}"/>
              </a:ext>
            </a:extLst>
          </p:cNvPr>
          <p:cNvPicPr>
            <a:picLocks noChangeAspect="1"/>
          </p:cNvPicPr>
          <p:nvPr/>
        </p:nvPicPr>
        <p:blipFill>
          <a:blip r:embed="rId3"/>
          <a:stretch>
            <a:fillRect/>
          </a:stretch>
        </p:blipFill>
        <p:spPr>
          <a:xfrm>
            <a:off x="2503178" y="952500"/>
            <a:ext cx="7533900" cy="5141118"/>
          </a:xfrm>
          <a:prstGeom prst="rect">
            <a:avLst/>
          </a:prstGeom>
        </p:spPr>
      </p:pic>
      <p:sp>
        <p:nvSpPr>
          <p:cNvPr id="15" name="Rectangle 14">
            <a:extLst>
              <a:ext uri="{FF2B5EF4-FFF2-40B4-BE49-F238E27FC236}">
                <a16:creationId xmlns:a16="http://schemas.microsoft.com/office/drawing/2014/main" id="{3423B4DA-4A8B-4D80-A614-A9E1AA67FBFB}"/>
              </a:ext>
            </a:extLst>
          </p:cNvPr>
          <p:cNvSpPr/>
          <p:nvPr/>
        </p:nvSpPr>
        <p:spPr>
          <a:xfrm>
            <a:off x="4254500" y="5033964"/>
            <a:ext cx="4394200" cy="533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5D7EDDF3-3137-40D7-85B0-AE06C48526B9}"/>
              </a:ext>
            </a:extLst>
          </p:cNvPr>
          <p:cNvSpPr txBox="1"/>
          <p:nvPr/>
        </p:nvSpPr>
        <p:spPr>
          <a:xfrm>
            <a:off x="2447275" y="6257112"/>
            <a:ext cx="7645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woodyinvasives.org</a:t>
            </a:r>
          </a:p>
        </p:txBody>
      </p:sp>
      <p:sp>
        <p:nvSpPr>
          <p:cNvPr id="17" name="Title 1">
            <a:extLst>
              <a:ext uri="{FF2B5EF4-FFF2-40B4-BE49-F238E27FC236}">
                <a16:creationId xmlns:a16="http://schemas.microsoft.com/office/drawing/2014/main" id="{20456932-9EA7-476C-B093-09725A5DDEAD}"/>
              </a:ext>
            </a:extLst>
          </p:cNvPr>
          <p:cNvSpPr>
            <a:spLocks noGrp="1"/>
          </p:cNvSpPr>
          <p:nvPr>
            <p:ph type="title"/>
          </p:nvPr>
        </p:nvSpPr>
        <p:spPr>
          <a:xfrm>
            <a:off x="243191" y="0"/>
            <a:ext cx="11731557" cy="1333500"/>
          </a:xfrm>
        </p:spPr>
        <p:txBody>
          <a:bodyPr>
            <a:normAutofit/>
          </a:bodyPr>
          <a:lstStyle/>
          <a:p>
            <a:pPr algn="ctr"/>
            <a:r>
              <a:rPr lang="en-US" sz="3800" dirty="0"/>
              <a:t>WIGL species and management profiles</a:t>
            </a:r>
          </a:p>
        </p:txBody>
      </p:sp>
    </p:spTree>
    <p:extLst>
      <p:ext uri="{BB962C8B-B14F-4D97-AF65-F5344CB8AC3E}">
        <p14:creationId xmlns:p14="http://schemas.microsoft.com/office/powerpoint/2010/main" val="204056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lant&#10;&#10;Description automatically generated with medium confidence">
            <a:extLst>
              <a:ext uri="{FF2B5EF4-FFF2-40B4-BE49-F238E27FC236}">
                <a16:creationId xmlns:a16="http://schemas.microsoft.com/office/drawing/2014/main" id="{E958C9C4-FCD9-4991-A74E-D6AABFF8E1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167343" y="1865632"/>
            <a:ext cx="2886008" cy="3084902"/>
          </a:xfrm>
          <a:prstGeom prst="rect">
            <a:avLst/>
          </a:prstGeom>
        </p:spPr>
      </p:pic>
      <p:pic>
        <p:nvPicPr>
          <p:cNvPr id="3" name="Picture 2">
            <a:extLst>
              <a:ext uri="{FF2B5EF4-FFF2-40B4-BE49-F238E27FC236}">
                <a16:creationId xmlns:a16="http://schemas.microsoft.com/office/drawing/2014/main" id="{512B4774-485A-41EB-A0F9-818BA9E3C0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831" y="1965669"/>
            <a:ext cx="2718215" cy="2886008"/>
          </a:xfrm>
          <a:prstGeom prst="rect">
            <a:avLst/>
          </a:prstGeom>
        </p:spPr>
      </p:pic>
      <p:pic>
        <p:nvPicPr>
          <p:cNvPr id="4" name="Picture 3">
            <a:extLst>
              <a:ext uri="{FF2B5EF4-FFF2-40B4-BE49-F238E27FC236}">
                <a16:creationId xmlns:a16="http://schemas.microsoft.com/office/drawing/2014/main" id="{DA9FCAAE-56BE-4AF3-9FE0-6524E712B9B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74440" y="1965079"/>
            <a:ext cx="3080902" cy="2891502"/>
          </a:xfrm>
          <a:prstGeom prst="rect">
            <a:avLst/>
          </a:prstGeom>
        </p:spPr>
      </p:pic>
      <p:pic>
        <p:nvPicPr>
          <p:cNvPr id="5" name="Picture 4">
            <a:extLst>
              <a:ext uri="{FF2B5EF4-FFF2-40B4-BE49-F238E27FC236}">
                <a16:creationId xmlns:a16="http://schemas.microsoft.com/office/drawing/2014/main" id="{796B9874-38FE-46A7-AC9D-9CBE6C6FF6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65353" y="1970574"/>
            <a:ext cx="2886007" cy="2886007"/>
          </a:xfrm>
          <a:prstGeom prst="rect">
            <a:avLst/>
          </a:prstGeom>
        </p:spPr>
      </p:pic>
      <p:sp>
        <p:nvSpPr>
          <p:cNvPr id="8" name="TextBox 7">
            <a:extLst>
              <a:ext uri="{FF2B5EF4-FFF2-40B4-BE49-F238E27FC236}">
                <a16:creationId xmlns:a16="http://schemas.microsoft.com/office/drawing/2014/main" id="{40FC6846-0E0F-48A6-8363-56DDA3F73961}"/>
              </a:ext>
            </a:extLst>
          </p:cNvPr>
          <p:cNvSpPr txBox="1"/>
          <p:nvPr/>
        </p:nvSpPr>
        <p:spPr>
          <a:xfrm>
            <a:off x="-53902" y="4851087"/>
            <a:ext cx="27415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Autumn olive</a:t>
            </a:r>
          </a:p>
        </p:txBody>
      </p:sp>
      <p:sp>
        <p:nvSpPr>
          <p:cNvPr id="9" name="TextBox 8">
            <a:extLst>
              <a:ext uri="{FF2B5EF4-FFF2-40B4-BE49-F238E27FC236}">
                <a16:creationId xmlns:a16="http://schemas.microsoft.com/office/drawing/2014/main" id="{2F453BA1-4525-42F5-B60B-4F1E7D9D7E09}"/>
              </a:ext>
            </a:extLst>
          </p:cNvPr>
          <p:cNvSpPr txBox="1"/>
          <p:nvPr/>
        </p:nvSpPr>
        <p:spPr>
          <a:xfrm>
            <a:off x="3044107" y="4876174"/>
            <a:ext cx="27415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Bush honeysuckle</a:t>
            </a:r>
          </a:p>
        </p:txBody>
      </p:sp>
      <p:sp>
        <p:nvSpPr>
          <p:cNvPr id="10" name="TextBox 9">
            <a:extLst>
              <a:ext uri="{FF2B5EF4-FFF2-40B4-BE49-F238E27FC236}">
                <a16:creationId xmlns:a16="http://schemas.microsoft.com/office/drawing/2014/main" id="{CB274B78-4FB2-4C34-A657-85BD59FE37AE}"/>
              </a:ext>
            </a:extLst>
          </p:cNvPr>
          <p:cNvSpPr txBox="1"/>
          <p:nvPr/>
        </p:nvSpPr>
        <p:spPr>
          <a:xfrm>
            <a:off x="6239563" y="4854530"/>
            <a:ext cx="27415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Japanese barberry</a:t>
            </a:r>
          </a:p>
        </p:txBody>
      </p:sp>
      <p:sp>
        <p:nvSpPr>
          <p:cNvPr id="11" name="TextBox 10">
            <a:extLst>
              <a:ext uri="{FF2B5EF4-FFF2-40B4-BE49-F238E27FC236}">
                <a16:creationId xmlns:a16="http://schemas.microsoft.com/office/drawing/2014/main" id="{E500BC01-7D8E-4B7D-81B8-4972D66BA0C4}"/>
              </a:ext>
            </a:extLst>
          </p:cNvPr>
          <p:cNvSpPr txBox="1"/>
          <p:nvPr/>
        </p:nvSpPr>
        <p:spPr>
          <a:xfrm>
            <a:off x="9337572" y="4864690"/>
            <a:ext cx="27415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Glossy buckthorn</a:t>
            </a:r>
          </a:p>
        </p:txBody>
      </p:sp>
      <p:sp>
        <p:nvSpPr>
          <p:cNvPr id="14" name="Title 1">
            <a:extLst>
              <a:ext uri="{FF2B5EF4-FFF2-40B4-BE49-F238E27FC236}">
                <a16:creationId xmlns:a16="http://schemas.microsoft.com/office/drawing/2014/main" id="{843C757E-5D54-4FD7-AFFC-9E286C1F6452}"/>
              </a:ext>
            </a:extLst>
          </p:cNvPr>
          <p:cNvSpPr>
            <a:spLocks noGrp="1"/>
          </p:cNvSpPr>
          <p:nvPr>
            <p:ph type="title"/>
          </p:nvPr>
        </p:nvSpPr>
        <p:spPr>
          <a:xfrm>
            <a:off x="838200" y="461481"/>
            <a:ext cx="10515600" cy="666573"/>
          </a:xfrm>
        </p:spPr>
        <p:txBody>
          <a:bodyPr>
            <a:normAutofit fontScale="90000"/>
          </a:bodyPr>
          <a:lstStyle/>
          <a:p>
            <a:pPr algn="ctr"/>
            <a:r>
              <a:rPr lang="en-US" dirty="0">
                <a:solidFill>
                  <a:schemeClr val="bg1"/>
                </a:solidFill>
                <a:latin typeface="Avenir Next LT Pro" panose="020B0504020202020204" pitchFamily="34" charset="0"/>
              </a:rPr>
              <a:t>Some woody invasive plants to know</a:t>
            </a:r>
          </a:p>
        </p:txBody>
      </p:sp>
    </p:spTree>
    <p:extLst>
      <p:ext uri="{BB962C8B-B14F-4D97-AF65-F5344CB8AC3E}">
        <p14:creationId xmlns:p14="http://schemas.microsoft.com/office/powerpoint/2010/main" val="1484198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80DAC0-E5BF-A890-A7A7-93C51D1E9124}"/>
              </a:ext>
            </a:extLst>
          </p:cNvPr>
          <p:cNvSpPr txBox="1">
            <a:spLocks/>
          </p:cNvSpPr>
          <p:nvPr/>
        </p:nvSpPr>
        <p:spPr>
          <a:xfrm>
            <a:off x="0" y="0"/>
            <a:ext cx="10515600" cy="700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venir Next LT Pro" panose="020B0504020202020204" pitchFamily="34" charset="0"/>
                <a:ea typeface="+mj-ea"/>
                <a:cs typeface="+mj-cs"/>
              </a:rPr>
              <a:t>Bush Honeysuckles (</a:t>
            </a:r>
            <a:r>
              <a:rPr kumimoji="0" lang="en-US" sz="3600" b="0" i="1" u="none" strike="noStrike" kern="1200" cap="none" spc="0" normalizeH="0" baseline="0" noProof="0" dirty="0">
                <a:ln>
                  <a:noFill/>
                </a:ln>
                <a:solidFill>
                  <a:srgbClr val="FFFFFF"/>
                </a:solidFill>
                <a:effectLst/>
                <a:uLnTx/>
                <a:uFillTx/>
                <a:latin typeface="Avenir Next LT Pro" panose="020B0504020202020204" pitchFamily="34" charset="0"/>
                <a:ea typeface="+mj-ea"/>
                <a:cs typeface="+mj-cs"/>
              </a:rPr>
              <a:t>Lonicera </a:t>
            </a:r>
            <a:r>
              <a:rPr kumimoji="0" lang="en-US" sz="3600" b="0" i="0" u="none" strike="noStrike" kern="1200" cap="none" spc="0" normalizeH="0" baseline="0" noProof="0" dirty="0">
                <a:ln>
                  <a:noFill/>
                </a:ln>
                <a:solidFill>
                  <a:srgbClr val="FFFFFF"/>
                </a:solidFill>
                <a:effectLst/>
                <a:uLnTx/>
                <a:uFillTx/>
                <a:latin typeface="Avenir Next LT Pro" panose="020B0504020202020204" pitchFamily="34" charset="0"/>
                <a:ea typeface="+mj-ea"/>
                <a:cs typeface="+mj-cs"/>
              </a:rPr>
              <a:t>species)</a:t>
            </a:r>
          </a:p>
        </p:txBody>
      </p:sp>
      <p:sp>
        <p:nvSpPr>
          <p:cNvPr id="4" name="Content Placeholder 2">
            <a:extLst>
              <a:ext uri="{FF2B5EF4-FFF2-40B4-BE49-F238E27FC236}">
                <a16:creationId xmlns:a16="http://schemas.microsoft.com/office/drawing/2014/main" id="{7C870E92-9AA2-4467-A2FF-A3038FB7D497}"/>
              </a:ext>
            </a:extLst>
          </p:cNvPr>
          <p:cNvSpPr txBox="1">
            <a:spLocks/>
          </p:cNvSpPr>
          <p:nvPr/>
        </p:nvSpPr>
        <p:spPr>
          <a:xfrm>
            <a:off x="312951" y="820282"/>
            <a:ext cx="5677542"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Dense, multi-stemmed shrubs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Grow 6-12’ tall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Opposite, toothless leaves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Fragrant pairs of flowers at leaf axils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Shaggy, peeling bark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solidFill>
                <a:effectLst/>
                <a:uLnTx/>
                <a:uFillTx/>
                <a:latin typeface="Avenir Next LT Pro" panose="020B0504020202020204" pitchFamily="34" charset="0"/>
                <a:ea typeface="+mn-ea"/>
                <a:cs typeface="+mn-cs"/>
              </a:rPr>
              <a:t>Hollow pith</a:t>
            </a:r>
          </a:p>
        </p:txBody>
      </p:sp>
      <p:pic>
        <p:nvPicPr>
          <p:cNvPr id="5" name="Picture 2" descr="https://bugwoodcloud.org/images/768x512/5453331.jpg">
            <a:extLst>
              <a:ext uri="{FF2B5EF4-FFF2-40B4-BE49-F238E27FC236}">
                <a16:creationId xmlns:a16="http://schemas.microsoft.com/office/drawing/2014/main" id="{D63711A2-B9DD-98C3-5C42-CB97C494CB1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92189" y="820282"/>
            <a:ext cx="5347081" cy="49502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B802565-62B7-A89F-F176-52F201E2B0E1}"/>
              </a:ext>
            </a:extLst>
          </p:cNvPr>
          <p:cNvSpPr txBox="1"/>
          <p:nvPr/>
        </p:nvSpPr>
        <p:spPr>
          <a:xfrm>
            <a:off x="7654917" y="5538105"/>
            <a:ext cx="342162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panose="020B0503020204020204"/>
                <a:ea typeface="+mn-ea"/>
                <a:cs typeface="+mn-cs"/>
              </a:rPr>
              <a:t>Leslie J. </a:t>
            </a:r>
            <a:r>
              <a:rPr kumimoji="0" lang="en-US" sz="800" b="0" i="0" u="none" strike="noStrike" kern="1200" cap="none" spc="0" normalizeH="0" baseline="0" noProof="0" dirty="0" err="1">
                <a:ln>
                  <a:noFill/>
                </a:ln>
                <a:solidFill>
                  <a:prstClr val="white"/>
                </a:solidFill>
                <a:effectLst/>
                <a:uLnTx/>
                <a:uFillTx/>
                <a:latin typeface="Corbel" panose="020B0503020204020204"/>
                <a:ea typeface="+mn-ea"/>
                <a:cs typeface="+mn-cs"/>
              </a:rPr>
              <a:t>Mehrhoff</a:t>
            </a:r>
            <a:r>
              <a:rPr kumimoji="0" lang="en-US" sz="800" b="0" i="0" u="none" strike="noStrike" kern="1200" cap="none" spc="0" normalizeH="0" baseline="0" noProof="0" dirty="0">
                <a:ln>
                  <a:noFill/>
                </a:ln>
                <a:solidFill>
                  <a:prstClr val="white"/>
                </a:solidFill>
                <a:effectLst/>
                <a:uLnTx/>
                <a:uFillTx/>
                <a:latin typeface="Corbel" panose="020B0503020204020204"/>
                <a:ea typeface="+mn-ea"/>
                <a:cs typeface="+mn-cs"/>
              </a:rPr>
              <a:t>, Bugwood.org</a:t>
            </a:r>
          </a:p>
        </p:txBody>
      </p:sp>
      <p:pic>
        <p:nvPicPr>
          <p:cNvPr id="7" name="Picture 6">
            <a:extLst>
              <a:ext uri="{FF2B5EF4-FFF2-40B4-BE49-F238E27FC236}">
                <a16:creationId xmlns:a16="http://schemas.microsoft.com/office/drawing/2014/main" id="{DA32DF4F-A5B6-A157-9B32-1F4AA9A053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619" y="4549517"/>
            <a:ext cx="1753467" cy="1839845"/>
          </a:xfrm>
          <a:prstGeom prst="rect">
            <a:avLst/>
          </a:prstGeom>
          <a:ln w="12700">
            <a:solidFill>
              <a:schemeClr val="tx1"/>
            </a:solidFill>
          </a:ln>
        </p:spPr>
      </p:pic>
      <p:pic>
        <p:nvPicPr>
          <p:cNvPr id="8" name="Picture 30" descr="5272090">
            <a:extLst>
              <a:ext uri="{FF2B5EF4-FFF2-40B4-BE49-F238E27FC236}">
                <a16:creationId xmlns:a16="http://schemas.microsoft.com/office/drawing/2014/main" id="{DB4D0445-A1CF-E557-7B95-92ACE452102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00434" y="4549517"/>
            <a:ext cx="2441541" cy="1831156"/>
          </a:xfrm>
          <a:prstGeom prst="rect">
            <a:avLst/>
          </a:prstGeom>
          <a:noFill/>
          <a:ln w="9525">
            <a:solidFill>
              <a:schemeClr val="tx1"/>
            </a:solidFill>
            <a:miter lim="800000"/>
            <a:headEnd/>
            <a:tailEnd/>
          </a:ln>
        </p:spPr>
      </p:pic>
      <p:sp>
        <p:nvSpPr>
          <p:cNvPr id="9" name="Rectangle 31">
            <a:extLst>
              <a:ext uri="{FF2B5EF4-FFF2-40B4-BE49-F238E27FC236}">
                <a16:creationId xmlns:a16="http://schemas.microsoft.com/office/drawing/2014/main" id="{D5416E43-EAF2-9E85-9384-DE208D719D6D}"/>
              </a:ext>
            </a:extLst>
          </p:cNvPr>
          <p:cNvSpPr>
            <a:spLocks noChangeArrowheads="1"/>
          </p:cNvSpPr>
          <p:nvPr/>
        </p:nvSpPr>
        <p:spPr bwMode="auto">
          <a:xfrm>
            <a:off x="2300433" y="6121485"/>
            <a:ext cx="1845511" cy="200055"/>
          </a:xfrm>
          <a:prstGeom prst="rect">
            <a:avLst/>
          </a:prstGeom>
          <a:noFill/>
          <a:ln w="9525">
            <a:noFill/>
            <a:miter lim="800000"/>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charset="0"/>
                <a:ea typeface="+mn-ea"/>
                <a:cs typeface="+mn-cs"/>
              </a:rPr>
              <a:t>Leslie J. </a:t>
            </a:r>
            <a:r>
              <a:rPr kumimoji="0" lang="en-US" sz="700" b="0" i="0" u="none" strike="noStrike" kern="1200" cap="none" spc="0" normalizeH="0" baseline="0" noProof="0" dirty="0" err="1">
                <a:ln>
                  <a:noFill/>
                </a:ln>
                <a:solidFill>
                  <a:prstClr val="white"/>
                </a:solidFill>
                <a:effectLst/>
                <a:uLnTx/>
                <a:uFillTx/>
                <a:latin typeface="Arial" charset="0"/>
                <a:ea typeface="+mn-ea"/>
                <a:cs typeface="+mn-cs"/>
              </a:rPr>
              <a:t>Mehrhoff</a:t>
            </a:r>
            <a:r>
              <a:rPr kumimoji="0" lang="en-US" sz="700" b="0" i="0" u="none" strike="noStrike" kern="1200" cap="none" spc="0" normalizeH="0" baseline="0" noProof="0" dirty="0">
                <a:ln>
                  <a:noFill/>
                </a:ln>
                <a:solidFill>
                  <a:prstClr val="white"/>
                </a:solidFill>
                <a:effectLst/>
                <a:uLnTx/>
                <a:uFillTx/>
                <a:latin typeface="Arial" charset="0"/>
                <a:ea typeface="+mn-ea"/>
                <a:cs typeface="+mn-cs"/>
              </a:rPr>
              <a:t>, Bugwood.org </a:t>
            </a:r>
          </a:p>
        </p:txBody>
      </p:sp>
      <p:pic>
        <p:nvPicPr>
          <p:cNvPr id="10" name="Picture 9" descr="A close up of a plant&#10;&#10;Description automatically generated with low confidence">
            <a:extLst>
              <a:ext uri="{FF2B5EF4-FFF2-40B4-BE49-F238E27FC236}">
                <a16:creationId xmlns:a16="http://schemas.microsoft.com/office/drawing/2014/main" id="{361CDBD9-DF65-3C82-9D82-70BA994E12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4498106" y="3835924"/>
            <a:ext cx="3255387" cy="2441540"/>
          </a:xfrm>
          <a:prstGeom prst="rect">
            <a:avLst/>
          </a:prstGeom>
        </p:spPr>
      </p:pic>
    </p:spTree>
    <p:extLst>
      <p:ext uri="{BB962C8B-B14F-4D97-AF65-F5344CB8AC3E}">
        <p14:creationId xmlns:p14="http://schemas.microsoft.com/office/powerpoint/2010/main" val="3877420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sitting, water, street&#10;&#10;Description automatically generated">
            <a:extLst>
              <a:ext uri="{FF2B5EF4-FFF2-40B4-BE49-F238E27FC236}">
                <a16:creationId xmlns:a16="http://schemas.microsoft.com/office/drawing/2014/main" id="{8370619E-311C-CFEE-62D3-C79E35D31F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841737" y="4594932"/>
            <a:ext cx="4876023" cy="1874827"/>
          </a:xfrm>
          <a:prstGeom prst="rect">
            <a:avLst/>
          </a:prstGeom>
        </p:spPr>
      </p:pic>
      <p:pic>
        <p:nvPicPr>
          <p:cNvPr id="4" name="Picture 3" descr="A picture containing brown, small, sitting, bird&#10;&#10;Description automatically generated">
            <a:extLst>
              <a:ext uri="{FF2B5EF4-FFF2-40B4-BE49-F238E27FC236}">
                <a16:creationId xmlns:a16="http://schemas.microsoft.com/office/drawing/2014/main" id="{ECCB5276-382F-93A4-1432-B4737D742C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049" y="4649949"/>
            <a:ext cx="5288143" cy="1856326"/>
          </a:xfrm>
          <a:prstGeom prst="rect">
            <a:avLst/>
          </a:prstGeom>
        </p:spPr>
      </p:pic>
      <p:pic>
        <p:nvPicPr>
          <p:cNvPr id="5" name="Picture 2" descr="https://bugwoodcloud.org/images/768x512/0008306.jpg">
            <a:extLst>
              <a:ext uri="{FF2B5EF4-FFF2-40B4-BE49-F238E27FC236}">
                <a16:creationId xmlns:a16="http://schemas.microsoft.com/office/drawing/2014/main" id="{9EAFC9AE-29EC-6C39-0BD3-D72392FA605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94683" y="1031466"/>
            <a:ext cx="4899950" cy="34835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F935697-10DB-7E17-2DB4-C01FDD8586AC}"/>
              </a:ext>
            </a:extLst>
          </p:cNvPr>
          <p:cNvSpPr txBox="1"/>
          <p:nvPr/>
        </p:nvSpPr>
        <p:spPr>
          <a:xfrm>
            <a:off x="1996286" y="4247458"/>
            <a:ext cx="342162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bel" panose="020B0503020204020204"/>
                <a:ea typeface="+mn-ea"/>
                <a:cs typeface="+mn-cs"/>
              </a:rPr>
              <a:t>Paul Wray, Iowa State University, Bugwood.org</a:t>
            </a:r>
          </a:p>
        </p:txBody>
      </p:sp>
      <p:pic>
        <p:nvPicPr>
          <p:cNvPr id="7" name="Picture 6" descr="https://bugwoodcloud.org/images/768x512/5457257.jpg">
            <a:extLst>
              <a:ext uri="{FF2B5EF4-FFF2-40B4-BE49-F238E27FC236}">
                <a16:creationId xmlns:a16="http://schemas.microsoft.com/office/drawing/2014/main" id="{CECDED72-F556-F3F1-00D4-4D3DAE0F353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109851" y="1041860"/>
            <a:ext cx="4489144" cy="35008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679CF7-EB5F-A3F4-8243-7D54999880D6}"/>
              </a:ext>
            </a:extLst>
          </p:cNvPr>
          <p:cNvSpPr txBox="1"/>
          <p:nvPr/>
        </p:nvSpPr>
        <p:spPr>
          <a:xfrm>
            <a:off x="6276362" y="4296491"/>
            <a:ext cx="342162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bel" panose="020B0503020204020204"/>
                <a:ea typeface="+mn-ea"/>
                <a:cs typeface="+mn-cs"/>
              </a:rPr>
              <a:t>Leslie J. </a:t>
            </a:r>
            <a:r>
              <a:rPr kumimoji="0" lang="en-US" sz="1000" b="0" i="0" u="none" strike="noStrike" kern="1200" cap="none" spc="0" normalizeH="0" baseline="0" noProof="0" dirty="0" err="1">
                <a:ln>
                  <a:noFill/>
                </a:ln>
                <a:solidFill>
                  <a:prstClr val="white"/>
                </a:solidFill>
                <a:effectLst/>
                <a:uLnTx/>
                <a:uFillTx/>
                <a:latin typeface="Corbel" panose="020B0503020204020204"/>
                <a:ea typeface="+mn-ea"/>
                <a:cs typeface="+mn-cs"/>
              </a:rPr>
              <a:t>Mehrhoff</a:t>
            </a:r>
            <a:r>
              <a:rPr kumimoji="0" lang="en-US" sz="1000" b="0" i="0" u="none" strike="noStrike" kern="1200" cap="none" spc="0" normalizeH="0" baseline="0" noProof="0" dirty="0">
                <a:ln>
                  <a:noFill/>
                </a:ln>
                <a:solidFill>
                  <a:prstClr val="white"/>
                </a:solidFill>
                <a:effectLst/>
                <a:uLnTx/>
                <a:uFillTx/>
                <a:latin typeface="Corbel" panose="020B0503020204020204"/>
                <a:ea typeface="+mn-ea"/>
                <a:cs typeface="+mn-cs"/>
              </a:rPr>
              <a:t>, University of Connecticut, Bugwood.org</a:t>
            </a:r>
          </a:p>
        </p:txBody>
      </p:sp>
      <p:sp>
        <p:nvSpPr>
          <p:cNvPr id="9" name="TextBox 8">
            <a:extLst>
              <a:ext uri="{FF2B5EF4-FFF2-40B4-BE49-F238E27FC236}">
                <a16:creationId xmlns:a16="http://schemas.microsoft.com/office/drawing/2014/main" id="{D2677369-E072-04ED-C781-02CE4417092F}"/>
              </a:ext>
            </a:extLst>
          </p:cNvPr>
          <p:cNvSpPr txBox="1"/>
          <p:nvPr/>
        </p:nvSpPr>
        <p:spPr>
          <a:xfrm>
            <a:off x="1" y="34647"/>
            <a:ext cx="5976256"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Corbel" panose="020B0503020204020204"/>
                <a:ea typeface="+mn-ea"/>
                <a:cs typeface="+mn-cs"/>
              </a:rPr>
              <a:t>Common Buckthorn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orbel" panose="020B0503020204020204"/>
                <a:ea typeface="+mn-ea"/>
                <a:cs typeface="+mn-cs"/>
              </a:rPr>
              <a:t>(Rhamnus </a:t>
            </a:r>
            <a:r>
              <a:rPr kumimoji="0" lang="en-US" sz="2400" b="1" i="1" u="none" strike="noStrike" kern="1200" cap="none" spc="0" normalizeH="0" baseline="0" noProof="0" dirty="0" err="1">
                <a:ln>
                  <a:noFill/>
                </a:ln>
                <a:solidFill>
                  <a:srgbClr val="FFFFFF"/>
                </a:solidFill>
                <a:effectLst/>
                <a:uLnTx/>
                <a:uFillTx/>
                <a:latin typeface="Corbel" panose="020B0503020204020204"/>
                <a:ea typeface="+mn-ea"/>
                <a:cs typeface="+mn-cs"/>
              </a:rPr>
              <a:t>cathartica</a:t>
            </a:r>
            <a:r>
              <a:rPr kumimoji="0" lang="en-US" sz="2400" b="1" i="1" u="none" strike="noStrike" kern="1200" cap="none" spc="0" normalizeH="0" baseline="0" noProof="0" dirty="0">
                <a:ln>
                  <a:noFill/>
                </a:ln>
                <a:solidFill>
                  <a:srgbClr val="FFFFFF"/>
                </a:solidFill>
                <a:effectLst/>
                <a:uLnTx/>
                <a:uFillTx/>
                <a:latin typeface="Corbel" panose="020B0503020204020204"/>
                <a:ea typeface="+mn-ea"/>
                <a:cs typeface="+mn-cs"/>
              </a:rPr>
              <a:t>)</a:t>
            </a:r>
          </a:p>
        </p:txBody>
      </p:sp>
      <p:sp>
        <p:nvSpPr>
          <p:cNvPr id="10" name="TextBox 9">
            <a:extLst>
              <a:ext uri="{FF2B5EF4-FFF2-40B4-BE49-F238E27FC236}">
                <a16:creationId xmlns:a16="http://schemas.microsoft.com/office/drawing/2014/main" id="{38002F06-F0D3-2BDE-38DB-71A68CD35CEC}"/>
              </a:ext>
            </a:extLst>
          </p:cNvPr>
          <p:cNvSpPr txBox="1"/>
          <p:nvPr/>
        </p:nvSpPr>
        <p:spPr>
          <a:xfrm>
            <a:off x="6640089" y="83448"/>
            <a:ext cx="2840182"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Corbel" panose="020B0503020204020204"/>
                <a:ea typeface="+mn-ea"/>
                <a:cs typeface="+mn-cs"/>
              </a:rPr>
              <a:t>Glossy Buckthorn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orbel" panose="020B0503020204020204"/>
                <a:ea typeface="+mn-ea"/>
                <a:cs typeface="+mn-cs"/>
              </a:rPr>
              <a:t>(Frangula alnus)</a:t>
            </a:r>
          </a:p>
        </p:txBody>
      </p:sp>
      <p:pic>
        <p:nvPicPr>
          <p:cNvPr id="11" name="Picture 2" descr="https://bugwoodcloud.org/images/768x512/5456186.jpg">
            <a:extLst>
              <a:ext uri="{FF2B5EF4-FFF2-40B4-BE49-F238E27FC236}">
                <a16:creationId xmlns:a16="http://schemas.microsoft.com/office/drawing/2014/main" id="{E5D48239-1B2D-74B9-CE9C-0DF4D1B2C84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0494" y="1688728"/>
            <a:ext cx="1996286" cy="39070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bugwoodcloud.org/images/768x512/5457321.jpg">
            <a:extLst>
              <a:ext uri="{FF2B5EF4-FFF2-40B4-BE49-F238E27FC236}">
                <a16:creationId xmlns:a16="http://schemas.microsoft.com/office/drawing/2014/main" id="{10891896-108B-616D-1F75-47A9AD7D6DF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299360" y="1688728"/>
            <a:ext cx="1919241" cy="40594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FD22936-69DD-A983-DF11-2C44912C9503}"/>
              </a:ext>
            </a:extLst>
          </p:cNvPr>
          <p:cNvSpPr txBox="1"/>
          <p:nvPr/>
        </p:nvSpPr>
        <p:spPr>
          <a:xfrm rot="16200000">
            <a:off x="-1587700" y="3411379"/>
            <a:ext cx="342162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bel" panose="020B0503020204020204"/>
                <a:ea typeface="+mn-ea"/>
                <a:cs typeface="+mn-cs"/>
              </a:rPr>
              <a:t>Leslie J. </a:t>
            </a:r>
            <a:r>
              <a:rPr kumimoji="0" lang="en-US" sz="1000" b="0" i="0" u="none" strike="noStrike" kern="1200" cap="none" spc="0" normalizeH="0" baseline="0" noProof="0" dirty="0" err="1">
                <a:ln>
                  <a:noFill/>
                </a:ln>
                <a:solidFill>
                  <a:prstClr val="white"/>
                </a:solidFill>
                <a:effectLst/>
                <a:uLnTx/>
                <a:uFillTx/>
                <a:latin typeface="Corbel" panose="020B0503020204020204"/>
                <a:ea typeface="+mn-ea"/>
                <a:cs typeface="+mn-cs"/>
              </a:rPr>
              <a:t>Mehrhoff</a:t>
            </a:r>
            <a:r>
              <a:rPr kumimoji="0" lang="en-US" sz="1000" b="0" i="0" u="none" strike="noStrike" kern="1200" cap="none" spc="0" normalizeH="0" baseline="0" noProof="0" dirty="0">
                <a:ln>
                  <a:noFill/>
                </a:ln>
                <a:solidFill>
                  <a:prstClr val="white"/>
                </a:solidFill>
                <a:effectLst/>
                <a:uLnTx/>
                <a:uFillTx/>
                <a:latin typeface="Corbel" panose="020B0503020204020204"/>
                <a:ea typeface="+mn-ea"/>
                <a:cs typeface="+mn-cs"/>
              </a:rPr>
              <a:t>, University of Connecticut, Bugwood.org</a:t>
            </a:r>
          </a:p>
        </p:txBody>
      </p:sp>
      <p:sp>
        <p:nvSpPr>
          <p:cNvPr id="14" name="TextBox 13">
            <a:extLst>
              <a:ext uri="{FF2B5EF4-FFF2-40B4-BE49-F238E27FC236}">
                <a16:creationId xmlns:a16="http://schemas.microsoft.com/office/drawing/2014/main" id="{13147D15-5E2A-8566-B6C2-946275AB5D17}"/>
              </a:ext>
            </a:extLst>
          </p:cNvPr>
          <p:cNvSpPr txBox="1"/>
          <p:nvPr/>
        </p:nvSpPr>
        <p:spPr>
          <a:xfrm rot="16200000">
            <a:off x="10366918" y="3595356"/>
            <a:ext cx="342162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orbel" panose="020B0503020204020204"/>
                <a:ea typeface="+mn-ea"/>
                <a:cs typeface="+mn-cs"/>
              </a:rPr>
              <a:t>Leslie J. </a:t>
            </a:r>
            <a:r>
              <a:rPr kumimoji="0" lang="en-US" sz="1000" b="0" i="0" u="none" strike="noStrike" kern="1200" cap="none" spc="0" normalizeH="0" baseline="0" noProof="0" dirty="0" err="1">
                <a:ln>
                  <a:noFill/>
                </a:ln>
                <a:solidFill>
                  <a:prstClr val="white"/>
                </a:solidFill>
                <a:effectLst/>
                <a:uLnTx/>
                <a:uFillTx/>
                <a:latin typeface="Corbel" panose="020B0503020204020204"/>
                <a:ea typeface="+mn-ea"/>
                <a:cs typeface="+mn-cs"/>
              </a:rPr>
              <a:t>Mehrhoff</a:t>
            </a:r>
            <a:r>
              <a:rPr kumimoji="0" lang="en-US" sz="1000" b="0" i="0" u="none" strike="noStrike" kern="1200" cap="none" spc="0" normalizeH="0" baseline="0" noProof="0" dirty="0">
                <a:ln>
                  <a:noFill/>
                </a:ln>
                <a:solidFill>
                  <a:prstClr val="white"/>
                </a:solidFill>
                <a:effectLst/>
                <a:uLnTx/>
                <a:uFillTx/>
                <a:latin typeface="Corbel" panose="020B0503020204020204"/>
                <a:ea typeface="+mn-ea"/>
                <a:cs typeface="+mn-cs"/>
              </a:rPr>
              <a:t>, University of Connecticut, Bugwood.org</a:t>
            </a:r>
          </a:p>
        </p:txBody>
      </p:sp>
      <p:pic>
        <p:nvPicPr>
          <p:cNvPr id="15" name="Picture 14">
            <a:extLst>
              <a:ext uri="{FF2B5EF4-FFF2-40B4-BE49-F238E27FC236}">
                <a16:creationId xmlns:a16="http://schemas.microsoft.com/office/drawing/2014/main" id="{877C376F-FF10-BDB6-8501-5C57F51CB5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02634" y="4678831"/>
            <a:ext cx="1698643" cy="1798562"/>
          </a:xfrm>
          <a:prstGeom prst="rect">
            <a:avLst/>
          </a:prstGeom>
          <a:ln w="12700">
            <a:solidFill>
              <a:schemeClr val="tx1"/>
            </a:solidFill>
          </a:ln>
        </p:spPr>
      </p:pic>
    </p:spTree>
    <p:extLst>
      <p:ext uri="{BB962C8B-B14F-4D97-AF65-F5344CB8AC3E}">
        <p14:creationId xmlns:p14="http://schemas.microsoft.com/office/powerpoint/2010/main" val="2261772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FD51871-971F-8529-D07E-8EE6C2EC4E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8668512" cy="6857990"/>
          </a:xfrm>
          <a:prstGeom prst="rect">
            <a:avLst/>
          </a:prstGeom>
        </p:spPr>
      </p:pic>
      <p:sp>
        <p:nvSpPr>
          <p:cNvPr id="16" name="Rectangle 15">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0F4863-A068-D27C-4647-E54E79A8F2ED}"/>
              </a:ext>
            </a:extLst>
          </p:cNvPr>
          <p:cNvSpPr>
            <a:spLocks noGrp="1"/>
          </p:cNvSpPr>
          <p:nvPr>
            <p:ph type="title"/>
          </p:nvPr>
        </p:nvSpPr>
        <p:spPr>
          <a:xfrm>
            <a:off x="7848600" y="985888"/>
            <a:ext cx="4023360" cy="1450578"/>
          </a:xfrm>
        </p:spPr>
        <p:txBody>
          <a:bodyPr vert="horz" lIns="91440" tIns="45720" rIns="91440" bIns="45720" rtlCol="0" anchor="b">
            <a:normAutofit/>
          </a:bodyPr>
          <a:lstStyle/>
          <a:p>
            <a:r>
              <a:rPr lang="en-US" sz="4800" dirty="0">
                <a:solidFill>
                  <a:schemeClr val="bg1"/>
                </a:solidFill>
                <a:latin typeface="+mj-lt"/>
              </a:rPr>
              <a:t>Best mobile plant ID apps?</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DE28599C-5413-6B31-DC00-66CD1888D677}"/>
              </a:ext>
            </a:extLst>
          </p:cNvPr>
          <p:cNvSpPr txBox="1">
            <a:spLocks/>
          </p:cNvSpPr>
          <p:nvPr/>
        </p:nvSpPr>
        <p:spPr>
          <a:xfrm>
            <a:off x="6096000" y="3724676"/>
            <a:ext cx="6028267" cy="29809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4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 Picture This (for novices, learners and seasoned identifiers alike. Best info layout in my opinion)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2. Pl@ntNet (for more seasoned identifiers)*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3. Google Lense (but it doesn’t work as easily for Apple, use Apple Photo app; not always as reliable)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4.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iNaturalist</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(good but crowd sourced verification))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5. </a:t>
            </a:r>
            <a:r>
              <a:rPr kumimoji="0" lang="en-US" sz="2000" b="0" i="0" u="none" strike="sngStrike" kern="1200" cap="none" spc="0" normalizeH="0" baseline="0" noProof="0" dirty="0">
                <a:ln>
                  <a:noFill/>
                </a:ln>
                <a:solidFill>
                  <a:prstClr val="white"/>
                </a:solidFill>
                <a:effectLst/>
                <a:uLnTx/>
                <a:uFillTx/>
                <a:latin typeface="Calibri" panose="020F0502020204030204"/>
                <a:ea typeface="+mn-ea"/>
                <a:cs typeface="+mn-cs"/>
              </a:rPr>
              <a:t>Seek</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(overall I would never recommend this one)</a:t>
            </a:r>
          </a:p>
        </p:txBody>
      </p:sp>
      <p:sp>
        <p:nvSpPr>
          <p:cNvPr id="7" name="Content Placeholder 6">
            <a:extLst>
              <a:ext uri="{FF2B5EF4-FFF2-40B4-BE49-F238E27FC236}">
                <a16:creationId xmlns:a16="http://schemas.microsoft.com/office/drawing/2014/main" id="{16AAB5D4-332D-4E28-E86D-8CBCDE3667A2}"/>
              </a:ext>
            </a:extLst>
          </p:cNvPr>
          <p:cNvSpPr>
            <a:spLocks noGrp="1"/>
          </p:cNvSpPr>
          <p:nvPr>
            <p:ph idx="1"/>
          </p:nvPr>
        </p:nvSpPr>
        <p:spPr>
          <a:xfrm>
            <a:off x="6096000" y="3017217"/>
            <a:ext cx="4926922" cy="610841"/>
          </a:xfrm>
        </p:spPr>
        <p:txBody>
          <a:bodyPr/>
          <a:lstStyle/>
          <a:p>
            <a:pPr marL="0" indent="0">
              <a:buNone/>
            </a:pPr>
            <a:r>
              <a:rPr lang="en-US" dirty="0">
                <a:solidFill>
                  <a:schemeClr val="bg1"/>
                </a:solidFill>
              </a:rPr>
              <a:t>Madeline Lesniak says…</a:t>
            </a:r>
          </a:p>
        </p:txBody>
      </p:sp>
      <p:pic>
        <p:nvPicPr>
          <p:cNvPr id="3" name="Picture 2">
            <a:extLst>
              <a:ext uri="{FF2B5EF4-FFF2-40B4-BE49-F238E27FC236}">
                <a16:creationId xmlns:a16="http://schemas.microsoft.com/office/drawing/2014/main" id="{6416AC75-09C3-D057-025A-EDA3299D20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29088" y="1172080"/>
            <a:ext cx="2573979" cy="1631267"/>
          </a:xfrm>
          <a:prstGeom prst="rect">
            <a:avLst/>
          </a:prstGeom>
        </p:spPr>
      </p:pic>
    </p:spTree>
    <p:extLst>
      <p:ext uri="{BB962C8B-B14F-4D97-AF65-F5344CB8AC3E}">
        <p14:creationId xmlns:p14="http://schemas.microsoft.com/office/powerpoint/2010/main" val="2825446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9645" y="292100"/>
            <a:ext cx="116614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Invasive Species Calendar at </a:t>
            </a:r>
            <a:r>
              <a:rPr kumimoji="0" lang="en-US" sz="36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hlinkClick r:id="rId2"/>
              </a:rPr>
              <a:t>fyi.extension.wisc.edu/wifdn</a:t>
            </a:r>
            <a:endParaRPr kumimoji="0" lang="en-US" sz="36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p:txBody>
      </p:sp>
      <p:pic>
        <p:nvPicPr>
          <p:cNvPr id="8" name="Picture 7">
            <a:extLst>
              <a:ext uri="{FF2B5EF4-FFF2-40B4-BE49-F238E27FC236}">
                <a16:creationId xmlns:a16="http://schemas.microsoft.com/office/drawing/2014/main" id="{1238565C-9AF5-4F81-8ED9-2A0D3B0632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7562" y="889853"/>
            <a:ext cx="9080749" cy="5666210"/>
          </a:xfrm>
          <a:prstGeom prst="rect">
            <a:avLst/>
          </a:prstGeom>
        </p:spPr>
      </p:pic>
      <p:sp>
        <p:nvSpPr>
          <p:cNvPr id="7" name="Oval 6"/>
          <p:cNvSpPr/>
          <p:nvPr/>
        </p:nvSpPr>
        <p:spPr>
          <a:xfrm>
            <a:off x="2380184" y="2570225"/>
            <a:ext cx="983906" cy="48906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00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2B79F-BB15-391B-C7CD-A813E6D577A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ABFDBDD-94F6-944E-6E71-C51FC077231E}"/>
              </a:ext>
            </a:extLst>
          </p:cNvPr>
          <p:cNvSpPr txBox="1"/>
          <p:nvPr/>
        </p:nvSpPr>
        <p:spPr>
          <a:xfrm>
            <a:off x="265289" y="0"/>
            <a:ext cx="11661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County Invasive Plants List for Wisconsin:  https://renzweedscience.cals.wisc.edu/ </a:t>
            </a:r>
          </a:p>
        </p:txBody>
      </p:sp>
      <p:pic>
        <p:nvPicPr>
          <p:cNvPr id="3" name="Picture 2">
            <a:extLst>
              <a:ext uri="{FF2B5EF4-FFF2-40B4-BE49-F238E27FC236}">
                <a16:creationId xmlns:a16="http://schemas.microsoft.com/office/drawing/2014/main" id="{0CAC01AD-6355-33C5-6EB7-7A4EDBE1786C}"/>
              </a:ext>
            </a:extLst>
          </p:cNvPr>
          <p:cNvPicPr>
            <a:picLocks noChangeAspect="1"/>
          </p:cNvPicPr>
          <p:nvPr/>
        </p:nvPicPr>
        <p:blipFill>
          <a:blip r:embed="rId2"/>
          <a:stretch>
            <a:fillRect/>
          </a:stretch>
        </p:blipFill>
        <p:spPr>
          <a:xfrm>
            <a:off x="2380184" y="599202"/>
            <a:ext cx="9783540" cy="6258798"/>
          </a:xfrm>
          <a:prstGeom prst="rect">
            <a:avLst/>
          </a:prstGeom>
        </p:spPr>
      </p:pic>
      <p:sp>
        <p:nvSpPr>
          <p:cNvPr id="7" name="Oval 6">
            <a:extLst>
              <a:ext uri="{FF2B5EF4-FFF2-40B4-BE49-F238E27FC236}">
                <a16:creationId xmlns:a16="http://schemas.microsoft.com/office/drawing/2014/main" id="{26E70659-FA85-1ABF-B504-C98849F379F6}"/>
              </a:ext>
            </a:extLst>
          </p:cNvPr>
          <p:cNvSpPr/>
          <p:nvPr/>
        </p:nvSpPr>
        <p:spPr>
          <a:xfrm>
            <a:off x="3711144" y="1747265"/>
            <a:ext cx="983906" cy="48906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35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8B3DF776-B92D-4286-A9AE-EF56A4FC85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0842" y="548922"/>
            <a:ext cx="10370315" cy="5508978"/>
          </a:xfrm>
          <a:prstGeom prst="rect">
            <a:avLst/>
          </a:prstGeom>
        </p:spPr>
      </p:pic>
      <p:pic>
        <p:nvPicPr>
          <p:cNvPr id="4" name="Picture 3">
            <a:extLst>
              <a:ext uri="{FF2B5EF4-FFF2-40B4-BE49-F238E27FC236}">
                <a16:creationId xmlns:a16="http://schemas.microsoft.com/office/drawing/2014/main" id="{A1FC6E74-FD73-4B1A-BFD4-62DB7A2E19C8}"/>
              </a:ext>
            </a:extLst>
          </p:cNvPr>
          <p:cNvPicPr>
            <a:picLocks noChangeAspect="1"/>
          </p:cNvPicPr>
          <p:nvPr/>
        </p:nvPicPr>
        <p:blipFill>
          <a:blip r:embed="rId3"/>
          <a:stretch>
            <a:fillRect/>
          </a:stretch>
        </p:blipFill>
        <p:spPr>
          <a:xfrm>
            <a:off x="910842" y="3877132"/>
            <a:ext cx="3820956" cy="2710433"/>
          </a:xfrm>
          <a:prstGeom prst="rect">
            <a:avLst/>
          </a:prstGeom>
        </p:spPr>
      </p:pic>
      <p:pic>
        <p:nvPicPr>
          <p:cNvPr id="6" name="Picture 5">
            <a:extLst>
              <a:ext uri="{FF2B5EF4-FFF2-40B4-BE49-F238E27FC236}">
                <a16:creationId xmlns:a16="http://schemas.microsoft.com/office/drawing/2014/main" id="{846C04CE-A87A-4A2F-895E-1DA6FA9FA4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5521" y="189751"/>
            <a:ext cx="10460955" cy="1360987"/>
          </a:xfrm>
          <a:prstGeom prst="rect">
            <a:avLst/>
          </a:prstGeom>
        </p:spPr>
      </p:pic>
      <p:sp>
        <p:nvSpPr>
          <p:cNvPr id="5" name="Title 1">
            <a:extLst>
              <a:ext uri="{FF2B5EF4-FFF2-40B4-BE49-F238E27FC236}">
                <a16:creationId xmlns:a16="http://schemas.microsoft.com/office/drawing/2014/main" id="{1FD551E0-53C1-42A0-9300-86695D2D37DD}"/>
              </a:ext>
            </a:extLst>
          </p:cNvPr>
          <p:cNvSpPr txBox="1">
            <a:spLocks/>
          </p:cNvSpPr>
          <p:nvPr/>
        </p:nvSpPr>
        <p:spPr>
          <a:xfrm>
            <a:off x="936978" y="532276"/>
            <a:ext cx="10515600"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Corbel" panose="020B0503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rPr>
              <a:t>When to Look</a:t>
            </a:r>
            <a:r>
              <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sym typeface="Wingdings" panose="05000000000000000000" pitchFamily="2" charset="2"/>
              </a:rPr>
              <a:t> Invasive Species Calendar</a:t>
            </a:r>
            <a:endParaRPr kumimoji="0" lang="en-US" sz="4400" b="1" i="0" u="none" strike="noStrike" kern="1200" cap="none" spc="0" normalizeH="0" baseline="0" noProof="0" dirty="0">
              <a:ln>
                <a:noFill/>
              </a:ln>
              <a:solidFill>
                <a:prstClr val="black"/>
              </a:solidFill>
              <a:effectLst/>
              <a:uLnTx/>
              <a:uFillTx/>
              <a:latin typeface="Corbel" panose="020B0503020204020204" pitchFamily="34" charset="0"/>
              <a:ea typeface="+mj-ea"/>
              <a:cs typeface="+mj-cs"/>
            </a:endParaRPr>
          </a:p>
        </p:txBody>
      </p:sp>
    </p:spTree>
    <p:extLst>
      <p:ext uri="{BB962C8B-B14F-4D97-AF65-F5344CB8AC3E}">
        <p14:creationId xmlns:p14="http://schemas.microsoft.com/office/powerpoint/2010/main" val="843969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8A05A14A-831B-4B30-80DA-C9714DD6E5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89431" y="520700"/>
            <a:ext cx="9813137" cy="5994400"/>
          </a:xfrm>
          <a:prstGeom prst="rect">
            <a:avLst/>
          </a:prstGeom>
        </p:spPr>
      </p:pic>
      <p:sp>
        <p:nvSpPr>
          <p:cNvPr id="3" name="Rectangle 2">
            <a:extLst>
              <a:ext uri="{FF2B5EF4-FFF2-40B4-BE49-F238E27FC236}">
                <a16:creationId xmlns:a16="http://schemas.microsoft.com/office/drawing/2014/main" id="{9EFC37FF-0076-4B3E-ABFF-685F23D7669C}"/>
              </a:ext>
            </a:extLst>
          </p:cNvPr>
          <p:cNvSpPr/>
          <p:nvPr/>
        </p:nvSpPr>
        <p:spPr>
          <a:xfrm>
            <a:off x="8902700" y="1054101"/>
            <a:ext cx="2352322" cy="4549422"/>
          </a:xfrm>
          <a:prstGeom prst="rect">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35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TEXT LAYOUT 1</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p:txBody>
          <a:bodyPr/>
          <a:lstStyle/>
          <a:p>
            <a:r>
              <a:rPr lang="en-US" dirty="0"/>
              <a:t>Lorem ipsum dolor sit amet,</a:t>
            </a:r>
            <a:br>
              <a:rPr lang="en-US" dirty="0"/>
            </a:br>
            <a:r>
              <a:rPr lang="en-US" dirty="0"/>
              <a:t>consectetuer adipiscing elit</a:t>
            </a:r>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p:txBody>
          <a:bodyPr>
            <a:normAutofit lnSpcReduction="10000"/>
          </a:bodyPr>
          <a:lstStyle/>
          <a:p>
            <a:r>
              <a:rPr lang="en-US" dirty="0"/>
              <a:t>Lorem ipsum dolor sit amet, consectetuer adipiscing elit. Maecenas porttitor congue massa. Fusce posuere, magna sed pulvinar ultricies, purus lectus malesuada libero, sit amet commodo magna eros quis urna.</a:t>
            </a:r>
          </a:p>
          <a:p>
            <a:r>
              <a:rPr lang="en-US" dirty="0"/>
              <a:t>Nunc viverra imperdiet enim. Fusce est. Vivamus a tellus.</a:t>
            </a:r>
          </a:p>
          <a:p>
            <a:r>
              <a:rPr lang="en-US" dirty="0"/>
              <a:t>Pellentesque habitant morbi tristique senectus et netus et malesuada fames ac turpis egestas. Proin pharetra nonummy pede. Mauris et orci.</a:t>
            </a:r>
          </a:p>
          <a:p>
            <a:endParaRPr lang="en-US" dirty="0"/>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pic>
        <p:nvPicPr>
          <p:cNvPr id="8" name="Picture 7">
            <a:extLst>
              <a:ext uri="{FF2B5EF4-FFF2-40B4-BE49-F238E27FC236}">
                <a16:creationId xmlns:a16="http://schemas.microsoft.com/office/drawing/2014/main" id="{66C72394-691C-48AC-BC36-F6509687F564}"/>
              </a:ext>
            </a:extLst>
          </p:cNvPr>
          <p:cNvPicPr>
            <a:picLocks noChangeAspect="1"/>
          </p:cNvPicPr>
          <p:nvPr/>
        </p:nvPicPr>
        <p:blipFill>
          <a:blip r:embed="rId2"/>
          <a:stretch>
            <a:fillRect/>
          </a:stretch>
        </p:blipFill>
        <p:spPr>
          <a:xfrm>
            <a:off x="838199" y="565097"/>
            <a:ext cx="5553387" cy="5553387"/>
          </a:xfrm>
          <a:prstGeom prst="rect">
            <a:avLst/>
          </a:prstGeom>
        </p:spPr>
      </p:pic>
      <p:pic>
        <p:nvPicPr>
          <p:cNvPr id="1026" name="Picture 2" descr="No photo description available.">
            <a:extLst>
              <a:ext uri="{FF2B5EF4-FFF2-40B4-BE49-F238E27FC236}">
                <a16:creationId xmlns:a16="http://schemas.microsoft.com/office/drawing/2014/main" id="{4DB61B64-7395-4D54-87E3-71E85336F4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03213" y="375608"/>
            <a:ext cx="1777671" cy="17776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1571747-5679-47EC-9911-F88FB9C766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6174" y="2369892"/>
            <a:ext cx="2571750" cy="1460754"/>
          </a:xfrm>
          <a:prstGeom prst="rect">
            <a:avLst/>
          </a:prstGeom>
        </p:spPr>
      </p:pic>
      <p:pic>
        <p:nvPicPr>
          <p:cNvPr id="7" name="Picture 6">
            <a:extLst>
              <a:ext uri="{FF2B5EF4-FFF2-40B4-BE49-F238E27FC236}">
                <a16:creationId xmlns:a16="http://schemas.microsoft.com/office/drawing/2014/main" id="{84B8A0FB-3F7E-4E91-8ED6-73FB519426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06174" y="5914253"/>
            <a:ext cx="2571751" cy="626807"/>
          </a:xfrm>
          <a:prstGeom prst="rect">
            <a:avLst/>
          </a:prstGeom>
        </p:spPr>
      </p:pic>
      <p:pic>
        <p:nvPicPr>
          <p:cNvPr id="10" name="Picture 9">
            <a:extLst>
              <a:ext uri="{FF2B5EF4-FFF2-40B4-BE49-F238E27FC236}">
                <a16:creationId xmlns:a16="http://schemas.microsoft.com/office/drawing/2014/main" id="{129522AA-2F42-4DC5-9B77-95270ED187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06175" y="4008547"/>
            <a:ext cx="2571750" cy="1727805"/>
          </a:xfrm>
          <a:prstGeom prst="rect">
            <a:avLst/>
          </a:prstGeom>
        </p:spPr>
      </p:pic>
      <p:pic>
        <p:nvPicPr>
          <p:cNvPr id="12" name="Picture 11">
            <a:extLst>
              <a:ext uri="{FF2B5EF4-FFF2-40B4-BE49-F238E27FC236}">
                <a16:creationId xmlns:a16="http://schemas.microsoft.com/office/drawing/2014/main" id="{4E30DB7C-2977-400F-BEE5-185806F4CCF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88146" y="545056"/>
            <a:ext cx="1950643" cy="638392"/>
          </a:xfrm>
          <a:prstGeom prst="rect">
            <a:avLst/>
          </a:prstGeom>
        </p:spPr>
      </p:pic>
      <p:pic>
        <p:nvPicPr>
          <p:cNvPr id="13" name="Picture 12">
            <a:extLst>
              <a:ext uri="{FF2B5EF4-FFF2-40B4-BE49-F238E27FC236}">
                <a16:creationId xmlns:a16="http://schemas.microsoft.com/office/drawing/2014/main" id="{51DDF32D-FF2D-4803-95D1-66FBBCDA292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88146" y="1487824"/>
            <a:ext cx="1777670" cy="1446470"/>
          </a:xfrm>
          <a:prstGeom prst="rect">
            <a:avLst/>
          </a:prstGeom>
        </p:spPr>
      </p:pic>
      <p:pic>
        <p:nvPicPr>
          <p:cNvPr id="14" name="Picture 13">
            <a:extLst>
              <a:ext uri="{FF2B5EF4-FFF2-40B4-BE49-F238E27FC236}">
                <a16:creationId xmlns:a16="http://schemas.microsoft.com/office/drawing/2014/main" id="{B2991442-D84B-4CB9-87F7-AC9089F2695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39755" y="3181554"/>
            <a:ext cx="2139286" cy="2134180"/>
          </a:xfrm>
          <a:prstGeom prst="rect">
            <a:avLst/>
          </a:prstGeom>
        </p:spPr>
      </p:pic>
      <p:pic>
        <p:nvPicPr>
          <p:cNvPr id="9" name="Picture 2" descr="Image result for uw madison logo">
            <a:extLst>
              <a:ext uri="{FF2B5EF4-FFF2-40B4-BE49-F238E27FC236}">
                <a16:creationId xmlns:a16="http://schemas.microsoft.com/office/drawing/2014/main" id="{91B6010C-FA90-6D9A-17A9-39E7D3F535F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311579" y="4757748"/>
            <a:ext cx="994480" cy="157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679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8B3DF776-B92D-4286-A9AE-EF56A4FC85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0842" y="548922"/>
            <a:ext cx="10370315" cy="5508978"/>
          </a:xfrm>
          <a:prstGeom prst="rect">
            <a:avLst/>
          </a:prstGeom>
        </p:spPr>
      </p:pic>
      <p:sp>
        <p:nvSpPr>
          <p:cNvPr id="3" name="Rectangle 2">
            <a:extLst>
              <a:ext uri="{FF2B5EF4-FFF2-40B4-BE49-F238E27FC236}">
                <a16:creationId xmlns:a16="http://schemas.microsoft.com/office/drawing/2014/main" id="{1E0F88CB-2E16-4E83-A100-FD46C4C2585D}"/>
              </a:ext>
            </a:extLst>
          </p:cNvPr>
          <p:cNvSpPr/>
          <p:nvPr/>
        </p:nvSpPr>
        <p:spPr>
          <a:xfrm>
            <a:off x="884707" y="1562100"/>
            <a:ext cx="10370315" cy="774700"/>
          </a:xfrm>
          <a:prstGeom prst="rect">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32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C09AC-2A07-0D2C-BFA0-5F90B7A49D92}"/>
            </a:ext>
          </a:extLst>
        </p:cNvPr>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id="{C8029A4D-343D-4F1C-8B91-942B4E4652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4976" y="166357"/>
            <a:ext cx="3034238" cy="730612"/>
          </a:xfrm>
          <a:prstGeom prst="rect">
            <a:avLst/>
          </a:prstGeom>
        </p:spPr>
      </p:pic>
      <p:pic>
        <p:nvPicPr>
          <p:cNvPr id="3" name="Picture 2">
            <a:extLst>
              <a:ext uri="{FF2B5EF4-FFF2-40B4-BE49-F238E27FC236}">
                <a16:creationId xmlns:a16="http://schemas.microsoft.com/office/drawing/2014/main" id="{1D92BC6F-28ED-4E4F-A04C-5DD39231F0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0778" y="0"/>
            <a:ext cx="10623360" cy="6858000"/>
          </a:xfrm>
          <a:prstGeom prst="rect">
            <a:avLst/>
          </a:prstGeom>
        </p:spPr>
      </p:pic>
      <p:pic>
        <p:nvPicPr>
          <p:cNvPr id="7" name="Picture 6" descr="A qr code with green dots&#10;&#10;AI-generated content may be incorrect.">
            <a:extLst>
              <a:ext uri="{FF2B5EF4-FFF2-40B4-BE49-F238E27FC236}">
                <a16:creationId xmlns:a16="http://schemas.microsoft.com/office/drawing/2014/main" id="{415893D9-B4E4-78C7-9AEB-35876A5680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74747" y="2008700"/>
            <a:ext cx="2276475" cy="2276475"/>
          </a:xfrm>
          <a:prstGeom prst="rect">
            <a:avLst/>
          </a:prstGeom>
        </p:spPr>
      </p:pic>
    </p:spTree>
    <p:extLst>
      <p:ext uri="{BB962C8B-B14F-4D97-AF65-F5344CB8AC3E}">
        <p14:creationId xmlns:p14="http://schemas.microsoft.com/office/powerpoint/2010/main" val="3570394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A6AE6-C2B8-66EE-AC61-AE87A910E9FA}"/>
            </a:ext>
          </a:extLst>
        </p:cNvPr>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id="{DF4B9BC2-D9E6-09E4-9E01-841E72432F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4976" y="166357"/>
            <a:ext cx="3034238" cy="730612"/>
          </a:xfrm>
          <a:prstGeom prst="rect">
            <a:avLst/>
          </a:prstGeom>
        </p:spPr>
      </p:pic>
      <p:pic>
        <p:nvPicPr>
          <p:cNvPr id="4" name="Picture 3">
            <a:extLst>
              <a:ext uri="{FF2B5EF4-FFF2-40B4-BE49-F238E27FC236}">
                <a16:creationId xmlns:a16="http://schemas.microsoft.com/office/drawing/2014/main" id="{21C03E32-22CC-3F2D-09B1-BBC3D0D0772D}"/>
              </a:ext>
            </a:extLst>
          </p:cNvPr>
          <p:cNvPicPr>
            <a:picLocks noChangeAspect="1"/>
          </p:cNvPicPr>
          <p:nvPr/>
        </p:nvPicPr>
        <p:blipFill>
          <a:blip r:embed="rId4"/>
          <a:stretch>
            <a:fillRect/>
          </a:stretch>
        </p:blipFill>
        <p:spPr>
          <a:xfrm>
            <a:off x="462009" y="101711"/>
            <a:ext cx="11729991" cy="6327381"/>
          </a:xfrm>
          <a:prstGeom prst="rect">
            <a:avLst/>
          </a:prstGeom>
        </p:spPr>
      </p:pic>
      <p:pic>
        <p:nvPicPr>
          <p:cNvPr id="5" name="Picture 4" descr="A qr code with green dots&#10;&#10;AI-generated content may be incorrect.">
            <a:extLst>
              <a:ext uri="{FF2B5EF4-FFF2-40B4-BE49-F238E27FC236}">
                <a16:creationId xmlns:a16="http://schemas.microsoft.com/office/drawing/2014/main" id="{9E6A7E9E-60A7-AE6F-4008-B8B8DE0043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85822" y="1673722"/>
            <a:ext cx="2276475" cy="2276475"/>
          </a:xfrm>
          <a:prstGeom prst="rect">
            <a:avLst/>
          </a:prstGeom>
        </p:spPr>
      </p:pic>
    </p:spTree>
    <p:extLst>
      <p:ext uri="{BB962C8B-B14F-4D97-AF65-F5344CB8AC3E}">
        <p14:creationId xmlns:p14="http://schemas.microsoft.com/office/powerpoint/2010/main" val="2560025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B80C8-E961-8E27-02BF-12A3637C8F25}"/>
            </a:ext>
          </a:extLst>
        </p:cNvPr>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id="{E4D61604-DFAD-F033-4AF3-EBB0325C57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4976" y="166357"/>
            <a:ext cx="3034238" cy="730612"/>
          </a:xfrm>
          <a:prstGeom prst="rect">
            <a:avLst/>
          </a:prstGeom>
        </p:spPr>
      </p:pic>
      <p:pic>
        <p:nvPicPr>
          <p:cNvPr id="3" name="Picture 2">
            <a:extLst>
              <a:ext uri="{FF2B5EF4-FFF2-40B4-BE49-F238E27FC236}">
                <a16:creationId xmlns:a16="http://schemas.microsoft.com/office/drawing/2014/main" id="{6EEE1413-1CBD-3DA4-2324-197421F791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5693" y="0"/>
            <a:ext cx="10700614" cy="6858000"/>
          </a:xfrm>
          <a:prstGeom prst="rect">
            <a:avLst/>
          </a:prstGeom>
        </p:spPr>
      </p:pic>
    </p:spTree>
    <p:extLst>
      <p:ext uri="{BB962C8B-B14F-4D97-AF65-F5344CB8AC3E}">
        <p14:creationId xmlns:p14="http://schemas.microsoft.com/office/powerpoint/2010/main" val="162442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C6AC3-E013-5210-A6A4-D940CA7CCBE9}"/>
            </a:ext>
          </a:extLst>
        </p:cNvPr>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id="{AE257704-876F-EB63-A01E-377608ED69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4976" y="166357"/>
            <a:ext cx="3034238" cy="730612"/>
          </a:xfrm>
          <a:prstGeom prst="rect">
            <a:avLst/>
          </a:prstGeom>
        </p:spPr>
      </p:pic>
      <p:pic>
        <p:nvPicPr>
          <p:cNvPr id="4" name="Picture 3">
            <a:extLst>
              <a:ext uri="{FF2B5EF4-FFF2-40B4-BE49-F238E27FC236}">
                <a16:creationId xmlns:a16="http://schemas.microsoft.com/office/drawing/2014/main" id="{5070A91F-FC13-033A-A4E4-B495696208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227" y="0"/>
            <a:ext cx="10643545" cy="6858000"/>
          </a:xfrm>
          <a:prstGeom prst="rect">
            <a:avLst/>
          </a:prstGeom>
        </p:spPr>
      </p:pic>
    </p:spTree>
    <p:extLst>
      <p:ext uri="{BB962C8B-B14F-4D97-AF65-F5344CB8AC3E}">
        <p14:creationId xmlns:p14="http://schemas.microsoft.com/office/powerpoint/2010/main" val="3712095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BC957-9155-4FB7-B7EB-5987879D64A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A80A268-2940-037E-471E-A2FCD03EB05C}"/>
              </a:ext>
            </a:extLst>
          </p:cNvPr>
          <p:cNvSpPr txBox="1"/>
          <p:nvPr/>
        </p:nvSpPr>
        <p:spPr>
          <a:xfrm>
            <a:off x="530578" y="220980"/>
            <a:ext cx="11661422" cy="1754326"/>
          </a:xfrm>
          <a:prstGeom prst="rect">
            <a:avLst/>
          </a:prstGeom>
          <a:noFill/>
        </p:spPr>
        <p:txBody>
          <a:bodyPr wrap="square" rtlCol="0">
            <a:spAutoFit/>
          </a:bodyPr>
          <a:lstStyle/>
          <a:p>
            <a:pPr>
              <a:buNone/>
            </a:pPr>
            <a:r>
              <a:rPr lang="en-US" sz="3600" b="1" dirty="0">
                <a:effectLst/>
                <a:latin typeface="Red Hat Display" panose="02010303040201060303" pitchFamily="2" charset="0"/>
                <a:hlinkClick r:id="rId2"/>
              </a:rPr>
              <a:t>Scoping Invasive Species Train the Trainer Module</a:t>
            </a:r>
            <a:endParaRPr lang="en-US" sz="3600" b="1" dirty="0">
              <a:effectLst/>
              <a:latin typeface="Red Hat Display" panose="02010303040201060303" pitchFamily="2" charset="0"/>
            </a:endParaRPr>
          </a:p>
          <a:p>
            <a:pPr>
              <a:buNone/>
            </a:pPr>
            <a:br>
              <a:rPr lang="en-US" sz="3600" dirty="0"/>
            </a:br>
            <a:endParaRPr kumimoji="0" lang="en-US" sz="36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p:txBody>
      </p:sp>
      <p:pic>
        <p:nvPicPr>
          <p:cNvPr id="8" name="Picture 7">
            <a:extLst>
              <a:ext uri="{FF2B5EF4-FFF2-40B4-BE49-F238E27FC236}">
                <a16:creationId xmlns:a16="http://schemas.microsoft.com/office/drawing/2014/main" id="{F8E440B9-644B-C320-5B4C-947FF9AC5E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7562" y="889853"/>
            <a:ext cx="9080749" cy="5666210"/>
          </a:xfrm>
          <a:prstGeom prst="rect">
            <a:avLst/>
          </a:prstGeom>
        </p:spPr>
      </p:pic>
      <p:sp>
        <p:nvSpPr>
          <p:cNvPr id="7" name="Oval 6">
            <a:extLst>
              <a:ext uri="{FF2B5EF4-FFF2-40B4-BE49-F238E27FC236}">
                <a16:creationId xmlns:a16="http://schemas.microsoft.com/office/drawing/2014/main" id="{B3732928-F2A9-B78E-C08B-29B80DA7DD1D}"/>
              </a:ext>
            </a:extLst>
          </p:cNvPr>
          <p:cNvSpPr/>
          <p:nvPr/>
        </p:nvSpPr>
        <p:spPr>
          <a:xfrm>
            <a:off x="2380184" y="2570225"/>
            <a:ext cx="983906" cy="48906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3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3E24F-778C-0D95-8568-B7EFC267AA5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3A61DCD-EFD4-B327-93A0-073F9A3307A0}"/>
              </a:ext>
            </a:extLst>
          </p:cNvPr>
          <p:cNvSpPr txBox="1"/>
          <p:nvPr/>
        </p:nvSpPr>
        <p:spPr>
          <a:xfrm>
            <a:off x="530578" y="220980"/>
            <a:ext cx="11661422" cy="1754326"/>
          </a:xfrm>
          <a:prstGeom prst="rect">
            <a:avLst/>
          </a:prstGeom>
          <a:noFill/>
        </p:spPr>
        <p:txBody>
          <a:bodyPr wrap="square" rtlCol="0">
            <a:spAutoFit/>
          </a:bodyPr>
          <a:lstStyle/>
          <a:p>
            <a:pPr>
              <a:buNone/>
            </a:pPr>
            <a:r>
              <a:rPr lang="en-US" sz="3600" b="1">
                <a:effectLst/>
                <a:latin typeface="Red Hat Display" panose="02010303040201060303" pitchFamily="2" charset="0"/>
                <a:hlinkClick r:id="rId2"/>
              </a:rPr>
              <a:t>Scoping Invasive Species Train the Trainer Module</a:t>
            </a:r>
            <a:endParaRPr lang="en-US" sz="3600" b="1">
              <a:effectLst/>
              <a:latin typeface="Red Hat Display" panose="02010303040201060303" pitchFamily="2" charset="0"/>
            </a:endParaRPr>
          </a:p>
          <a:p>
            <a:pPr>
              <a:buNone/>
            </a:pPr>
            <a:br>
              <a:rPr lang="en-US" sz="3600"/>
            </a:br>
            <a:endParaRPr kumimoji="0" lang="en-US" sz="36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p:txBody>
      </p:sp>
      <p:pic>
        <p:nvPicPr>
          <p:cNvPr id="3" name="Picture 2">
            <a:extLst>
              <a:ext uri="{FF2B5EF4-FFF2-40B4-BE49-F238E27FC236}">
                <a16:creationId xmlns:a16="http://schemas.microsoft.com/office/drawing/2014/main" id="{730EC675-A78B-F5E0-2AC7-B2A23CA328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780"/>
            <a:ext cx="12192000" cy="6792440"/>
          </a:xfrm>
          <a:prstGeom prst="rect">
            <a:avLst/>
          </a:prstGeom>
        </p:spPr>
      </p:pic>
    </p:spTree>
    <p:extLst>
      <p:ext uri="{BB962C8B-B14F-4D97-AF65-F5344CB8AC3E}">
        <p14:creationId xmlns:p14="http://schemas.microsoft.com/office/powerpoint/2010/main" val="3606348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8725D-96B9-41DD-31DD-7243FC26E75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12F0F05-27E2-395D-0359-15AF3E6B4389}"/>
              </a:ext>
            </a:extLst>
          </p:cNvPr>
          <p:cNvSpPr txBox="1"/>
          <p:nvPr/>
        </p:nvSpPr>
        <p:spPr>
          <a:xfrm>
            <a:off x="530578" y="220980"/>
            <a:ext cx="11661422" cy="1754326"/>
          </a:xfrm>
          <a:prstGeom prst="rect">
            <a:avLst/>
          </a:prstGeom>
          <a:noFill/>
        </p:spPr>
        <p:txBody>
          <a:bodyPr wrap="square" rtlCol="0">
            <a:spAutoFit/>
          </a:bodyPr>
          <a:lstStyle/>
          <a:p>
            <a:pPr>
              <a:buNone/>
            </a:pPr>
            <a:r>
              <a:rPr lang="en-US" sz="3600" b="1">
                <a:effectLst/>
                <a:latin typeface="Red Hat Display" panose="02010303040201060303" pitchFamily="2" charset="0"/>
                <a:hlinkClick r:id="rId2"/>
              </a:rPr>
              <a:t>Scoping Invasive Species Train the Trainer Module</a:t>
            </a:r>
            <a:endParaRPr lang="en-US" sz="3600" b="1">
              <a:effectLst/>
              <a:latin typeface="Red Hat Display" panose="02010303040201060303" pitchFamily="2" charset="0"/>
            </a:endParaRPr>
          </a:p>
          <a:p>
            <a:pPr>
              <a:buNone/>
            </a:pPr>
            <a:br>
              <a:rPr lang="en-US" sz="3600"/>
            </a:br>
            <a:endParaRPr kumimoji="0" lang="en-US" sz="36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p:txBody>
      </p:sp>
      <p:pic>
        <p:nvPicPr>
          <p:cNvPr id="7" name="Picture 6">
            <a:hlinkClick r:id="rId3"/>
            <a:extLst>
              <a:ext uri="{FF2B5EF4-FFF2-40B4-BE49-F238E27FC236}">
                <a16:creationId xmlns:a16="http://schemas.microsoft.com/office/drawing/2014/main" id="{06A69839-1977-AE8B-74FC-6942F66007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578" y="1605279"/>
            <a:ext cx="10746311" cy="4590055"/>
          </a:xfrm>
          <a:prstGeom prst="rect">
            <a:avLst/>
          </a:prstGeom>
        </p:spPr>
      </p:pic>
    </p:spTree>
    <p:extLst>
      <p:ext uri="{BB962C8B-B14F-4D97-AF65-F5344CB8AC3E}">
        <p14:creationId xmlns:p14="http://schemas.microsoft.com/office/powerpoint/2010/main" val="1363818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D438B-E040-40FE-6B7F-65E541A5A27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C5020C7-789A-C506-C015-4775EC2522B1}"/>
              </a:ext>
            </a:extLst>
          </p:cNvPr>
          <p:cNvSpPr txBox="1"/>
          <p:nvPr/>
        </p:nvSpPr>
        <p:spPr>
          <a:xfrm>
            <a:off x="530578" y="220980"/>
            <a:ext cx="11661422" cy="1754326"/>
          </a:xfrm>
          <a:prstGeom prst="rect">
            <a:avLst/>
          </a:prstGeom>
          <a:noFill/>
        </p:spPr>
        <p:txBody>
          <a:bodyPr wrap="square" rtlCol="0">
            <a:spAutoFit/>
          </a:bodyPr>
          <a:lstStyle/>
          <a:p>
            <a:pPr>
              <a:buNone/>
            </a:pPr>
            <a:r>
              <a:rPr lang="en-US" sz="3600" b="1">
                <a:effectLst/>
                <a:latin typeface="Red Hat Display" panose="02010303040201060303" pitchFamily="2" charset="0"/>
                <a:hlinkClick r:id="rId2"/>
              </a:rPr>
              <a:t>Scoping Invasive Species Train the Trainer Module</a:t>
            </a:r>
            <a:endParaRPr lang="en-US" sz="3600" b="1">
              <a:effectLst/>
              <a:latin typeface="Red Hat Display" panose="02010303040201060303" pitchFamily="2" charset="0"/>
            </a:endParaRPr>
          </a:p>
          <a:p>
            <a:pPr>
              <a:buNone/>
            </a:pPr>
            <a:br>
              <a:rPr lang="en-US" sz="3600"/>
            </a:br>
            <a:endParaRPr kumimoji="0" lang="en-US" sz="36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p:txBody>
      </p:sp>
      <p:pic>
        <p:nvPicPr>
          <p:cNvPr id="3" name="Picture 2">
            <a:extLst>
              <a:ext uri="{FF2B5EF4-FFF2-40B4-BE49-F238E27FC236}">
                <a16:creationId xmlns:a16="http://schemas.microsoft.com/office/drawing/2014/main" id="{7D0763B7-6263-0D1F-96B2-B2E61D396D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765" y="806607"/>
            <a:ext cx="11939235" cy="6051393"/>
          </a:xfrm>
          <a:prstGeom prst="rect">
            <a:avLst/>
          </a:prstGeom>
        </p:spPr>
      </p:pic>
    </p:spTree>
    <p:extLst>
      <p:ext uri="{BB962C8B-B14F-4D97-AF65-F5344CB8AC3E}">
        <p14:creationId xmlns:p14="http://schemas.microsoft.com/office/powerpoint/2010/main" val="1078515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500AC-0A89-1E51-6DCB-DD5FB4868D0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A070A95-2D00-25FC-E03C-F45798A13295}"/>
              </a:ext>
            </a:extLst>
          </p:cNvPr>
          <p:cNvSpPr txBox="1"/>
          <p:nvPr/>
        </p:nvSpPr>
        <p:spPr>
          <a:xfrm>
            <a:off x="530578" y="220980"/>
            <a:ext cx="11661422" cy="1754326"/>
          </a:xfrm>
          <a:prstGeom prst="rect">
            <a:avLst/>
          </a:prstGeom>
          <a:noFill/>
        </p:spPr>
        <p:txBody>
          <a:bodyPr wrap="square" rtlCol="0">
            <a:spAutoFit/>
          </a:bodyPr>
          <a:lstStyle/>
          <a:p>
            <a:pPr>
              <a:buNone/>
            </a:pPr>
            <a:r>
              <a:rPr lang="en-US" sz="3600" b="1">
                <a:effectLst/>
                <a:latin typeface="Red Hat Display" panose="02010303040201060303" pitchFamily="2" charset="0"/>
                <a:hlinkClick r:id="rId2"/>
              </a:rPr>
              <a:t>Scoping Invasive Species Train the Trainer Module</a:t>
            </a:r>
            <a:endParaRPr lang="en-US" sz="3600" b="1">
              <a:effectLst/>
              <a:latin typeface="Red Hat Display" panose="02010303040201060303" pitchFamily="2" charset="0"/>
            </a:endParaRPr>
          </a:p>
          <a:p>
            <a:pPr>
              <a:buNone/>
            </a:pPr>
            <a:br>
              <a:rPr lang="en-US" sz="3600"/>
            </a:br>
            <a:endParaRPr kumimoji="0" lang="en-US" sz="36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p:txBody>
      </p:sp>
      <p:pic>
        <p:nvPicPr>
          <p:cNvPr id="4" name="Picture 3">
            <a:extLst>
              <a:ext uri="{FF2B5EF4-FFF2-40B4-BE49-F238E27FC236}">
                <a16:creationId xmlns:a16="http://schemas.microsoft.com/office/drawing/2014/main" id="{70147E47-C36D-5501-8602-C09374AD9127}"/>
              </a:ext>
            </a:extLst>
          </p:cNvPr>
          <p:cNvPicPr>
            <a:picLocks noChangeAspect="1"/>
          </p:cNvPicPr>
          <p:nvPr/>
        </p:nvPicPr>
        <p:blipFill>
          <a:blip r:embed="rId3"/>
          <a:stretch>
            <a:fillRect/>
          </a:stretch>
        </p:blipFill>
        <p:spPr>
          <a:xfrm>
            <a:off x="530578" y="1051609"/>
            <a:ext cx="9526329" cy="4001058"/>
          </a:xfrm>
          <a:prstGeom prst="rect">
            <a:avLst/>
          </a:prstGeom>
        </p:spPr>
      </p:pic>
    </p:spTree>
    <p:extLst>
      <p:ext uri="{BB962C8B-B14F-4D97-AF65-F5344CB8AC3E}">
        <p14:creationId xmlns:p14="http://schemas.microsoft.com/office/powerpoint/2010/main" val="3089463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C237-DC89-2636-C314-D93274C68749}"/>
              </a:ext>
            </a:extLst>
          </p:cNvPr>
          <p:cNvSpPr>
            <a:spLocks noGrp="1"/>
          </p:cNvSpPr>
          <p:nvPr>
            <p:ph type="title"/>
          </p:nvPr>
        </p:nvSpPr>
        <p:spPr>
          <a:xfrm>
            <a:off x="2312371" y="321782"/>
            <a:ext cx="7662903" cy="1018645"/>
          </a:xfrm>
        </p:spPr>
        <p:txBody>
          <a:bodyPr/>
          <a:lstStyle/>
          <a:p>
            <a:r>
              <a:rPr lang="en-US" dirty="0"/>
              <a:t>Forest health and regeneration</a:t>
            </a:r>
          </a:p>
        </p:txBody>
      </p:sp>
      <p:pic>
        <p:nvPicPr>
          <p:cNvPr id="2050" name="Picture 2" descr="WRNF explores aspen forest management – The Sopris Sun">
            <a:extLst>
              <a:ext uri="{FF2B5EF4-FFF2-40B4-BE49-F238E27FC236}">
                <a16:creationId xmlns:a16="http://schemas.microsoft.com/office/drawing/2014/main" id="{B152AA8A-A6C3-6AE4-3BD2-0E3099EF428E}"/>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312371" y="1340427"/>
            <a:ext cx="7662902" cy="511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932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47251-90C5-CFB5-EC73-C6BF55DE788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0CACEC6-4C27-F26A-5AFD-B13486F4DC24}"/>
              </a:ext>
            </a:extLst>
          </p:cNvPr>
          <p:cNvSpPr txBox="1"/>
          <p:nvPr/>
        </p:nvSpPr>
        <p:spPr>
          <a:xfrm>
            <a:off x="530578" y="220980"/>
            <a:ext cx="11661422" cy="1754326"/>
          </a:xfrm>
          <a:prstGeom prst="rect">
            <a:avLst/>
          </a:prstGeom>
          <a:noFill/>
        </p:spPr>
        <p:txBody>
          <a:bodyPr wrap="square" rtlCol="0">
            <a:spAutoFit/>
          </a:bodyPr>
          <a:lstStyle/>
          <a:p>
            <a:pPr>
              <a:buNone/>
            </a:pPr>
            <a:r>
              <a:rPr lang="en-US" sz="3600" b="1">
                <a:effectLst/>
                <a:latin typeface="Red Hat Display" panose="02010303040201060303" pitchFamily="2" charset="0"/>
                <a:hlinkClick r:id="rId2"/>
              </a:rPr>
              <a:t>Scoping Invasive Species Train the Trainer Module</a:t>
            </a:r>
            <a:endParaRPr lang="en-US" sz="3600" b="1">
              <a:effectLst/>
              <a:latin typeface="Red Hat Display" panose="02010303040201060303" pitchFamily="2" charset="0"/>
            </a:endParaRPr>
          </a:p>
          <a:p>
            <a:pPr>
              <a:buNone/>
            </a:pPr>
            <a:br>
              <a:rPr lang="en-US" sz="3600"/>
            </a:br>
            <a:endParaRPr kumimoji="0" lang="en-US" sz="36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p:txBody>
      </p:sp>
      <p:pic>
        <p:nvPicPr>
          <p:cNvPr id="4" name="Picture 3">
            <a:extLst>
              <a:ext uri="{FF2B5EF4-FFF2-40B4-BE49-F238E27FC236}">
                <a16:creationId xmlns:a16="http://schemas.microsoft.com/office/drawing/2014/main" id="{FAE726CC-E8C8-419F-8B63-CDC075FD9C63}"/>
              </a:ext>
            </a:extLst>
          </p:cNvPr>
          <p:cNvPicPr>
            <a:picLocks noChangeAspect="1"/>
          </p:cNvPicPr>
          <p:nvPr/>
        </p:nvPicPr>
        <p:blipFill>
          <a:blip r:embed="rId3"/>
          <a:stretch>
            <a:fillRect/>
          </a:stretch>
        </p:blipFill>
        <p:spPr>
          <a:xfrm>
            <a:off x="530578" y="1051609"/>
            <a:ext cx="9526329" cy="4001058"/>
          </a:xfrm>
          <a:prstGeom prst="rect">
            <a:avLst/>
          </a:prstGeom>
        </p:spPr>
      </p:pic>
      <p:pic>
        <p:nvPicPr>
          <p:cNvPr id="3" name="Picture 2">
            <a:extLst>
              <a:ext uri="{FF2B5EF4-FFF2-40B4-BE49-F238E27FC236}">
                <a16:creationId xmlns:a16="http://schemas.microsoft.com/office/drawing/2014/main" id="{A1C5585C-519C-7477-C8C0-50D91310A4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3392" y="1051609"/>
            <a:ext cx="7382528" cy="5503845"/>
          </a:xfrm>
          <a:prstGeom prst="rect">
            <a:avLst/>
          </a:prstGeom>
        </p:spPr>
      </p:pic>
    </p:spTree>
    <p:extLst>
      <p:ext uri="{BB962C8B-B14F-4D97-AF65-F5344CB8AC3E}">
        <p14:creationId xmlns:p14="http://schemas.microsoft.com/office/powerpoint/2010/main" val="1261794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C4815-6931-4A80-F38A-911B64D0B3C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8083F09-11FF-C2B5-FDA2-6D30348DC17F}"/>
              </a:ext>
            </a:extLst>
          </p:cNvPr>
          <p:cNvSpPr txBox="1"/>
          <p:nvPr/>
        </p:nvSpPr>
        <p:spPr>
          <a:xfrm>
            <a:off x="530578" y="220980"/>
            <a:ext cx="11661422" cy="1754326"/>
          </a:xfrm>
          <a:prstGeom prst="rect">
            <a:avLst/>
          </a:prstGeom>
          <a:noFill/>
        </p:spPr>
        <p:txBody>
          <a:bodyPr wrap="square" rtlCol="0">
            <a:spAutoFit/>
          </a:bodyPr>
          <a:lstStyle/>
          <a:p>
            <a:pPr>
              <a:buNone/>
            </a:pPr>
            <a:r>
              <a:rPr lang="en-US" sz="3600" b="1">
                <a:effectLst/>
                <a:latin typeface="Red Hat Display" panose="02010303040201060303" pitchFamily="2" charset="0"/>
                <a:hlinkClick r:id="rId2"/>
              </a:rPr>
              <a:t>Scoping Invasive Species Train the Trainer Module</a:t>
            </a:r>
            <a:endParaRPr lang="en-US" sz="3600" b="1">
              <a:effectLst/>
              <a:latin typeface="Red Hat Display" panose="02010303040201060303" pitchFamily="2" charset="0"/>
            </a:endParaRPr>
          </a:p>
          <a:p>
            <a:pPr>
              <a:buNone/>
            </a:pPr>
            <a:br>
              <a:rPr lang="en-US" sz="3600"/>
            </a:br>
            <a:endParaRPr kumimoji="0" lang="en-US" sz="36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p:txBody>
      </p:sp>
      <p:pic>
        <p:nvPicPr>
          <p:cNvPr id="4" name="Picture 3">
            <a:extLst>
              <a:ext uri="{FF2B5EF4-FFF2-40B4-BE49-F238E27FC236}">
                <a16:creationId xmlns:a16="http://schemas.microsoft.com/office/drawing/2014/main" id="{AA178D81-9C3A-B3F7-83BB-E73EEE5C7196}"/>
              </a:ext>
            </a:extLst>
          </p:cNvPr>
          <p:cNvPicPr>
            <a:picLocks noChangeAspect="1"/>
          </p:cNvPicPr>
          <p:nvPr/>
        </p:nvPicPr>
        <p:blipFill>
          <a:blip r:embed="rId3"/>
          <a:stretch>
            <a:fillRect/>
          </a:stretch>
        </p:blipFill>
        <p:spPr>
          <a:xfrm>
            <a:off x="530578" y="1051609"/>
            <a:ext cx="9526329" cy="4001058"/>
          </a:xfrm>
          <a:prstGeom prst="rect">
            <a:avLst/>
          </a:prstGeom>
        </p:spPr>
      </p:pic>
      <p:pic>
        <p:nvPicPr>
          <p:cNvPr id="3" name="Picture 2">
            <a:extLst>
              <a:ext uri="{FF2B5EF4-FFF2-40B4-BE49-F238E27FC236}">
                <a16:creationId xmlns:a16="http://schemas.microsoft.com/office/drawing/2014/main" id="{33CAECCF-DD56-F649-F6ED-1E1605CE9F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3392" y="1051609"/>
            <a:ext cx="7382528" cy="5503845"/>
          </a:xfrm>
          <a:prstGeom prst="rect">
            <a:avLst/>
          </a:prstGeom>
        </p:spPr>
      </p:pic>
      <p:pic>
        <p:nvPicPr>
          <p:cNvPr id="5" name="Picture 4">
            <a:extLst>
              <a:ext uri="{FF2B5EF4-FFF2-40B4-BE49-F238E27FC236}">
                <a16:creationId xmlns:a16="http://schemas.microsoft.com/office/drawing/2014/main" id="{C5615710-87E1-35E3-D3F2-A328F3097572}"/>
              </a:ext>
            </a:extLst>
          </p:cNvPr>
          <p:cNvPicPr>
            <a:picLocks noChangeAspect="1"/>
          </p:cNvPicPr>
          <p:nvPr/>
        </p:nvPicPr>
        <p:blipFill>
          <a:blip r:embed="rId5"/>
          <a:stretch>
            <a:fillRect/>
          </a:stretch>
        </p:blipFill>
        <p:spPr>
          <a:xfrm>
            <a:off x="1766525" y="1630033"/>
            <a:ext cx="10521206" cy="5095887"/>
          </a:xfrm>
          <a:prstGeom prst="rect">
            <a:avLst/>
          </a:prstGeom>
        </p:spPr>
      </p:pic>
    </p:spTree>
    <p:extLst>
      <p:ext uri="{BB962C8B-B14F-4D97-AF65-F5344CB8AC3E}">
        <p14:creationId xmlns:p14="http://schemas.microsoft.com/office/powerpoint/2010/main" val="1299135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F256D-CB8E-CAD1-AB07-D994B9599EC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213D524-4EFF-5932-6307-D878004E807F}"/>
              </a:ext>
            </a:extLst>
          </p:cNvPr>
          <p:cNvSpPr txBox="1"/>
          <p:nvPr/>
        </p:nvSpPr>
        <p:spPr>
          <a:xfrm>
            <a:off x="530578" y="220980"/>
            <a:ext cx="11661422" cy="1754326"/>
          </a:xfrm>
          <a:prstGeom prst="rect">
            <a:avLst/>
          </a:prstGeom>
          <a:noFill/>
        </p:spPr>
        <p:txBody>
          <a:bodyPr wrap="square" rtlCol="0">
            <a:spAutoFit/>
          </a:bodyPr>
          <a:lstStyle/>
          <a:p>
            <a:pPr>
              <a:buNone/>
            </a:pPr>
            <a:r>
              <a:rPr lang="en-US" sz="3600" b="1">
                <a:effectLst/>
                <a:latin typeface="Red Hat Display" panose="02010303040201060303" pitchFamily="2" charset="0"/>
                <a:hlinkClick r:id="rId2"/>
              </a:rPr>
              <a:t>Scoping Invasive Species Train the Trainer Module</a:t>
            </a:r>
            <a:endParaRPr lang="en-US" sz="3600" b="1">
              <a:effectLst/>
              <a:latin typeface="Red Hat Display" panose="02010303040201060303" pitchFamily="2" charset="0"/>
            </a:endParaRPr>
          </a:p>
          <a:p>
            <a:pPr>
              <a:buNone/>
            </a:pPr>
            <a:br>
              <a:rPr lang="en-US" sz="3600"/>
            </a:br>
            <a:endParaRPr kumimoji="0" lang="en-US" sz="36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p:txBody>
      </p:sp>
      <p:pic>
        <p:nvPicPr>
          <p:cNvPr id="4" name="Picture 3">
            <a:extLst>
              <a:ext uri="{FF2B5EF4-FFF2-40B4-BE49-F238E27FC236}">
                <a16:creationId xmlns:a16="http://schemas.microsoft.com/office/drawing/2014/main" id="{B140274E-BF05-239C-0B4A-93DD407CB9AC}"/>
              </a:ext>
            </a:extLst>
          </p:cNvPr>
          <p:cNvPicPr>
            <a:picLocks noChangeAspect="1"/>
          </p:cNvPicPr>
          <p:nvPr/>
        </p:nvPicPr>
        <p:blipFill>
          <a:blip r:embed="rId3"/>
          <a:stretch>
            <a:fillRect/>
          </a:stretch>
        </p:blipFill>
        <p:spPr>
          <a:xfrm>
            <a:off x="530578" y="1051609"/>
            <a:ext cx="9526329" cy="4001058"/>
          </a:xfrm>
          <a:prstGeom prst="rect">
            <a:avLst/>
          </a:prstGeom>
        </p:spPr>
      </p:pic>
      <p:pic>
        <p:nvPicPr>
          <p:cNvPr id="3" name="Picture 2">
            <a:extLst>
              <a:ext uri="{FF2B5EF4-FFF2-40B4-BE49-F238E27FC236}">
                <a16:creationId xmlns:a16="http://schemas.microsoft.com/office/drawing/2014/main" id="{EBADF86E-BAEF-A4F1-9E56-E01BBC4640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3392" y="1051609"/>
            <a:ext cx="7382528" cy="5503845"/>
          </a:xfrm>
          <a:prstGeom prst="rect">
            <a:avLst/>
          </a:prstGeom>
        </p:spPr>
      </p:pic>
      <p:pic>
        <p:nvPicPr>
          <p:cNvPr id="5" name="Picture 4">
            <a:extLst>
              <a:ext uri="{FF2B5EF4-FFF2-40B4-BE49-F238E27FC236}">
                <a16:creationId xmlns:a16="http://schemas.microsoft.com/office/drawing/2014/main" id="{71146DD9-81DE-221F-B752-73FE85AF455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766525" y="1630033"/>
            <a:ext cx="8290382" cy="5095887"/>
          </a:xfrm>
          <a:prstGeom prst="rect">
            <a:avLst/>
          </a:prstGeom>
        </p:spPr>
      </p:pic>
      <p:pic>
        <p:nvPicPr>
          <p:cNvPr id="7" name="Picture 6">
            <a:extLst>
              <a:ext uri="{FF2B5EF4-FFF2-40B4-BE49-F238E27FC236}">
                <a16:creationId xmlns:a16="http://schemas.microsoft.com/office/drawing/2014/main" id="{A65849BC-16FB-FDC8-D44F-1D1B5FF24F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72213" y="2294600"/>
            <a:ext cx="6801561" cy="4431320"/>
          </a:xfrm>
          <a:prstGeom prst="rect">
            <a:avLst/>
          </a:prstGeom>
        </p:spPr>
      </p:pic>
      <p:pic>
        <p:nvPicPr>
          <p:cNvPr id="9" name="Picture 8">
            <a:extLst>
              <a:ext uri="{FF2B5EF4-FFF2-40B4-BE49-F238E27FC236}">
                <a16:creationId xmlns:a16="http://schemas.microsoft.com/office/drawing/2014/main" id="{062D2837-2BDD-73A6-7271-EF7AAB324D7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22950" y="2308838"/>
            <a:ext cx="5693210" cy="4402843"/>
          </a:xfrm>
          <a:prstGeom prst="rect">
            <a:avLst/>
          </a:prstGeom>
        </p:spPr>
      </p:pic>
    </p:spTree>
    <p:extLst>
      <p:ext uri="{BB962C8B-B14F-4D97-AF65-F5344CB8AC3E}">
        <p14:creationId xmlns:p14="http://schemas.microsoft.com/office/powerpoint/2010/main" val="1023067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2BCC4-32B5-B0A9-FCB4-D298ECFF586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81DFE06-02D2-9AB6-87DB-AD5E68943BD3}"/>
              </a:ext>
            </a:extLst>
          </p:cNvPr>
          <p:cNvSpPr txBox="1"/>
          <p:nvPr/>
        </p:nvSpPr>
        <p:spPr>
          <a:xfrm>
            <a:off x="530578" y="220980"/>
            <a:ext cx="11661422" cy="1754326"/>
          </a:xfrm>
          <a:prstGeom prst="rect">
            <a:avLst/>
          </a:prstGeom>
          <a:noFill/>
        </p:spPr>
        <p:txBody>
          <a:bodyPr wrap="square" rtlCol="0">
            <a:spAutoFit/>
          </a:bodyPr>
          <a:lstStyle/>
          <a:p>
            <a:pPr>
              <a:buNone/>
            </a:pPr>
            <a:r>
              <a:rPr lang="en-US" sz="3600" b="1">
                <a:effectLst/>
                <a:latin typeface="Red Hat Display" panose="02010303040201060303" pitchFamily="2" charset="0"/>
                <a:hlinkClick r:id="rId2"/>
              </a:rPr>
              <a:t>Scoping Invasive Species Train the Trainer Module</a:t>
            </a:r>
            <a:endParaRPr lang="en-US" sz="3600" b="1">
              <a:effectLst/>
              <a:latin typeface="Red Hat Display" panose="02010303040201060303" pitchFamily="2" charset="0"/>
            </a:endParaRPr>
          </a:p>
          <a:p>
            <a:pPr>
              <a:buNone/>
            </a:pPr>
            <a:br>
              <a:rPr lang="en-US" sz="3600"/>
            </a:br>
            <a:endParaRPr kumimoji="0" lang="en-US" sz="36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p:txBody>
      </p:sp>
      <p:pic>
        <p:nvPicPr>
          <p:cNvPr id="9" name="Picture 8">
            <a:extLst>
              <a:ext uri="{FF2B5EF4-FFF2-40B4-BE49-F238E27FC236}">
                <a16:creationId xmlns:a16="http://schemas.microsoft.com/office/drawing/2014/main" id="{308D7C09-3F36-47E3-0136-02B6DB0BB7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6595" y="977020"/>
            <a:ext cx="7318810" cy="5660000"/>
          </a:xfrm>
          <a:prstGeom prst="rect">
            <a:avLst/>
          </a:prstGeom>
        </p:spPr>
      </p:pic>
    </p:spTree>
    <p:extLst>
      <p:ext uri="{BB962C8B-B14F-4D97-AF65-F5344CB8AC3E}">
        <p14:creationId xmlns:p14="http://schemas.microsoft.com/office/powerpoint/2010/main" val="360357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13D5C-610C-4F16-32F0-7A14DBBBC43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BF9F7BF-F626-9C9B-AC9F-DDB6D3AD6478}"/>
              </a:ext>
            </a:extLst>
          </p:cNvPr>
          <p:cNvSpPr txBox="1"/>
          <p:nvPr/>
        </p:nvSpPr>
        <p:spPr>
          <a:xfrm>
            <a:off x="530578" y="220980"/>
            <a:ext cx="11661422" cy="1754326"/>
          </a:xfrm>
          <a:prstGeom prst="rect">
            <a:avLst/>
          </a:prstGeom>
          <a:noFill/>
        </p:spPr>
        <p:txBody>
          <a:bodyPr wrap="square" rtlCol="0">
            <a:spAutoFit/>
          </a:bodyPr>
          <a:lstStyle/>
          <a:p>
            <a:pPr>
              <a:buNone/>
            </a:pPr>
            <a:r>
              <a:rPr lang="en-US" sz="3600" b="1">
                <a:effectLst/>
                <a:latin typeface="Red Hat Display" panose="02010303040201060303" pitchFamily="2" charset="0"/>
                <a:hlinkClick r:id="rId2"/>
              </a:rPr>
              <a:t>Scoping Invasive Species Train the Trainer Module</a:t>
            </a:r>
            <a:endParaRPr lang="en-US" sz="3600" b="1">
              <a:effectLst/>
              <a:latin typeface="Red Hat Display" panose="02010303040201060303" pitchFamily="2" charset="0"/>
            </a:endParaRPr>
          </a:p>
          <a:p>
            <a:pPr>
              <a:buNone/>
            </a:pPr>
            <a:br>
              <a:rPr lang="en-US" sz="3600"/>
            </a:br>
            <a:endParaRPr kumimoji="0" lang="en-US" sz="36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p:txBody>
      </p:sp>
      <p:pic>
        <p:nvPicPr>
          <p:cNvPr id="3" name="Picture 2">
            <a:extLst>
              <a:ext uri="{FF2B5EF4-FFF2-40B4-BE49-F238E27FC236}">
                <a16:creationId xmlns:a16="http://schemas.microsoft.com/office/drawing/2014/main" id="{12A9BF69-BAF4-1790-897F-7855B118E8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4570" y="1087701"/>
            <a:ext cx="5025670" cy="5549319"/>
          </a:xfrm>
          <a:prstGeom prst="rect">
            <a:avLst/>
          </a:prstGeom>
        </p:spPr>
      </p:pic>
    </p:spTree>
    <p:extLst>
      <p:ext uri="{BB962C8B-B14F-4D97-AF65-F5344CB8AC3E}">
        <p14:creationId xmlns:p14="http://schemas.microsoft.com/office/powerpoint/2010/main" val="3360907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74089-6606-5897-8276-C4FC30A3345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86DF1BF-8803-BD40-BD94-F900AF646C6F}"/>
              </a:ext>
            </a:extLst>
          </p:cNvPr>
          <p:cNvSpPr txBox="1"/>
          <p:nvPr/>
        </p:nvSpPr>
        <p:spPr>
          <a:xfrm>
            <a:off x="265289" y="0"/>
            <a:ext cx="11661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County Invasive Plants List for Wisconsin:  https://renzweedscience.cals.wisc.edu/ </a:t>
            </a:r>
          </a:p>
        </p:txBody>
      </p:sp>
      <p:pic>
        <p:nvPicPr>
          <p:cNvPr id="4" name="Picture 3">
            <a:extLst>
              <a:ext uri="{FF2B5EF4-FFF2-40B4-BE49-F238E27FC236}">
                <a16:creationId xmlns:a16="http://schemas.microsoft.com/office/drawing/2014/main" id="{FA4A7C06-264E-6D63-AA81-8165968533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24053" y="670560"/>
            <a:ext cx="5293134" cy="6187440"/>
          </a:xfrm>
          <a:prstGeom prst="rect">
            <a:avLst/>
          </a:prstGeom>
        </p:spPr>
      </p:pic>
    </p:spTree>
    <p:extLst>
      <p:ext uri="{BB962C8B-B14F-4D97-AF65-F5344CB8AC3E}">
        <p14:creationId xmlns:p14="http://schemas.microsoft.com/office/powerpoint/2010/main" val="172048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AC9C5-D6E9-F158-64CD-7798AB712AD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EFB0361-22FE-0744-D660-4C60087A2F7D}"/>
              </a:ext>
            </a:extLst>
          </p:cNvPr>
          <p:cNvSpPr txBox="1"/>
          <p:nvPr/>
        </p:nvSpPr>
        <p:spPr>
          <a:xfrm>
            <a:off x="265289" y="0"/>
            <a:ext cx="11661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hlinkClick r:id="rId2"/>
              </a:rPr>
              <a:t>County Invasive Plants List for Wisconsin</a:t>
            </a:r>
            <a:r>
              <a:rPr kumimoji="0" lang="en-US" sz="2400" b="0"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  https://renzweedscience.cals.wisc.edu/ </a:t>
            </a:r>
          </a:p>
        </p:txBody>
      </p:sp>
      <p:pic>
        <p:nvPicPr>
          <p:cNvPr id="3" name="Picture 2">
            <a:extLst>
              <a:ext uri="{FF2B5EF4-FFF2-40B4-BE49-F238E27FC236}">
                <a16:creationId xmlns:a16="http://schemas.microsoft.com/office/drawing/2014/main" id="{289E7DAA-168D-CE3F-809B-E1002A3989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485" y="621700"/>
            <a:ext cx="8702876" cy="6124540"/>
          </a:xfrm>
          <a:prstGeom prst="rect">
            <a:avLst/>
          </a:prstGeom>
        </p:spPr>
      </p:pic>
    </p:spTree>
    <p:extLst>
      <p:ext uri="{BB962C8B-B14F-4D97-AF65-F5344CB8AC3E}">
        <p14:creationId xmlns:p14="http://schemas.microsoft.com/office/powerpoint/2010/main" val="3311523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338AC-5D25-54BD-D675-5DD8DD912ACF}"/>
              </a:ext>
            </a:extLst>
          </p:cNvPr>
          <p:cNvSpPr>
            <a:spLocks noGrp="1"/>
          </p:cNvSpPr>
          <p:nvPr>
            <p:ph type="title"/>
          </p:nvPr>
        </p:nvSpPr>
        <p:spPr>
          <a:xfrm>
            <a:off x="767442" y="480580"/>
            <a:ext cx="8006443" cy="545894"/>
          </a:xfrm>
        </p:spPr>
        <p:txBody>
          <a:bodyPr/>
          <a:lstStyle/>
          <a:p>
            <a:r>
              <a:rPr lang="en-US" dirty="0" err="1"/>
              <a:t>eddmaps.org</a:t>
            </a:r>
            <a:endParaRPr lang="en-US" dirty="0"/>
          </a:p>
        </p:txBody>
      </p:sp>
      <p:sp>
        <p:nvSpPr>
          <p:cNvPr id="3" name="Content Placeholder 2">
            <a:extLst>
              <a:ext uri="{FF2B5EF4-FFF2-40B4-BE49-F238E27FC236}">
                <a16:creationId xmlns:a16="http://schemas.microsoft.com/office/drawing/2014/main" id="{D36C06E0-78D3-4107-A370-96169DF5E90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ACC5E8C-7D84-13D7-5C78-0EA1A47D65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7442" y="1415946"/>
            <a:ext cx="9754378" cy="5283406"/>
          </a:xfrm>
          <a:prstGeom prst="rect">
            <a:avLst/>
          </a:prstGeom>
        </p:spPr>
      </p:pic>
      <p:pic>
        <p:nvPicPr>
          <p:cNvPr id="5" name="Picture 4">
            <a:extLst>
              <a:ext uri="{FF2B5EF4-FFF2-40B4-BE49-F238E27FC236}">
                <a16:creationId xmlns:a16="http://schemas.microsoft.com/office/drawing/2014/main" id="{03329750-D364-B23E-F8FA-FB28AE3DEC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8045" y="240234"/>
            <a:ext cx="1026586" cy="1026586"/>
          </a:xfrm>
          <a:prstGeom prst="rect">
            <a:avLst/>
          </a:prstGeom>
        </p:spPr>
      </p:pic>
    </p:spTree>
    <p:extLst>
      <p:ext uri="{BB962C8B-B14F-4D97-AF65-F5344CB8AC3E}">
        <p14:creationId xmlns:p14="http://schemas.microsoft.com/office/powerpoint/2010/main" val="3883038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085760-4066-46EE-8B41-634365FC60F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1604" y="205079"/>
            <a:ext cx="11920396" cy="4926859"/>
          </a:xfrm>
          <a:prstGeom prst="rect">
            <a:avLst/>
          </a:prstGeom>
        </p:spPr>
      </p:pic>
      <p:sp>
        <p:nvSpPr>
          <p:cNvPr id="3" name="TextBox 2">
            <a:extLst>
              <a:ext uri="{FF2B5EF4-FFF2-40B4-BE49-F238E27FC236}">
                <a16:creationId xmlns:a16="http://schemas.microsoft.com/office/drawing/2014/main" id="{FF9AC844-D9FD-4519-95E8-9FCB2F0FF98C}"/>
              </a:ext>
            </a:extLst>
          </p:cNvPr>
          <p:cNvSpPr txBox="1"/>
          <p:nvPr/>
        </p:nvSpPr>
        <p:spPr>
          <a:xfrm>
            <a:off x="2562607" y="5606990"/>
            <a:ext cx="80113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entury Gothic" panose="020B0502020202020204"/>
                <a:ea typeface="+mn-ea"/>
                <a:cs typeface="+mn-cs"/>
              </a:rPr>
              <a:t>Visit Eddmaps.org to create account </a:t>
            </a:r>
          </a:p>
        </p:txBody>
      </p:sp>
      <p:pic>
        <p:nvPicPr>
          <p:cNvPr id="4" name="Picture 3">
            <a:extLst>
              <a:ext uri="{FF2B5EF4-FFF2-40B4-BE49-F238E27FC236}">
                <a16:creationId xmlns:a16="http://schemas.microsoft.com/office/drawing/2014/main" id="{6DCC3271-80E2-421B-88AC-5D4EAC140E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55" t="4855" r="1790" b="6671"/>
          <a:stretch/>
        </p:blipFill>
        <p:spPr>
          <a:xfrm>
            <a:off x="1637168" y="1844643"/>
            <a:ext cx="9189268" cy="2679826"/>
          </a:xfrm>
          <a:prstGeom prst="rect">
            <a:avLst/>
          </a:prstGeom>
        </p:spPr>
      </p:pic>
    </p:spTree>
    <p:extLst>
      <p:ext uri="{BB962C8B-B14F-4D97-AF65-F5344CB8AC3E}">
        <p14:creationId xmlns:p14="http://schemas.microsoft.com/office/powerpoint/2010/main" val="3975986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AE309D-E487-4DD5-83BA-58869E582B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601408"/>
          </a:xfrm>
          <a:prstGeom prst="rect">
            <a:avLst/>
          </a:prstGeom>
        </p:spPr>
      </p:pic>
    </p:spTree>
    <p:extLst>
      <p:ext uri="{BB962C8B-B14F-4D97-AF65-F5344CB8AC3E}">
        <p14:creationId xmlns:p14="http://schemas.microsoft.com/office/powerpoint/2010/main" val="80203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61888-A931-4FE5-83A1-0E60E2C73E10}"/>
              </a:ext>
            </a:extLst>
          </p:cNvPr>
          <p:cNvSpPr>
            <a:spLocks noGrp="1"/>
          </p:cNvSpPr>
          <p:nvPr>
            <p:ph type="title"/>
          </p:nvPr>
        </p:nvSpPr>
        <p:spPr/>
        <p:txBody>
          <a:bodyPr>
            <a:normAutofit fontScale="90000"/>
          </a:bodyPr>
          <a:lstStyle/>
          <a:p>
            <a:endParaRPr lang="en-US"/>
          </a:p>
        </p:txBody>
      </p:sp>
      <p:pic>
        <p:nvPicPr>
          <p:cNvPr id="3" name="Picture 2" descr="A picture containing tree, outdoor, plant, forest&#10;&#10;Description automatically generated">
            <a:extLst>
              <a:ext uri="{FF2B5EF4-FFF2-40B4-BE49-F238E27FC236}">
                <a16:creationId xmlns:a16="http://schemas.microsoft.com/office/drawing/2014/main" id="{EEFB9E24-06F7-4E19-A82A-EE7E32B2B81F}"/>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r="-5"/>
          <a:stretch/>
        </p:blipFill>
        <p:spPr>
          <a:xfrm>
            <a:off x="254000" y="237666"/>
            <a:ext cx="11669452" cy="6374880"/>
          </a:xfrm>
          <a:prstGeom prst="rect">
            <a:avLst/>
          </a:prstGeom>
          <a:ln w="38100">
            <a:solidFill>
              <a:schemeClr val="tx1"/>
            </a:solidFill>
          </a:ln>
        </p:spPr>
      </p:pic>
      <p:sp>
        <p:nvSpPr>
          <p:cNvPr id="4" name="TextBox 3">
            <a:extLst>
              <a:ext uri="{FF2B5EF4-FFF2-40B4-BE49-F238E27FC236}">
                <a16:creationId xmlns:a16="http://schemas.microsoft.com/office/drawing/2014/main" id="{444BBE2E-9BB0-4D19-8C28-B36E6655EA73}"/>
              </a:ext>
            </a:extLst>
          </p:cNvPr>
          <p:cNvSpPr txBox="1"/>
          <p:nvPr/>
        </p:nvSpPr>
        <p:spPr>
          <a:xfrm>
            <a:off x="1008725" y="2501900"/>
            <a:ext cx="5837551" cy="2246769"/>
          </a:xfrm>
          <a:prstGeom prst="rect">
            <a:avLst/>
          </a:prstGeom>
          <a:solidFill>
            <a:schemeClr val="bg1">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Woody invasive plants can: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Shade/crowd out other species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Provide poor habitat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Increase soil erosion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Alter nutrient cycling</a:t>
            </a:r>
          </a:p>
        </p:txBody>
      </p:sp>
      <p:sp>
        <p:nvSpPr>
          <p:cNvPr id="5" name="Title 1">
            <a:extLst>
              <a:ext uri="{FF2B5EF4-FFF2-40B4-BE49-F238E27FC236}">
                <a16:creationId xmlns:a16="http://schemas.microsoft.com/office/drawing/2014/main" id="{18651302-3B34-1262-DAE8-D0821EC0EC41}"/>
              </a:ext>
            </a:extLst>
          </p:cNvPr>
          <p:cNvSpPr txBox="1">
            <a:spLocks/>
          </p:cNvSpPr>
          <p:nvPr/>
        </p:nvSpPr>
        <p:spPr>
          <a:xfrm>
            <a:off x="838200" y="461481"/>
            <a:ext cx="10515600" cy="666573"/>
          </a:xfrm>
          <a:prstGeom prst="rect">
            <a:avLst/>
          </a:prstGeom>
          <a:solidFill>
            <a:schemeClr val="tx1"/>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venir Next LT Pro" panose="020B0504020202020204" pitchFamily="34" charset="0"/>
                <a:ea typeface="+mj-ea"/>
                <a:cs typeface="+mj-cs"/>
              </a:rPr>
              <a:t>Woody invasive plants are highly impactful</a:t>
            </a:r>
            <a:endParaRPr kumimoji="0" lang="en-US" sz="4400" b="0" i="0" u="none" strike="noStrike" kern="1200" cap="none" spc="0" normalizeH="0" baseline="0" noProof="0" dirty="0">
              <a:ln>
                <a:noFill/>
              </a:ln>
              <a:solidFill>
                <a:srgbClr val="FFFFFF"/>
              </a:solidFill>
              <a:effectLst/>
              <a:uLnTx/>
              <a:uFillTx/>
              <a:latin typeface="Avenir Next LT Pro" panose="020B0504020202020204" pitchFamily="34" charset="0"/>
              <a:ea typeface="+mj-ea"/>
              <a:cs typeface="+mj-cs"/>
            </a:endParaRPr>
          </a:p>
        </p:txBody>
      </p:sp>
    </p:spTree>
    <p:extLst>
      <p:ext uri="{BB962C8B-B14F-4D97-AF65-F5344CB8AC3E}">
        <p14:creationId xmlns:p14="http://schemas.microsoft.com/office/powerpoint/2010/main" val="175680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DD2CD8-47AF-4982-91E2-181C1FB470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20762"/>
            <a:ext cx="12192000" cy="6034590"/>
          </a:xfrm>
          <a:prstGeom prst="rect">
            <a:avLst/>
          </a:prstGeom>
        </p:spPr>
      </p:pic>
    </p:spTree>
    <p:extLst>
      <p:ext uri="{BB962C8B-B14F-4D97-AF65-F5344CB8AC3E}">
        <p14:creationId xmlns:p14="http://schemas.microsoft.com/office/powerpoint/2010/main" val="1412763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5DD0B-F20E-4655-997F-D6C472CB79C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95A30BD-8A7A-48B6-8A65-29F194E668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610"/>
          <a:stretch/>
        </p:blipFill>
        <p:spPr>
          <a:xfrm>
            <a:off x="436227" y="0"/>
            <a:ext cx="11498495" cy="6858000"/>
          </a:xfrm>
          <a:prstGeom prst="rect">
            <a:avLst/>
          </a:prstGeom>
        </p:spPr>
      </p:pic>
    </p:spTree>
    <p:extLst>
      <p:ext uri="{BB962C8B-B14F-4D97-AF65-F5344CB8AC3E}">
        <p14:creationId xmlns:p14="http://schemas.microsoft.com/office/powerpoint/2010/main" val="3537598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558D50-437E-48F7-BE91-04EB5FD9C0E3}"/>
              </a:ext>
            </a:extLst>
          </p:cNvPr>
          <p:cNvPicPr>
            <a:picLocks noChangeAspect="1"/>
          </p:cNvPicPr>
          <p:nvPr/>
        </p:nvPicPr>
        <p:blipFill>
          <a:blip r:embed="rId2"/>
          <a:stretch>
            <a:fillRect/>
          </a:stretch>
        </p:blipFill>
        <p:spPr>
          <a:xfrm>
            <a:off x="1131117" y="418575"/>
            <a:ext cx="6467475" cy="3438525"/>
          </a:xfrm>
          <a:prstGeom prst="rect">
            <a:avLst/>
          </a:prstGeom>
        </p:spPr>
      </p:pic>
      <p:pic>
        <p:nvPicPr>
          <p:cNvPr id="5" name="Picture 4">
            <a:extLst>
              <a:ext uri="{FF2B5EF4-FFF2-40B4-BE49-F238E27FC236}">
                <a16:creationId xmlns:a16="http://schemas.microsoft.com/office/drawing/2014/main" id="{BCF226F0-0223-49E5-8BDE-2E8383CE1D9E}"/>
              </a:ext>
            </a:extLst>
          </p:cNvPr>
          <p:cNvPicPr>
            <a:picLocks noChangeAspect="1"/>
          </p:cNvPicPr>
          <p:nvPr/>
        </p:nvPicPr>
        <p:blipFill>
          <a:blip r:embed="rId3"/>
          <a:stretch>
            <a:fillRect/>
          </a:stretch>
        </p:blipFill>
        <p:spPr>
          <a:xfrm>
            <a:off x="4364855" y="2137838"/>
            <a:ext cx="6210300" cy="4476750"/>
          </a:xfrm>
          <a:prstGeom prst="rect">
            <a:avLst/>
          </a:prstGeom>
        </p:spPr>
      </p:pic>
    </p:spTree>
    <p:extLst>
      <p:ext uri="{BB962C8B-B14F-4D97-AF65-F5344CB8AC3E}">
        <p14:creationId xmlns:p14="http://schemas.microsoft.com/office/powerpoint/2010/main" val="4278003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484CA7-D6B8-4D5A-99F3-13F2A696F3D3}"/>
              </a:ext>
            </a:extLst>
          </p:cNvPr>
          <p:cNvPicPr>
            <a:picLocks noChangeAspect="1"/>
          </p:cNvPicPr>
          <p:nvPr/>
        </p:nvPicPr>
        <p:blipFill>
          <a:blip r:embed="rId2"/>
          <a:stretch>
            <a:fillRect/>
          </a:stretch>
        </p:blipFill>
        <p:spPr>
          <a:xfrm>
            <a:off x="437913" y="310393"/>
            <a:ext cx="10811724" cy="6372333"/>
          </a:xfrm>
          <a:prstGeom prst="rect">
            <a:avLst/>
          </a:prstGeom>
        </p:spPr>
      </p:pic>
    </p:spTree>
    <p:extLst>
      <p:ext uri="{BB962C8B-B14F-4D97-AF65-F5344CB8AC3E}">
        <p14:creationId xmlns:p14="http://schemas.microsoft.com/office/powerpoint/2010/main" val="2895636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484197" y="0"/>
            <a:ext cx="81232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Reporting with the Smartphone App</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494" y="1584034"/>
            <a:ext cx="2264440" cy="452888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27816" y="2048537"/>
            <a:ext cx="2369305" cy="473861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3588" y="2287820"/>
            <a:ext cx="2356293" cy="4188964"/>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12980" y="1393320"/>
            <a:ext cx="2588985" cy="4602638"/>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2666331" y="550683"/>
            <a:ext cx="6613252" cy="1200329"/>
          </a:xfrm>
          <a:prstGeom prst="rect">
            <a:avLst/>
          </a:prstGeom>
        </p:spPr>
        <p:txBody>
          <a:bodyPr wrap="square">
            <a:spAutoFit/>
          </a:bodyPr>
          <a:lstStyle/>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Negative Survey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main menu</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Edit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add all species surveyed</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Edit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Area Surveyed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map it</a:t>
            </a:r>
          </a:p>
        </p:txBody>
      </p:sp>
      <p:sp>
        <p:nvSpPr>
          <p:cNvPr id="15" name="Oval 14"/>
          <p:cNvSpPr/>
          <p:nvPr/>
        </p:nvSpPr>
        <p:spPr>
          <a:xfrm>
            <a:off x="59084" y="2608427"/>
            <a:ext cx="2099499" cy="4945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5197761" y="2855695"/>
            <a:ext cx="779855" cy="57770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11213976" y="3852534"/>
            <a:ext cx="800817" cy="5528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0" y="6512503"/>
            <a:ext cx="19713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02/2020</a:t>
            </a:r>
          </a:p>
        </p:txBody>
      </p:sp>
      <p:pic>
        <p:nvPicPr>
          <p:cNvPr id="22" name="Picture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60072" y="6467392"/>
            <a:ext cx="1104051" cy="278801"/>
          </a:xfrm>
          <a:prstGeom prst="rect">
            <a:avLst/>
          </a:prstGeom>
          <a:ln>
            <a:noFill/>
          </a:ln>
          <a:effectLst>
            <a:outerShdw blurRad="292100" dist="139700" dir="2700000" algn="tl" rotWithShape="0">
              <a:srgbClr val="333333">
                <a:alpha val="65000"/>
              </a:srgbClr>
            </a:outerShdw>
          </a:effectLst>
        </p:spPr>
      </p:pic>
      <p:sp>
        <p:nvSpPr>
          <p:cNvPr id="24" name="Oval 23"/>
          <p:cNvSpPr/>
          <p:nvPr/>
        </p:nvSpPr>
        <p:spPr>
          <a:xfrm>
            <a:off x="8010822" y="2319576"/>
            <a:ext cx="779855" cy="57770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Notched Right Arrow 26"/>
          <p:cNvSpPr/>
          <p:nvPr/>
        </p:nvSpPr>
        <p:spPr>
          <a:xfrm rot="19232174">
            <a:off x="7726036" y="5612428"/>
            <a:ext cx="645654" cy="418314"/>
          </a:xfrm>
          <a:prstGeom prst="notchedRightArrow">
            <a:avLst/>
          </a:prstGeom>
          <a:solidFill>
            <a:schemeClr val="tx1"/>
          </a:solidFill>
          <a:ln>
            <a:solidFill>
              <a:schemeClr val="tx1"/>
            </a:solidFill>
          </a:ln>
          <a:effectLst>
            <a:glow rad="1397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Notched Right Arrow 27"/>
          <p:cNvSpPr/>
          <p:nvPr/>
        </p:nvSpPr>
        <p:spPr>
          <a:xfrm rot="19232174">
            <a:off x="7695752" y="4349104"/>
            <a:ext cx="645654" cy="418314"/>
          </a:xfrm>
          <a:prstGeom prst="notchedRightArrow">
            <a:avLst/>
          </a:prstGeom>
          <a:solidFill>
            <a:schemeClr val="tx1"/>
          </a:solidFill>
          <a:ln>
            <a:solidFill>
              <a:schemeClr val="tx1"/>
            </a:solidFill>
          </a:ln>
          <a:effectLst>
            <a:glow rad="1397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118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319" y="1363258"/>
            <a:ext cx="2173805" cy="386454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2345" y="2835924"/>
            <a:ext cx="2173805" cy="386454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5111" y="1899917"/>
            <a:ext cx="2173805" cy="386454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83762" y="2835924"/>
            <a:ext cx="2173805" cy="386454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36904" y="1632765"/>
            <a:ext cx="2173806" cy="386454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224263" y="133100"/>
            <a:ext cx="930763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Reporting Forms - Negative Surveys - Mapping</a:t>
            </a:r>
          </a:p>
        </p:txBody>
      </p:sp>
      <p:sp>
        <p:nvSpPr>
          <p:cNvPr id="16" name="TextBox 15"/>
          <p:cNvSpPr txBox="1"/>
          <p:nvPr/>
        </p:nvSpPr>
        <p:spPr>
          <a:xfrm>
            <a:off x="0" y="6512503"/>
            <a:ext cx="19713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02/2020</a:t>
            </a:r>
          </a:p>
        </p:txBody>
      </p:sp>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960072" y="6467392"/>
            <a:ext cx="1104051" cy="278801"/>
          </a:xfrm>
          <a:prstGeom prst="rect">
            <a:avLst/>
          </a:prstGeom>
          <a:ln>
            <a:noFill/>
          </a:ln>
          <a:effectLst>
            <a:outerShdw blurRad="292100" dist="139700" dir="2700000" algn="tl" rotWithShape="0">
              <a:srgbClr val="333333">
                <a:alpha val="65000"/>
              </a:srgbClr>
            </a:outerShdw>
          </a:effectLst>
        </p:spPr>
      </p:pic>
      <p:sp>
        <p:nvSpPr>
          <p:cNvPr id="14" name="Oval 13"/>
          <p:cNvSpPr/>
          <p:nvPr/>
        </p:nvSpPr>
        <p:spPr>
          <a:xfrm>
            <a:off x="8857048" y="2889562"/>
            <a:ext cx="779855" cy="57770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9657741" y="4768195"/>
            <a:ext cx="2263326" cy="57770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39544" y="898560"/>
            <a:ext cx="16267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Zoom In</a:t>
            </a:r>
          </a:p>
        </p:txBody>
      </p:sp>
      <p:sp>
        <p:nvSpPr>
          <p:cNvPr id="21" name="TextBox 20"/>
          <p:cNvSpPr txBox="1"/>
          <p:nvPr/>
        </p:nvSpPr>
        <p:spPr>
          <a:xfrm>
            <a:off x="2865897" y="2374259"/>
            <a:ext cx="16267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Point</a:t>
            </a:r>
          </a:p>
        </p:txBody>
      </p:sp>
      <p:sp>
        <p:nvSpPr>
          <p:cNvPr id="22" name="TextBox 21"/>
          <p:cNvSpPr txBox="1"/>
          <p:nvPr/>
        </p:nvSpPr>
        <p:spPr>
          <a:xfrm>
            <a:off x="5228664" y="1438252"/>
            <a:ext cx="16267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Freeform</a:t>
            </a:r>
          </a:p>
        </p:txBody>
      </p:sp>
      <p:sp>
        <p:nvSpPr>
          <p:cNvPr id="23" name="TextBox 22"/>
          <p:cNvSpPr txBox="1"/>
          <p:nvPr/>
        </p:nvSpPr>
        <p:spPr>
          <a:xfrm>
            <a:off x="7557314" y="2374258"/>
            <a:ext cx="16267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Vertices</a:t>
            </a:r>
          </a:p>
        </p:txBody>
      </p:sp>
      <p:sp>
        <p:nvSpPr>
          <p:cNvPr id="24" name="TextBox 23"/>
          <p:cNvSpPr txBox="1"/>
          <p:nvPr/>
        </p:nvSpPr>
        <p:spPr>
          <a:xfrm>
            <a:off x="9910457" y="1168019"/>
            <a:ext cx="16267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Save</a:t>
            </a:r>
          </a:p>
        </p:txBody>
      </p:sp>
    </p:spTree>
    <p:extLst>
      <p:ext uri="{BB962C8B-B14F-4D97-AF65-F5344CB8AC3E}">
        <p14:creationId xmlns:p14="http://schemas.microsoft.com/office/powerpoint/2010/main" val="3163155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680" y="2228955"/>
            <a:ext cx="2180841" cy="437783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7048" y="2911944"/>
            <a:ext cx="2118285" cy="3765840"/>
          </a:xfrm>
          <a:prstGeom prst="rect">
            <a:avLst/>
          </a:prstGeom>
          <a:ln>
            <a:noFill/>
          </a:ln>
          <a:effectLst>
            <a:outerShdw blurRad="63500" sx="102000" sy="102000" algn="ctr" rotWithShape="0">
              <a:prstClr val="black">
                <a:alpha val="40000"/>
              </a:prst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4546" y="2746663"/>
            <a:ext cx="2118285" cy="3765840"/>
          </a:xfrm>
          <a:prstGeom prst="rect">
            <a:avLst/>
          </a:prstGeom>
          <a:ln>
            <a:noFill/>
          </a:ln>
          <a:effectLst>
            <a:outerShdw blurRad="63500" sx="102000" sy="102000" algn="ctr" rotWithShape="0">
              <a:prstClr val="black">
                <a:alpha val="40000"/>
              </a:prstClr>
            </a:outerShdw>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78923" y="2451906"/>
            <a:ext cx="2118285" cy="3765840"/>
          </a:xfrm>
          <a:prstGeom prst="rect">
            <a:avLst/>
          </a:prstGeom>
          <a:ln>
            <a:noFill/>
          </a:ln>
          <a:effectLst>
            <a:outerShdw blurRad="63500" sx="102000" sy="102000" algn="ctr" rotWithShape="0">
              <a:prstClr val="black">
                <a:alpha val="40000"/>
              </a:prstClr>
            </a:outerShdw>
          </a:effectLst>
        </p:spPr>
      </p:pic>
      <p:sp>
        <p:nvSpPr>
          <p:cNvPr id="9" name="TextBox 8"/>
          <p:cNvSpPr txBox="1"/>
          <p:nvPr/>
        </p:nvSpPr>
        <p:spPr>
          <a:xfrm>
            <a:off x="3214654" y="591526"/>
            <a:ext cx="7102415" cy="120032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Save all reports to your device</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Upload after connecting to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WiFi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Saves your data and your device’s battery</a:t>
            </a:r>
          </a:p>
        </p:txBody>
      </p:sp>
      <p:sp>
        <p:nvSpPr>
          <p:cNvPr id="10" name="TextBox 9"/>
          <p:cNvSpPr txBox="1"/>
          <p:nvPr/>
        </p:nvSpPr>
        <p:spPr>
          <a:xfrm>
            <a:off x="4736990" y="75017"/>
            <a:ext cx="336884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Upload Queue</a:t>
            </a:r>
          </a:p>
        </p:txBody>
      </p:sp>
      <p:sp>
        <p:nvSpPr>
          <p:cNvPr id="16" name="TextBox 15"/>
          <p:cNvSpPr txBox="1"/>
          <p:nvPr/>
        </p:nvSpPr>
        <p:spPr>
          <a:xfrm>
            <a:off x="0" y="6512503"/>
            <a:ext cx="197130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02/2020</a:t>
            </a:r>
          </a:p>
        </p:txBody>
      </p:sp>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60072" y="6467392"/>
            <a:ext cx="1104051" cy="278801"/>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8229600" y="4890782"/>
            <a:ext cx="314587" cy="247475"/>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8349535" y="6010871"/>
            <a:ext cx="314587" cy="247475"/>
          </a:xfrm>
          <a:prstGeom prst="rect">
            <a:avLst/>
          </a:prstGeom>
          <a:solidFill>
            <a:srgbClr val="F8F8F8"/>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821317" y="1397958"/>
            <a:ext cx="196756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Records in Queue</a:t>
            </a:r>
          </a:p>
        </p:txBody>
      </p:sp>
      <p:sp>
        <p:nvSpPr>
          <p:cNvPr id="19" name="Oval 18"/>
          <p:cNvSpPr/>
          <p:nvPr/>
        </p:nvSpPr>
        <p:spPr>
          <a:xfrm>
            <a:off x="444318" y="3759893"/>
            <a:ext cx="2099499" cy="4945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368654" y="2272905"/>
            <a:ext cx="241006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Records in Queue</a:t>
            </a:r>
          </a:p>
        </p:txBody>
      </p:sp>
      <p:sp>
        <p:nvSpPr>
          <p:cNvPr id="21" name="TextBox 20"/>
          <p:cNvSpPr txBox="1"/>
          <p:nvPr/>
        </p:nvSpPr>
        <p:spPr>
          <a:xfrm>
            <a:off x="5871945" y="2088238"/>
            <a:ext cx="348848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Tap Record to edit or Tap box to delete or upload</a:t>
            </a:r>
          </a:p>
        </p:txBody>
      </p:sp>
      <p:sp>
        <p:nvSpPr>
          <p:cNvPr id="22" name="Notched Right Arrow 21"/>
          <p:cNvSpPr/>
          <p:nvPr/>
        </p:nvSpPr>
        <p:spPr>
          <a:xfrm rot="14085870">
            <a:off x="5101855" y="3228120"/>
            <a:ext cx="645654" cy="418314"/>
          </a:xfrm>
          <a:prstGeom prst="notchedRightArrow">
            <a:avLst/>
          </a:prstGeom>
          <a:solidFill>
            <a:schemeClr val="tx1"/>
          </a:solidFill>
          <a:ln>
            <a:solidFill>
              <a:schemeClr val="tx1"/>
            </a:solidFill>
          </a:ln>
          <a:effectLst>
            <a:glow rad="1397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Notched Right Arrow 22"/>
          <p:cNvSpPr/>
          <p:nvPr/>
        </p:nvSpPr>
        <p:spPr>
          <a:xfrm rot="14085870">
            <a:off x="6625467" y="4585707"/>
            <a:ext cx="645654" cy="418314"/>
          </a:xfrm>
          <a:prstGeom prst="notchedRightArrow">
            <a:avLst/>
          </a:prstGeom>
          <a:solidFill>
            <a:schemeClr val="tx1"/>
          </a:solidFill>
          <a:ln>
            <a:solidFill>
              <a:schemeClr val="tx1"/>
            </a:solidFill>
          </a:ln>
          <a:effectLst>
            <a:glow rad="1397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533031" y="1971427"/>
            <a:ext cx="241006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Empty Queue</a:t>
            </a:r>
          </a:p>
        </p:txBody>
      </p:sp>
      <p:sp>
        <p:nvSpPr>
          <p:cNvPr id="25" name="Notched Right Arrow 24"/>
          <p:cNvSpPr/>
          <p:nvPr/>
        </p:nvSpPr>
        <p:spPr>
          <a:xfrm rot="14085870">
            <a:off x="8313907" y="3450751"/>
            <a:ext cx="645654" cy="418314"/>
          </a:xfrm>
          <a:prstGeom prst="notchedRightArrow">
            <a:avLst/>
          </a:prstGeom>
          <a:solidFill>
            <a:schemeClr val="tx1"/>
          </a:solidFill>
          <a:ln>
            <a:solidFill>
              <a:schemeClr val="tx1"/>
            </a:solidFill>
          </a:ln>
          <a:effectLst>
            <a:glow rad="1397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618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2A609-7313-297D-40CD-DC738B27C19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A3B667D-C2E6-6177-9E77-1EE5C818117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3777" y="441544"/>
            <a:ext cx="1380931" cy="2647562"/>
          </a:xfrm>
          <a:prstGeom prst="rect">
            <a:avLst/>
          </a:prstGeom>
        </p:spPr>
      </p:pic>
      <p:sp>
        <p:nvSpPr>
          <p:cNvPr id="2" name="TextBox 1">
            <a:extLst>
              <a:ext uri="{FF2B5EF4-FFF2-40B4-BE49-F238E27FC236}">
                <a16:creationId xmlns:a16="http://schemas.microsoft.com/office/drawing/2014/main" id="{A271A27B-A427-30AA-6BBB-5C966477B64C}"/>
              </a:ext>
            </a:extLst>
          </p:cNvPr>
          <p:cNvSpPr txBox="1"/>
          <p:nvPr/>
        </p:nvSpPr>
        <p:spPr>
          <a:xfrm>
            <a:off x="2626244" y="535230"/>
            <a:ext cx="7421524" cy="1815882"/>
          </a:xfrm>
          <a:prstGeom prst="rect">
            <a:avLst/>
          </a:prstGeom>
          <a:noFill/>
        </p:spPr>
        <p:txBody>
          <a:bodyPr wrap="square" rtlCol="0">
            <a:spAutoFit/>
          </a:bodyPr>
          <a:lstStyle/>
          <a:p>
            <a:r>
              <a:rPr lang="en-US" sz="2800" dirty="0"/>
              <a:t>WIFDN is here to help with EDDMAPS!</a:t>
            </a:r>
          </a:p>
          <a:p>
            <a:endParaRPr lang="en-US" sz="2800" dirty="0"/>
          </a:p>
          <a:p>
            <a:r>
              <a:rPr lang="en-US" sz="2800" dirty="0"/>
              <a:t>If you have questions or want to train your team, contact Matt – mrwallrath@wisc.edu</a:t>
            </a:r>
          </a:p>
        </p:txBody>
      </p:sp>
      <p:pic>
        <p:nvPicPr>
          <p:cNvPr id="7" name="Picture 6">
            <a:extLst>
              <a:ext uri="{FF2B5EF4-FFF2-40B4-BE49-F238E27FC236}">
                <a16:creationId xmlns:a16="http://schemas.microsoft.com/office/drawing/2014/main" id="{A4BFA54F-DB59-6BF2-C896-6625AE455379}"/>
              </a:ext>
            </a:extLst>
          </p:cNvPr>
          <p:cNvPicPr>
            <a:picLocks noChangeAspect="1"/>
          </p:cNvPicPr>
          <p:nvPr/>
        </p:nvPicPr>
        <p:blipFill>
          <a:blip r:embed="rId3"/>
          <a:stretch>
            <a:fillRect/>
          </a:stretch>
        </p:blipFill>
        <p:spPr>
          <a:xfrm>
            <a:off x="357062" y="3429000"/>
            <a:ext cx="11307753" cy="2657846"/>
          </a:xfrm>
          <a:prstGeom prst="rect">
            <a:avLst/>
          </a:prstGeom>
        </p:spPr>
      </p:pic>
      <p:sp>
        <p:nvSpPr>
          <p:cNvPr id="8" name="TextBox 7">
            <a:extLst>
              <a:ext uri="{FF2B5EF4-FFF2-40B4-BE49-F238E27FC236}">
                <a16:creationId xmlns:a16="http://schemas.microsoft.com/office/drawing/2014/main" id="{92557BAA-BCD8-5E47-9233-D19A869F01DC}"/>
              </a:ext>
            </a:extLst>
          </p:cNvPr>
          <p:cNvSpPr txBox="1"/>
          <p:nvPr/>
        </p:nvSpPr>
        <p:spPr>
          <a:xfrm>
            <a:off x="2626244" y="2951946"/>
            <a:ext cx="7421524" cy="1384995"/>
          </a:xfrm>
          <a:prstGeom prst="rect">
            <a:avLst/>
          </a:prstGeom>
          <a:noFill/>
        </p:spPr>
        <p:txBody>
          <a:bodyPr wrap="square" rtlCol="0">
            <a:spAutoFit/>
          </a:bodyPr>
          <a:lstStyle/>
          <a:p>
            <a:r>
              <a:rPr lang="en-US" sz="2800" dirty="0"/>
              <a:t>+ Quality training docs and videos at</a:t>
            </a:r>
          </a:p>
          <a:p>
            <a:r>
              <a:rPr lang="en-US" sz="2800" dirty="0">
                <a:hlinkClick r:id="rId4"/>
              </a:rPr>
              <a:t>https://www.eddmaps.org/training/</a:t>
            </a:r>
            <a:endParaRPr lang="en-US" sz="2800" dirty="0"/>
          </a:p>
          <a:p>
            <a:endParaRPr lang="en-US" sz="2800" dirty="0"/>
          </a:p>
        </p:txBody>
      </p:sp>
    </p:spTree>
    <p:extLst>
      <p:ext uri="{BB962C8B-B14F-4D97-AF65-F5344CB8AC3E}">
        <p14:creationId xmlns:p14="http://schemas.microsoft.com/office/powerpoint/2010/main" val="835708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2A609-7313-297D-40CD-DC738B27C19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C8DF04-84FE-5BBA-381C-311E714C634E}"/>
              </a:ext>
            </a:extLst>
          </p:cNvPr>
          <p:cNvPicPr>
            <a:picLocks noChangeAspect="1"/>
          </p:cNvPicPr>
          <p:nvPr/>
        </p:nvPicPr>
        <p:blipFill>
          <a:blip r:embed="rId2"/>
          <a:stretch>
            <a:fillRect/>
          </a:stretch>
        </p:blipFill>
        <p:spPr>
          <a:xfrm>
            <a:off x="1268502" y="1984543"/>
            <a:ext cx="6844936" cy="4301957"/>
          </a:xfrm>
          <a:prstGeom prst="rect">
            <a:avLst/>
          </a:prstGeom>
        </p:spPr>
      </p:pic>
      <p:sp>
        <p:nvSpPr>
          <p:cNvPr id="4" name="Speech Bubble: Oval 3">
            <a:extLst>
              <a:ext uri="{FF2B5EF4-FFF2-40B4-BE49-F238E27FC236}">
                <a16:creationId xmlns:a16="http://schemas.microsoft.com/office/drawing/2014/main" id="{CDE417FF-AA15-CED9-E0C0-8AA1C6D9C5E0}"/>
              </a:ext>
            </a:extLst>
          </p:cNvPr>
          <p:cNvSpPr/>
          <p:nvPr/>
        </p:nvSpPr>
        <p:spPr>
          <a:xfrm>
            <a:off x="5066522" y="709127"/>
            <a:ext cx="4553339" cy="1707417"/>
          </a:xfrm>
          <a:prstGeom prst="wedgeEllipseCallout">
            <a:avLst>
              <a:gd name="adj1" fmla="val -21838"/>
              <a:gd name="adj2" fmla="val 94477"/>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1010"/>
                </a:solidFill>
                <a:effectLst/>
                <a:uLnTx/>
                <a:uFillTx/>
                <a:latin typeface="Calibri" panose="020F0502020204030204"/>
                <a:ea typeface="+mn-ea"/>
                <a:cs typeface="+mn-cs"/>
              </a:rPr>
              <a:t>Hey fellas,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1010"/>
                </a:solidFill>
                <a:effectLst/>
                <a:uLnTx/>
                <a:uFillTx/>
                <a:latin typeface="Calibri" panose="020F0502020204030204"/>
                <a:ea typeface="+mn-ea"/>
                <a:cs typeface="+mn-cs"/>
              </a:rPr>
              <a:t>let’s report that big </a:t>
            </a:r>
            <a:r>
              <a:rPr kumimoji="0" lang="en-US" sz="2400" b="0" i="0" u="none" strike="noStrike" kern="1200" cap="none" spc="0" normalizeH="0" baseline="0" noProof="0" dirty="0" err="1">
                <a:ln>
                  <a:noFill/>
                </a:ln>
                <a:solidFill>
                  <a:srgbClr val="101010"/>
                </a:solidFill>
                <a:effectLst/>
                <a:uLnTx/>
                <a:uFillTx/>
                <a:latin typeface="Calibri" panose="020F0502020204030204"/>
                <a:ea typeface="+mn-ea"/>
                <a:cs typeface="+mn-cs"/>
              </a:rPr>
              <a:t>ol</a:t>
            </a:r>
            <a:r>
              <a:rPr kumimoji="0" lang="en-US" sz="2400" b="0" i="0" u="none" strike="noStrike" kern="1200" cap="none" spc="0" normalizeH="0" baseline="0" noProof="0" dirty="0">
                <a:ln>
                  <a:noFill/>
                </a:ln>
                <a:solidFill>
                  <a:srgbClr val="101010"/>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1010"/>
                </a:solidFill>
                <a:effectLst/>
                <a:uLnTx/>
                <a:uFillTx/>
                <a:latin typeface="Calibri" panose="020F0502020204030204"/>
                <a:ea typeface="+mn-ea"/>
                <a:cs typeface="+mn-cs"/>
              </a:rPr>
              <a:t>tree of heaven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1010"/>
                </a:solidFill>
                <a:effectLst/>
                <a:uLnTx/>
                <a:uFillTx/>
                <a:latin typeface="Calibri" panose="020F0502020204030204"/>
                <a:ea typeface="+mn-ea"/>
                <a:cs typeface="+mn-cs"/>
              </a:rPr>
              <a:t>der by the trucks!</a:t>
            </a:r>
          </a:p>
        </p:txBody>
      </p:sp>
      <p:pic>
        <p:nvPicPr>
          <p:cNvPr id="5" name="Picture 4">
            <a:extLst>
              <a:ext uri="{FF2B5EF4-FFF2-40B4-BE49-F238E27FC236}">
                <a16:creationId xmlns:a16="http://schemas.microsoft.com/office/drawing/2014/main" id="{EA3B667D-C2E6-6177-9E77-1EE5C818117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474029">
            <a:off x="7949681" y="3471706"/>
            <a:ext cx="1380931" cy="2647562"/>
          </a:xfrm>
          <a:prstGeom prst="rect">
            <a:avLst/>
          </a:prstGeom>
        </p:spPr>
      </p:pic>
    </p:spTree>
    <p:extLst>
      <p:ext uri="{BB962C8B-B14F-4D97-AF65-F5344CB8AC3E}">
        <p14:creationId xmlns:p14="http://schemas.microsoft.com/office/powerpoint/2010/main" val="32487466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0073" y="19685"/>
            <a:ext cx="9591927" cy="1325563"/>
          </a:xfrm>
        </p:spPr>
        <p:txBody>
          <a:bodyPr/>
          <a:lstStyle/>
          <a:p>
            <a:pPr algn="ctr"/>
            <a:r>
              <a:rPr lang="en-US" b="1" dirty="0">
                <a:latin typeface="+mn-lt"/>
              </a:rPr>
              <a:t>Research </a:t>
            </a:r>
          </a:p>
        </p:txBody>
      </p:sp>
      <p:sp>
        <p:nvSpPr>
          <p:cNvPr id="3" name="Content Placeholder 2"/>
          <p:cNvSpPr>
            <a:spLocks noGrp="1"/>
          </p:cNvSpPr>
          <p:nvPr>
            <p:ph idx="1"/>
          </p:nvPr>
        </p:nvSpPr>
        <p:spPr>
          <a:xfrm>
            <a:off x="2610234" y="1313180"/>
            <a:ext cx="9673205" cy="823912"/>
          </a:xfrm>
        </p:spPr>
        <p:txBody>
          <a:bodyPr>
            <a:normAutofit/>
          </a:bodyPr>
          <a:lstStyle/>
          <a:p>
            <a:pPr marL="0" indent="0" algn="ctr">
              <a:buNone/>
            </a:pPr>
            <a:r>
              <a:rPr lang="en-US" sz="3900" i="1" dirty="0">
                <a:latin typeface="+mn-lt"/>
              </a:rPr>
              <a:t>Effective control techniques &amp; cost</a:t>
            </a:r>
            <a:endParaRPr lang="en-US" sz="3900" i="1" dirty="0"/>
          </a:p>
        </p:txBody>
      </p:sp>
      <p:pic>
        <p:nvPicPr>
          <p:cNvPr id="4" name="Graphic 14" descr="Books outline">
            <a:extLst>
              <a:ext uri="{FF2B5EF4-FFF2-40B4-BE49-F238E27FC236}">
                <a16:creationId xmlns:a16="http://schemas.microsoft.com/office/drawing/2014/main" id="{7E41B39A-0AD4-411F-99CC-48F4C906B87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3237" y="133446"/>
            <a:ext cx="1936838" cy="1936838"/>
          </a:xfrm>
          <a:prstGeom prst="rect">
            <a:avLst/>
          </a:prstGeom>
        </p:spPr>
      </p:pic>
      <p:pic>
        <p:nvPicPr>
          <p:cNvPr id="6" name="Picture 5">
            <a:extLst>
              <a:ext uri="{FF2B5EF4-FFF2-40B4-BE49-F238E27FC236}">
                <a16:creationId xmlns:a16="http://schemas.microsoft.com/office/drawing/2014/main" id="{A7695E9A-051E-8118-51D9-2A87089B60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4022" y="2070284"/>
            <a:ext cx="4650943" cy="3213516"/>
          </a:xfrm>
          <a:prstGeom prst="rect">
            <a:avLst/>
          </a:prstGeom>
        </p:spPr>
      </p:pic>
      <p:sp>
        <p:nvSpPr>
          <p:cNvPr id="7" name="TextBox 6">
            <a:extLst>
              <a:ext uri="{FF2B5EF4-FFF2-40B4-BE49-F238E27FC236}">
                <a16:creationId xmlns:a16="http://schemas.microsoft.com/office/drawing/2014/main" id="{342E3AC1-4E97-E35B-22E9-4BC04ABA1542}"/>
              </a:ext>
            </a:extLst>
          </p:cNvPr>
          <p:cNvSpPr txBox="1"/>
          <p:nvPr/>
        </p:nvSpPr>
        <p:spPr>
          <a:xfrm>
            <a:off x="214046" y="5440443"/>
            <a:ext cx="467091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rbel" panose="020B0503020204020204"/>
                <a:ea typeface="+mn-ea"/>
                <a:cs typeface="+mn-cs"/>
              </a:rPr>
              <a:t>woodyinvasives.org</a:t>
            </a:r>
          </a:p>
        </p:txBody>
      </p:sp>
      <p:sp>
        <p:nvSpPr>
          <p:cNvPr id="8" name="Text Placeholder 4">
            <a:extLst>
              <a:ext uri="{FF2B5EF4-FFF2-40B4-BE49-F238E27FC236}">
                <a16:creationId xmlns:a16="http://schemas.microsoft.com/office/drawing/2014/main" id="{41F7FC0B-0139-4A10-C760-E1E934E93368}"/>
              </a:ext>
            </a:extLst>
          </p:cNvPr>
          <p:cNvSpPr txBox="1">
            <a:spLocks/>
          </p:cNvSpPr>
          <p:nvPr/>
        </p:nvSpPr>
        <p:spPr>
          <a:xfrm>
            <a:off x="5892800" y="5501323"/>
            <a:ext cx="6129656"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https://renzweedscience.cals.wisc.edu/</a:t>
            </a:r>
          </a:p>
        </p:txBody>
      </p:sp>
      <p:pic>
        <p:nvPicPr>
          <p:cNvPr id="9" name="Content Placeholder 8">
            <a:extLst>
              <a:ext uri="{FF2B5EF4-FFF2-40B4-BE49-F238E27FC236}">
                <a16:creationId xmlns:a16="http://schemas.microsoft.com/office/drawing/2014/main" id="{C77575DD-0BCE-4D13-62CA-824E85FAE8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42201" y="2095234"/>
            <a:ext cx="5712919" cy="3213516"/>
          </a:xfrm>
          <a:prstGeom prst="rect">
            <a:avLst/>
          </a:prstGeom>
        </p:spPr>
      </p:pic>
      <p:sp>
        <p:nvSpPr>
          <p:cNvPr id="10" name="TextBox 9"/>
          <p:cNvSpPr txBox="1"/>
          <p:nvPr/>
        </p:nvSpPr>
        <p:spPr>
          <a:xfrm>
            <a:off x="1" y="6370694"/>
            <a:ext cx="12192000" cy="523220"/>
          </a:xfrm>
          <a:prstGeom prst="rect">
            <a:avLst/>
          </a:prstGeom>
          <a:noFill/>
          <a:ln>
            <a:solidFill>
              <a:schemeClr val="accent1">
                <a:shade val="50000"/>
              </a:schemeClr>
            </a:solidFill>
          </a:ln>
        </p:spPr>
        <p:txBody>
          <a:bodyPr wrap="square" rtlCol="0">
            <a:spAutoFit/>
          </a:bodyPr>
          <a:lstStyle/>
          <a:p>
            <a:pPr algn="ctr"/>
            <a:r>
              <a:rPr lang="en-US" sz="2800" dirty="0"/>
              <a:t>Ask others for advice, seek expert opinions</a:t>
            </a:r>
          </a:p>
        </p:txBody>
      </p:sp>
    </p:spTree>
    <p:extLst>
      <p:ext uri="{BB962C8B-B14F-4D97-AF65-F5344CB8AC3E}">
        <p14:creationId xmlns:p14="http://schemas.microsoft.com/office/powerpoint/2010/main" val="344983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8837-5CB7-4A32-A9AC-A0FCCD53C277}"/>
              </a:ext>
            </a:extLst>
          </p:cNvPr>
          <p:cNvSpPr>
            <a:spLocks noGrp="1"/>
          </p:cNvSpPr>
          <p:nvPr>
            <p:ph type="title"/>
          </p:nvPr>
        </p:nvSpPr>
        <p:spPr>
          <a:xfrm>
            <a:off x="247650" y="0"/>
            <a:ext cx="11696699" cy="1123950"/>
          </a:xfrm>
        </p:spPr>
        <p:txBody>
          <a:bodyPr>
            <a:normAutofit/>
          </a:bodyPr>
          <a:lstStyle/>
          <a:p>
            <a:pPr algn="ctr"/>
            <a:r>
              <a:rPr lang="en-US" sz="3800" dirty="0">
                <a:latin typeface="Avenir Next LT Pro" panose="020B0504020202020204" pitchFamily="34" charset="0"/>
              </a:rPr>
              <a:t>Impacts to tree regeneration</a:t>
            </a:r>
          </a:p>
        </p:txBody>
      </p:sp>
      <p:sp>
        <p:nvSpPr>
          <p:cNvPr id="9" name="TextBox 8">
            <a:extLst>
              <a:ext uri="{FF2B5EF4-FFF2-40B4-BE49-F238E27FC236}">
                <a16:creationId xmlns:a16="http://schemas.microsoft.com/office/drawing/2014/main" id="{1CA1E8CE-2681-C771-E4ED-EEA378FA5A7E}"/>
              </a:ext>
            </a:extLst>
          </p:cNvPr>
          <p:cNvSpPr txBox="1"/>
          <p:nvPr/>
        </p:nvSpPr>
        <p:spPr>
          <a:xfrm>
            <a:off x="7512271" y="6389079"/>
            <a:ext cx="36576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Invasive bush honeysuckle</a:t>
            </a:r>
          </a:p>
        </p:txBody>
      </p:sp>
      <p:sp>
        <p:nvSpPr>
          <p:cNvPr id="10" name="Content Placeholder 2">
            <a:extLst>
              <a:ext uri="{FF2B5EF4-FFF2-40B4-BE49-F238E27FC236}">
                <a16:creationId xmlns:a16="http://schemas.microsoft.com/office/drawing/2014/main" id="{25EEC44C-8BE6-11BD-B9F2-62F1DB6EA87A}"/>
              </a:ext>
            </a:extLst>
          </p:cNvPr>
          <p:cNvSpPr>
            <a:spLocks noGrp="1"/>
          </p:cNvSpPr>
          <p:nvPr>
            <p:ph idx="1"/>
          </p:nvPr>
        </p:nvSpPr>
        <p:spPr>
          <a:xfrm>
            <a:off x="897548" y="1907931"/>
            <a:ext cx="5767754" cy="1521069"/>
          </a:xfrm>
        </p:spPr>
        <p:txBody>
          <a:bodyPr>
            <a:normAutofit/>
          </a:bodyPr>
          <a:lstStyle/>
          <a:p>
            <a:pPr marL="45720" indent="0" algn="ctr">
              <a:buNone/>
            </a:pPr>
            <a:r>
              <a:rPr lang="en-US" dirty="0">
                <a:latin typeface="Avenir Next LT Pro" panose="020B0504020202020204" pitchFamily="34" charset="0"/>
              </a:rPr>
              <a:t>Dense infestations of shrubs like honeysuckle and buckthorn slow the rate of tree regeneration</a:t>
            </a:r>
            <a:endParaRPr lang="en-US" sz="2600" dirty="0">
              <a:latin typeface="Avenir Next LT Pro" panose="020B0504020202020204" pitchFamily="34" charset="0"/>
            </a:endParaRPr>
          </a:p>
          <a:p>
            <a:pPr marL="274320" lvl="1" indent="0">
              <a:buNone/>
            </a:pPr>
            <a:endParaRPr lang="en-US" sz="2600" dirty="0">
              <a:latin typeface="Avenir Next LT Pro" panose="020B0504020202020204" pitchFamily="34" charset="0"/>
            </a:endParaRPr>
          </a:p>
          <a:p>
            <a:pPr marL="274320" lvl="1" indent="0">
              <a:buNone/>
            </a:pPr>
            <a:endParaRPr lang="en-US" sz="2600" dirty="0">
              <a:latin typeface="Avenir Next LT Pro" panose="020B0504020202020204" pitchFamily="34" charset="0"/>
            </a:endParaRPr>
          </a:p>
        </p:txBody>
      </p:sp>
      <p:sp>
        <p:nvSpPr>
          <p:cNvPr id="11" name="Content Placeholder 2">
            <a:extLst>
              <a:ext uri="{FF2B5EF4-FFF2-40B4-BE49-F238E27FC236}">
                <a16:creationId xmlns:a16="http://schemas.microsoft.com/office/drawing/2014/main" id="{AD87C538-C00C-9D0E-E96F-AF2148A13FE5}"/>
              </a:ext>
            </a:extLst>
          </p:cNvPr>
          <p:cNvSpPr txBox="1">
            <a:spLocks/>
          </p:cNvSpPr>
          <p:nvPr/>
        </p:nvSpPr>
        <p:spPr>
          <a:xfrm>
            <a:off x="786911" y="3774832"/>
            <a:ext cx="4991101" cy="2555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pic>
        <p:nvPicPr>
          <p:cNvPr id="4" name="Picture 3" descr="A bush with red berries&#10;&#10;Description automatically generated with low confidence">
            <a:extLst>
              <a:ext uri="{FF2B5EF4-FFF2-40B4-BE49-F238E27FC236}">
                <a16:creationId xmlns:a16="http://schemas.microsoft.com/office/drawing/2014/main" id="{F0E90093-F8A9-9FFA-6FAD-C332778CC2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641122" y="1611190"/>
            <a:ext cx="5392616" cy="4044462"/>
          </a:xfrm>
          <a:prstGeom prst="rect">
            <a:avLst/>
          </a:prstGeom>
        </p:spPr>
      </p:pic>
    </p:spTree>
    <p:extLst>
      <p:ext uri="{BB962C8B-B14F-4D97-AF65-F5344CB8AC3E}">
        <p14:creationId xmlns:p14="http://schemas.microsoft.com/office/powerpoint/2010/main" val="13675886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E9B57-3334-5641-19D7-8CBE30554380}"/>
            </a:ext>
          </a:extLst>
        </p:cNvPr>
        <p:cNvGrpSpPr/>
        <p:nvPr/>
      </p:nvGrpSpPr>
      <p:grpSpPr>
        <a:xfrm>
          <a:off x="0" y="0"/>
          <a:ext cx="0" cy="0"/>
          <a:chOff x="0" y="0"/>
          <a:chExt cx="0" cy="0"/>
        </a:xfrm>
      </p:grpSpPr>
      <p:pic>
        <p:nvPicPr>
          <p:cNvPr id="4" name="Picture 2" descr="Image result for uw madison logo">
            <a:extLst>
              <a:ext uri="{FF2B5EF4-FFF2-40B4-BE49-F238E27FC236}">
                <a16:creationId xmlns:a16="http://schemas.microsoft.com/office/drawing/2014/main" id="{AA5FAEED-99BC-B7E3-E4F3-BC2455B06EB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14892" y="484809"/>
            <a:ext cx="1858390" cy="29441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8576D34-FB14-0702-7797-FD73EB2B1EF4}"/>
              </a:ext>
            </a:extLst>
          </p:cNvPr>
          <p:cNvSpPr txBox="1"/>
          <p:nvPr/>
        </p:nvSpPr>
        <p:spPr>
          <a:xfrm>
            <a:off x="2546948" y="5887854"/>
            <a:ext cx="7459693" cy="369332"/>
          </a:xfrm>
          <a:prstGeom prst="rect">
            <a:avLst/>
          </a:prstGeom>
          <a:noFill/>
        </p:spPr>
        <p:txBody>
          <a:bodyPr wrap="square">
            <a:spAutoFit/>
          </a:bodyPr>
          <a:lstStyle/>
          <a:p>
            <a:r>
              <a:rPr lang="en-US" dirty="0"/>
              <a:t>https://hort.extension.wisc.edu/articles/spotted-lanternfly/</a:t>
            </a:r>
          </a:p>
        </p:txBody>
      </p:sp>
      <p:pic>
        <p:nvPicPr>
          <p:cNvPr id="9" name="Picture 8">
            <a:extLst>
              <a:ext uri="{FF2B5EF4-FFF2-40B4-BE49-F238E27FC236}">
                <a16:creationId xmlns:a16="http://schemas.microsoft.com/office/drawing/2014/main" id="{0E2522BD-6FD8-E950-095F-87BDA224E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3478" y="1309697"/>
            <a:ext cx="7399709" cy="4238605"/>
          </a:xfrm>
          <a:prstGeom prst="rect">
            <a:avLst/>
          </a:prstGeom>
        </p:spPr>
      </p:pic>
    </p:spTree>
    <p:extLst>
      <p:ext uri="{BB962C8B-B14F-4D97-AF65-F5344CB8AC3E}">
        <p14:creationId xmlns:p14="http://schemas.microsoft.com/office/powerpoint/2010/main" val="1039215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F6F9B-2189-997B-2CCF-E32B5317F8D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2952D1-EF16-7C0B-760B-173B5A1FFA2D}"/>
              </a:ext>
            </a:extLst>
          </p:cNvPr>
          <p:cNvSpPr txBox="1"/>
          <p:nvPr/>
        </p:nvSpPr>
        <p:spPr>
          <a:xfrm>
            <a:off x="3047280" y="6003859"/>
            <a:ext cx="8305081" cy="369332"/>
          </a:xfrm>
          <a:prstGeom prst="rect">
            <a:avLst/>
          </a:prstGeom>
          <a:noFill/>
        </p:spPr>
        <p:txBody>
          <a:bodyPr wrap="square">
            <a:spAutoFit/>
          </a:bodyPr>
          <a:lstStyle/>
          <a:p>
            <a:r>
              <a:rPr lang="en-US" dirty="0"/>
              <a:t>https://datcp.wi.gov/Pages/Programs_Services/SLF.aspx</a:t>
            </a:r>
          </a:p>
        </p:txBody>
      </p:sp>
      <p:pic>
        <p:nvPicPr>
          <p:cNvPr id="6" name="Picture 5">
            <a:extLst>
              <a:ext uri="{FF2B5EF4-FFF2-40B4-BE49-F238E27FC236}">
                <a16:creationId xmlns:a16="http://schemas.microsoft.com/office/drawing/2014/main" id="{22FC2D04-BE0A-5936-524F-660423F62E5F}"/>
              </a:ext>
            </a:extLst>
          </p:cNvPr>
          <p:cNvPicPr>
            <a:picLocks noChangeAspect="1"/>
          </p:cNvPicPr>
          <p:nvPr/>
        </p:nvPicPr>
        <p:blipFill>
          <a:blip r:embed="rId2"/>
          <a:stretch>
            <a:fillRect/>
          </a:stretch>
        </p:blipFill>
        <p:spPr>
          <a:xfrm>
            <a:off x="2130874" y="1174010"/>
            <a:ext cx="9221487" cy="4829849"/>
          </a:xfrm>
          <a:prstGeom prst="rect">
            <a:avLst/>
          </a:prstGeom>
        </p:spPr>
      </p:pic>
      <p:pic>
        <p:nvPicPr>
          <p:cNvPr id="10" name="Picture 9">
            <a:extLst>
              <a:ext uri="{FF2B5EF4-FFF2-40B4-BE49-F238E27FC236}">
                <a16:creationId xmlns:a16="http://schemas.microsoft.com/office/drawing/2014/main" id="{7D976098-8DCA-4965-E794-A48591FE20DC}"/>
              </a:ext>
            </a:extLst>
          </p:cNvPr>
          <p:cNvPicPr>
            <a:picLocks noChangeAspect="1"/>
          </p:cNvPicPr>
          <p:nvPr/>
        </p:nvPicPr>
        <p:blipFill>
          <a:blip r:embed="rId3"/>
          <a:stretch>
            <a:fillRect/>
          </a:stretch>
        </p:blipFill>
        <p:spPr>
          <a:xfrm>
            <a:off x="1280986" y="97340"/>
            <a:ext cx="8249801" cy="952633"/>
          </a:xfrm>
          <a:prstGeom prst="rect">
            <a:avLst/>
          </a:prstGeom>
        </p:spPr>
      </p:pic>
    </p:spTree>
    <p:extLst>
      <p:ext uri="{BB962C8B-B14F-4D97-AF65-F5344CB8AC3E}">
        <p14:creationId xmlns:p14="http://schemas.microsoft.com/office/powerpoint/2010/main" val="24878360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689E6-65A8-70BE-4409-B06E4D4F51CC}"/>
            </a:ext>
          </a:extLst>
        </p:cNvPr>
        <p:cNvGrpSpPr/>
        <p:nvPr/>
      </p:nvGrpSpPr>
      <p:grpSpPr>
        <a:xfrm>
          <a:off x="0" y="0"/>
          <a:ext cx="0" cy="0"/>
          <a:chOff x="0" y="0"/>
          <a:chExt cx="0" cy="0"/>
        </a:xfrm>
      </p:grpSpPr>
      <p:sp>
        <p:nvSpPr>
          <p:cNvPr id="7" name="Subtitle 2">
            <a:extLst>
              <a:ext uri="{FF2B5EF4-FFF2-40B4-BE49-F238E27FC236}">
                <a16:creationId xmlns:a16="http://schemas.microsoft.com/office/drawing/2014/main" id="{0B1DF07F-73A6-F538-2B51-7A81A3A723F2}"/>
              </a:ext>
            </a:extLst>
          </p:cNvPr>
          <p:cNvSpPr txBox="1">
            <a:spLocks/>
          </p:cNvSpPr>
          <p:nvPr/>
        </p:nvSpPr>
        <p:spPr>
          <a:xfrm>
            <a:off x="2497753" y="4918051"/>
            <a:ext cx="7196494" cy="1811560"/>
          </a:xfrm>
          <a:prstGeom prst="rect">
            <a:avLst/>
          </a:prstGeom>
        </p:spPr>
        <p:txBody>
          <a:bodyPr vert="horz" lIns="91440" tIns="45720" rIns="91440" bIns="45720" rtlCol="0" anchor="t">
            <a:normAutofit fontScale="62500" lnSpcReduction="2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3800" b="0" i="0" u="none" strike="noStrike" kern="1200" cap="none" spc="0" normalizeH="0" baseline="0" noProof="0" dirty="0">
                <a:ln>
                  <a:noFill/>
                </a:ln>
                <a:solidFill>
                  <a:srgbClr val="C00000"/>
                </a:solidFill>
                <a:effectLst/>
                <a:uLnTx/>
                <a:uFillTx/>
                <a:latin typeface="Century Gothic" panose="020B0502020202020204"/>
                <a:ea typeface="+mn-ea"/>
                <a:cs typeface="+mn-cs"/>
              </a:rPr>
              <a:t>Matthew Wallrath - Outreach Specialist</a:t>
            </a: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4600" b="1" i="0" u="none" strike="noStrike" kern="1200" cap="none" spc="0" normalizeH="0" baseline="0" noProof="0" dirty="0">
                <a:ln>
                  <a:noFill/>
                </a:ln>
                <a:solidFill>
                  <a:schemeClr val="tx1"/>
                </a:solidFill>
                <a:effectLst/>
                <a:uLnTx/>
                <a:uFillTx/>
                <a:latin typeface="Century Gothic" panose="020B0502020202020204"/>
                <a:ea typeface="+mn-ea"/>
                <a:cs typeface="+mn-cs"/>
              </a:rPr>
              <a:t>Wi</a:t>
            </a:r>
            <a:r>
              <a:rPr kumimoji="0" lang="en-US" sz="3800" b="0" i="0" u="none" strike="noStrike" kern="1200" cap="none" spc="0" normalizeH="0" baseline="0" noProof="0" dirty="0">
                <a:ln>
                  <a:noFill/>
                </a:ln>
                <a:solidFill>
                  <a:schemeClr val="tx1"/>
                </a:solidFill>
                <a:effectLst/>
                <a:uLnTx/>
                <a:uFillTx/>
                <a:latin typeface="Century Gothic" panose="020B0502020202020204"/>
                <a:ea typeface="+mn-ea"/>
                <a:cs typeface="+mn-cs"/>
              </a:rPr>
              <a:t>sconsin </a:t>
            </a:r>
            <a:r>
              <a:rPr kumimoji="0" lang="en-US" sz="4600" b="1" i="0" u="none" strike="noStrike" kern="1200" cap="none" spc="0" normalizeH="0" baseline="0" noProof="0" dirty="0">
                <a:ln>
                  <a:noFill/>
                </a:ln>
                <a:solidFill>
                  <a:schemeClr val="tx1"/>
                </a:solidFill>
                <a:effectLst/>
                <a:uLnTx/>
                <a:uFillTx/>
                <a:latin typeface="Century Gothic" panose="020B0502020202020204"/>
                <a:ea typeface="+mn-ea"/>
                <a:cs typeface="+mn-cs"/>
              </a:rPr>
              <a:t>F</a:t>
            </a:r>
            <a:r>
              <a:rPr kumimoji="0" lang="en-US" sz="3800" b="0" i="0" u="none" strike="noStrike" kern="1200" cap="none" spc="0" normalizeH="0" baseline="0" noProof="0" dirty="0">
                <a:ln>
                  <a:noFill/>
                </a:ln>
                <a:solidFill>
                  <a:schemeClr val="tx1"/>
                </a:solidFill>
                <a:effectLst/>
                <a:uLnTx/>
                <a:uFillTx/>
                <a:latin typeface="Century Gothic" panose="020B0502020202020204"/>
                <a:ea typeface="+mn-ea"/>
                <a:cs typeface="+mn-cs"/>
              </a:rPr>
              <a:t>irst </a:t>
            </a:r>
            <a:r>
              <a:rPr kumimoji="0" lang="en-US" sz="4600" b="1" i="0" u="none" strike="noStrike" kern="1200" cap="none" spc="0" normalizeH="0" baseline="0" noProof="0" dirty="0">
                <a:ln>
                  <a:noFill/>
                </a:ln>
                <a:solidFill>
                  <a:schemeClr val="tx1"/>
                </a:solidFill>
                <a:effectLst/>
                <a:uLnTx/>
                <a:uFillTx/>
                <a:latin typeface="Century Gothic" panose="020B0502020202020204"/>
                <a:ea typeface="+mn-ea"/>
                <a:cs typeface="+mn-cs"/>
              </a:rPr>
              <a:t>D</a:t>
            </a:r>
            <a:r>
              <a:rPr kumimoji="0" lang="en-US" sz="3800" b="0" i="0" u="none" strike="noStrike" kern="1200" cap="none" spc="0" normalizeH="0" baseline="0" noProof="0" dirty="0">
                <a:ln>
                  <a:noFill/>
                </a:ln>
                <a:solidFill>
                  <a:schemeClr val="tx1"/>
                </a:solidFill>
                <a:effectLst/>
                <a:uLnTx/>
                <a:uFillTx/>
                <a:latin typeface="Century Gothic" panose="020B0502020202020204"/>
                <a:ea typeface="+mn-ea"/>
                <a:cs typeface="+mn-cs"/>
              </a:rPr>
              <a:t>etector </a:t>
            </a:r>
            <a:r>
              <a:rPr kumimoji="0" lang="en-US" sz="4600" b="1" i="0" u="none" strike="noStrike" kern="1200" cap="none" spc="0" normalizeH="0" baseline="0" noProof="0" dirty="0">
                <a:ln>
                  <a:noFill/>
                </a:ln>
                <a:solidFill>
                  <a:schemeClr val="tx1"/>
                </a:solidFill>
                <a:effectLst/>
                <a:uLnTx/>
                <a:uFillTx/>
                <a:latin typeface="Century Gothic" panose="020B0502020202020204"/>
                <a:ea typeface="+mn-ea"/>
                <a:cs typeface="+mn-cs"/>
              </a:rPr>
              <a:t>N</a:t>
            </a:r>
            <a:r>
              <a:rPr kumimoji="0" lang="en-US" sz="3800" b="0" i="0" u="none" strike="noStrike" kern="1200" cap="none" spc="0" normalizeH="0" baseline="0" noProof="0" dirty="0">
                <a:ln>
                  <a:noFill/>
                </a:ln>
                <a:solidFill>
                  <a:schemeClr val="tx1"/>
                </a:solidFill>
                <a:effectLst/>
                <a:uLnTx/>
                <a:uFillTx/>
                <a:latin typeface="Century Gothic" panose="020B0502020202020204"/>
                <a:ea typeface="+mn-ea"/>
                <a:cs typeface="+mn-cs"/>
              </a:rPr>
              <a:t>etwork Coordinator</a:t>
            </a: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3800" b="0" i="0" u="none" strike="noStrike" kern="1200" cap="none" spc="0" normalizeH="0" baseline="0" noProof="0" dirty="0">
                <a:ln>
                  <a:noFill/>
                </a:ln>
                <a:solidFill>
                  <a:srgbClr val="C00000"/>
                </a:solidFill>
                <a:effectLst/>
                <a:uLnTx/>
                <a:uFillTx/>
                <a:latin typeface="Century Gothic" panose="020B0502020202020204"/>
                <a:ea typeface="+mn-ea"/>
                <a:cs typeface="+mn-cs"/>
              </a:rPr>
              <a:t>University of Wisconsin - Madison</a:t>
            </a: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3800" b="0" i="0" u="none" strike="noStrike" kern="1200" cap="none" spc="0" normalizeH="0" baseline="0" noProof="0" dirty="0">
                <a:ln>
                  <a:noFill/>
                </a:ln>
                <a:solidFill>
                  <a:srgbClr val="C00000"/>
                </a:solidFill>
                <a:effectLst/>
                <a:uLnTx/>
                <a:uFillTx/>
                <a:latin typeface="Century Gothic" panose="020B0502020202020204"/>
                <a:ea typeface="+mn-ea"/>
                <a:cs typeface="+mn-cs"/>
              </a:rPr>
              <a:t>mrwallrath@wisc.edu Office: 608-262-9570</a:t>
            </a: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en-US" sz="3800" b="0" i="0" u="none" strike="noStrike" kern="1200" cap="none" spc="0" normalizeH="0" baseline="0" noProof="0" dirty="0">
              <a:ln>
                <a:noFill/>
              </a:ln>
              <a:solidFill>
                <a:srgbClr val="0070C0"/>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entury Gothic" panose="020B0502020202020204"/>
              <a:ea typeface="+mn-ea"/>
              <a:cs typeface="+mn-cs"/>
            </a:endParaRPr>
          </a:p>
        </p:txBody>
      </p:sp>
      <p:sp>
        <p:nvSpPr>
          <p:cNvPr id="8" name="Title 1">
            <a:extLst>
              <a:ext uri="{FF2B5EF4-FFF2-40B4-BE49-F238E27FC236}">
                <a16:creationId xmlns:a16="http://schemas.microsoft.com/office/drawing/2014/main" id="{CC99C281-2599-A7A7-2901-9B9DCDD7612E}"/>
              </a:ext>
            </a:extLst>
          </p:cNvPr>
          <p:cNvSpPr txBox="1">
            <a:spLocks noGrp="1"/>
          </p:cNvSpPr>
          <p:nvPr>
            <p:ph type="ctrTitle"/>
          </p:nvPr>
        </p:nvSpPr>
        <p:spPr>
          <a:xfrm>
            <a:off x="2636222" y="2667909"/>
            <a:ext cx="8769350" cy="200071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a:t>Thank you!</a:t>
            </a:r>
          </a:p>
        </p:txBody>
      </p:sp>
      <p:pic>
        <p:nvPicPr>
          <p:cNvPr id="9" name="Picture 8">
            <a:extLst>
              <a:ext uri="{FF2B5EF4-FFF2-40B4-BE49-F238E27FC236}">
                <a16:creationId xmlns:a16="http://schemas.microsoft.com/office/drawing/2014/main" id="{3AF2BCDE-D77E-96E5-9D4E-5883B76ECF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19192" y="152400"/>
            <a:ext cx="2886380" cy="2645849"/>
          </a:xfrm>
          <a:prstGeom prst="rect">
            <a:avLst/>
          </a:prstGeom>
        </p:spPr>
      </p:pic>
      <p:pic>
        <p:nvPicPr>
          <p:cNvPr id="3" name="Picture 2" descr="A black background with red text&#10;&#10;Description automatically generated">
            <a:extLst>
              <a:ext uri="{FF2B5EF4-FFF2-40B4-BE49-F238E27FC236}">
                <a16:creationId xmlns:a16="http://schemas.microsoft.com/office/drawing/2014/main" id="{33AC0648-CDAE-36F4-5780-AC95064FC8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6428" y="453486"/>
            <a:ext cx="12192000" cy="1735896"/>
          </a:xfrm>
          <a:prstGeom prst="rect">
            <a:avLst/>
          </a:prstGeom>
        </p:spPr>
      </p:pic>
    </p:spTree>
    <p:extLst>
      <p:ext uri="{BB962C8B-B14F-4D97-AF65-F5344CB8AC3E}">
        <p14:creationId xmlns:p14="http://schemas.microsoft.com/office/powerpoint/2010/main" val="163566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8837-5CB7-4A32-A9AC-A0FCCD53C277}"/>
              </a:ext>
            </a:extLst>
          </p:cNvPr>
          <p:cNvSpPr>
            <a:spLocks noGrp="1"/>
          </p:cNvSpPr>
          <p:nvPr>
            <p:ph type="title"/>
          </p:nvPr>
        </p:nvSpPr>
        <p:spPr>
          <a:xfrm>
            <a:off x="247650" y="0"/>
            <a:ext cx="11696699" cy="1123950"/>
          </a:xfrm>
        </p:spPr>
        <p:txBody>
          <a:bodyPr>
            <a:normAutofit/>
          </a:bodyPr>
          <a:lstStyle/>
          <a:p>
            <a:pPr algn="ctr"/>
            <a:r>
              <a:rPr lang="en-US" sz="3800" dirty="0">
                <a:latin typeface="Avenir Next LT Pro" panose="020B0504020202020204" pitchFamily="34" charset="0"/>
              </a:rPr>
              <a:t>Invasive shrubs impact aquatic habitats</a:t>
            </a:r>
          </a:p>
        </p:txBody>
      </p:sp>
      <p:sp>
        <p:nvSpPr>
          <p:cNvPr id="9" name="TextBox 8">
            <a:extLst>
              <a:ext uri="{FF2B5EF4-FFF2-40B4-BE49-F238E27FC236}">
                <a16:creationId xmlns:a16="http://schemas.microsoft.com/office/drawing/2014/main" id="{1CA1E8CE-2681-C771-E4ED-EEA378FA5A7E}"/>
              </a:ext>
            </a:extLst>
          </p:cNvPr>
          <p:cNvSpPr txBox="1"/>
          <p:nvPr/>
        </p:nvSpPr>
        <p:spPr>
          <a:xfrm>
            <a:off x="7135934" y="5790440"/>
            <a:ext cx="36576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Amur honeysuckle</a:t>
            </a:r>
          </a:p>
        </p:txBody>
      </p:sp>
      <p:sp>
        <p:nvSpPr>
          <p:cNvPr id="10" name="Content Placeholder 2">
            <a:extLst>
              <a:ext uri="{FF2B5EF4-FFF2-40B4-BE49-F238E27FC236}">
                <a16:creationId xmlns:a16="http://schemas.microsoft.com/office/drawing/2014/main" id="{25EEC44C-8BE6-11BD-B9F2-62F1DB6EA87A}"/>
              </a:ext>
            </a:extLst>
          </p:cNvPr>
          <p:cNvSpPr>
            <a:spLocks noGrp="1"/>
          </p:cNvSpPr>
          <p:nvPr>
            <p:ph idx="1"/>
          </p:nvPr>
        </p:nvSpPr>
        <p:spPr>
          <a:xfrm>
            <a:off x="897548" y="1907931"/>
            <a:ext cx="4880464" cy="2019300"/>
          </a:xfrm>
        </p:spPr>
        <p:txBody>
          <a:bodyPr>
            <a:normAutofit/>
          </a:bodyPr>
          <a:lstStyle/>
          <a:p>
            <a:pPr marL="45720" indent="0" algn="ctr">
              <a:buNone/>
            </a:pPr>
            <a:r>
              <a:rPr lang="en-US" dirty="0">
                <a:latin typeface="Avenir Next LT Pro" panose="020B0504020202020204" pitchFamily="34" charset="0"/>
              </a:rPr>
              <a:t>Leaf litter input to streams from heavily-invaded forests alters aquatic food webs</a:t>
            </a:r>
            <a:endParaRPr lang="en-US" sz="2600" dirty="0">
              <a:latin typeface="Avenir Next LT Pro" panose="020B0504020202020204" pitchFamily="34" charset="0"/>
            </a:endParaRPr>
          </a:p>
          <a:p>
            <a:pPr marL="274320" lvl="1" indent="0">
              <a:buNone/>
            </a:pPr>
            <a:endParaRPr lang="en-US" sz="2600" dirty="0">
              <a:latin typeface="Avenir Next LT Pro" panose="020B0504020202020204" pitchFamily="34" charset="0"/>
            </a:endParaRPr>
          </a:p>
          <a:p>
            <a:pPr marL="274320" lvl="1" indent="0">
              <a:buNone/>
            </a:pPr>
            <a:endParaRPr lang="en-US" sz="2600" dirty="0">
              <a:latin typeface="Avenir Next LT Pro" panose="020B0504020202020204" pitchFamily="34" charset="0"/>
            </a:endParaRPr>
          </a:p>
        </p:txBody>
      </p:sp>
      <p:sp>
        <p:nvSpPr>
          <p:cNvPr id="11" name="Content Placeholder 2">
            <a:extLst>
              <a:ext uri="{FF2B5EF4-FFF2-40B4-BE49-F238E27FC236}">
                <a16:creationId xmlns:a16="http://schemas.microsoft.com/office/drawing/2014/main" id="{AD87C538-C00C-9D0E-E96F-AF2148A13FE5}"/>
              </a:ext>
            </a:extLst>
          </p:cNvPr>
          <p:cNvSpPr txBox="1">
            <a:spLocks/>
          </p:cNvSpPr>
          <p:nvPr/>
        </p:nvSpPr>
        <p:spPr>
          <a:xfrm>
            <a:off x="786911" y="3774832"/>
            <a:ext cx="4991101" cy="2555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pic>
        <p:nvPicPr>
          <p:cNvPr id="1026" name="Picture 2">
            <a:extLst>
              <a:ext uri="{FF2B5EF4-FFF2-40B4-BE49-F238E27FC236}">
                <a16:creationId xmlns:a16="http://schemas.microsoft.com/office/drawing/2014/main" id="{B65C9399-A7E3-16AD-D569-3C50920B4D6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7980" y="1406768"/>
            <a:ext cx="5693508" cy="42701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astern brook trout">
            <a:extLst>
              <a:ext uri="{FF2B5EF4-FFF2-40B4-BE49-F238E27FC236}">
                <a16:creationId xmlns:a16="http://schemas.microsoft.com/office/drawing/2014/main" id="{2253CC2E-0BD6-5734-039E-14EA971490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42646" y="3673879"/>
            <a:ext cx="4364649" cy="24551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2B3700-86C2-4B59-D937-5936538F8F8D}"/>
              </a:ext>
            </a:extLst>
          </p:cNvPr>
          <p:cNvSpPr txBox="1"/>
          <p:nvPr/>
        </p:nvSpPr>
        <p:spPr>
          <a:xfrm>
            <a:off x="1289539" y="5943600"/>
            <a:ext cx="1031631"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Jay Fleming, NPS</a:t>
            </a:r>
          </a:p>
        </p:txBody>
      </p:sp>
    </p:spTree>
    <p:extLst>
      <p:ext uri="{BB962C8B-B14F-4D97-AF65-F5344CB8AC3E}">
        <p14:creationId xmlns:p14="http://schemas.microsoft.com/office/powerpoint/2010/main" val="622876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8837-5CB7-4A32-A9AC-A0FCCD53C277}"/>
              </a:ext>
            </a:extLst>
          </p:cNvPr>
          <p:cNvSpPr>
            <a:spLocks noGrp="1"/>
          </p:cNvSpPr>
          <p:nvPr>
            <p:ph type="title"/>
          </p:nvPr>
        </p:nvSpPr>
        <p:spPr>
          <a:xfrm>
            <a:off x="247650" y="0"/>
            <a:ext cx="11696699" cy="1123950"/>
          </a:xfrm>
        </p:spPr>
        <p:txBody>
          <a:bodyPr>
            <a:normAutofit/>
          </a:bodyPr>
          <a:lstStyle/>
          <a:p>
            <a:pPr algn="ctr"/>
            <a:r>
              <a:rPr lang="en-US" sz="3800" dirty="0">
                <a:latin typeface="Avenir Next LT Pro" panose="020B0504020202020204" pitchFamily="34" charset="0"/>
              </a:rPr>
              <a:t>But aren’t they good for birds?</a:t>
            </a:r>
          </a:p>
        </p:txBody>
      </p:sp>
      <p:pic>
        <p:nvPicPr>
          <p:cNvPr id="8" name="Picture 7" descr="A picture containing outdoor, green, plant, lush&#10;&#10;Description automatically generated">
            <a:extLst>
              <a:ext uri="{FF2B5EF4-FFF2-40B4-BE49-F238E27FC236}">
                <a16:creationId xmlns:a16="http://schemas.microsoft.com/office/drawing/2014/main" id="{56979E49-6238-4541-448A-3705528C50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700114" y="1296629"/>
            <a:ext cx="5039032" cy="5039032"/>
          </a:xfrm>
          <a:prstGeom prst="rect">
            <a:avLst/>
          </a:prstGeom>
        </p:spPr>
      </p:pic>
      <p:sp>
        <p:nvSpPr>
          <p:cNvPr id="9" name="TextBox 8">
            <a:extLst>
              <a:ext uri="{FF2B5EF4-FFF2-40B4-BE49-F238E27FC236}">
                <a16:creationId xmlns:a16="http://schemas.microsoft.com/office/drawing/2014/main" id="{1CA1E8CE-2681-C771-E4ED-EEA378FA5A7E}"/>
              </a:ext>
            </a:extLst>
          </p:cNvPr>
          <p:cNvSpPr txBox="1"/>
          <p:nvPr/>
        </p:nvSpPr>
        <p:spPr>
          <a:xfrm>
            <a:off x="7512271" y="6330464"/>
            <a:ext cx="36576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Common buckthorn fruits</a:t>
            </a:r>
          </a:p>
        </p:txBody>
      </p:sp>
      <p:sp>
        <p:nvSpPr>
          <p:cNvPr id="10" name="Content Placeholder 2">
            <a:extLst>
              <a:ext uri="{FF2B5EF4-FFF2-40B4-BE49-F238E27FC236}">
                <a16:creationId xmlns:a16="http://schemas.microsoft.com/office/drawing/2014/main" id="{25EEC44C-8BE6-11BD-B9F2-62F1DB6EA87A}"/>
              </a:ext>
            </a:extLst>
          </p:cNvPr>
          <p:cNvSpPr>
            <a:spLocks noGrp="1"/>
          </p:cNvSpPr>
          <p:nvPr>
            <p:ph idx="1"/>
          </p:nvPr>
        </p:nvSpPr>
        <p:spPr>
          <a:xfrm>
            <a:off x="398585" y="1562100"/>
            <a:ext cx="5767754" cy="1521069"/>
          </a:xfrm>
        </p:spPr>
        <p:txBody>
          <a:bodyPr>
            <a:normAutofit/>
          </a:bodyPr>
          <a:lstStyle/>
          <a:p>
            <a:pPr marL="45720" indent="0" algn="ctr">
              <a:buNone/>
            </a:pPr>
            <a:r>
              <a:rPr lang="en-US" dirty="0">
                <a:latin typeface="Avenir Next LT Pro" panose="020B0504020202020204" pitchFamily="34" charset="0"/>
              </a:rPr>
              <a:t>Most invasive plant fruit is not good bird food</a:t>
            </a:r>
          </a:p>
          <a:p>
            <a:pPr marL="274320" lvl="1" indent="0">
              <a:buNone/>
            </a:pPr>
            <a:r>
              <a:rPr lang="en-US" sz="2600" dirty="0">
                <a:latin typeface="Avenir Next LT Pro" panose="020B0504020202020204" pitchFamily="34" charset="0"/>
              </a:rPr>
              <a:t>Lower fat content + energy density</a:t>
            </a:r>
          </a:p>
          <a:p>
            <a:pPr marL="274320" lvl="1" indent="0">
              <a:buNone/>
            </a:pPr>
            <a:endParaRPr lang="en-US" sz="2600" dirty="0">
              <a:latin typeface="Avenir Next LT Pro" panose="020B0504020202020204" pitchFamily="34" charset="0"/>
            </a:endParaRPr>
          </a:p>
          <a:p>
            <a:pPr marL="274320" lvl="1" indent="0">
              <a:buNone/>
            </a:pPr>
            <a:endParaRPr lang="en-US" sz="2600" dirty="0">
              <a:latin typeface="Avenir Next LT Pro" panose="020B0504020202020204" pitchFamily="34" charset="0"/>
            </a:endParaRPr>
          </a:p>
        </p:txBody>
      </p:sp>
      <p:sp>
        <p:nvSpPr>
          <p:cNvPr id="11" name="Content Placeholder 2">
            <a:extLst>
              <a:ext uri="{FF2B5EF4-FFF2-40B4-BE49-F238E27FC236}">
                <a16:creationId xmlns:a16="http://schemas.microsoft.com/office/drawing/2014/main" id="{AD87C538-C00C-9D0E-E96F-AF2148A13FE5}"/>
              </a:ext>
            </a:extLst>
          </p:cNvPr>
          <p:cNvSpPr txBox="1">
            <a:spLocks/>
          </p:cNvSpPr>
          <p:nvPr/>
        </p:nvSpPr>
        <p:spPr>
          <a:xfrm>
            <a:off x="786911" y="3083169"/>
            <a:ext cx="4991101" cy="2555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Native plants support many times more insects than non-native plants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Oaks = &gt;500 species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Gingko = 0? species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Tree>
    <p:extLst>
      <p:ext uri="{BB962C8B-B14F-4D97-AF65-F5344CB8AC3E}">
        <p14:creationId xmlns:p14="http://schemas.microsoft.com/office/powerpoint/2010/main" val="246293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8837-5CB7-4A32-A9AC-A0FCCD53C277}"/>
              </a:ext>
            </a:extLst>
          </p:cNvPr>
          <p:cNvSpPr>
            <a:spLocks noGrp="1"/>
          </p:cNvSpPr>
          <p:nvPr>
            <p:ph type="title"/>
          </p:nvPr>
        </p:nvSpPr>
        <p:spPr>
          <a:xfrm>
            <a:off x="247650" y="0"/>
            <a:ext cx="11696699" cy="1123950"/>
          </a:xfrm>
        </p:spPr>
        <p:txBody>
          <a:bodyPr>
            <a:normAutofit/>
          </a:bodyPr>
          <a:lstStyle/>
          <a:p>
            <a:pPr algn="ctr"/>
            <a:r>
              <a:rPr lang="en-US" sz="3800" dirty="0">
                <a:latin typeface="Avenir Next LT Pro" panose="020B0504020202020204" pitchFamily="34" charset="0"/>
              </a:rPr>
              <a:t>Some woody invasive plants impact human health</a:t>
            </a:r>
          </a:p>
        </p:txBody>
      </p:sp>
      <p:sp>
        <p:nvSpPr>
          <p:cNvPr id="3" name="Content Placeholder 2">
            <a:extLst>
              <a:ext uri="{FF2B5EF4-FFF2-40B4-BE49-F238E27FC236}">
                <a16:creationId xmlns:a16="http://schemas.microsoft.com/office/drawing/2014/main" id="{0A133E3C-95DC-4590-9E05-BCF329609EF8}"/>
              </a:ext>
            </a:extLst>
          </p:cNvPr>
          <p:cNvSpPr>
            <a:spLocks noGrp="1"/>
          </p:cNvSpPr>
          <p:nvPr>
            <p:ph idx="1"/>
          </p:nvPr>
        </p:nvSpPr>
        <p:spPr>
          <a:xfrm>
            <a:off x="6352274" y="1734343"/>
            <a:ext cx="4991101" cy="1266032"/>
          </a:xfrm>
        </p:spPr>
        <p:txBody>
          <a:bodyPr>
            <a:normAutofit fontScale="92500"/>
          </a:bodyPr>
          <a:lstStyle/>
          <a:p>
            <a:pPr marL="274320" lvl="1" indent="0" algn="ctr">
              <a:buNone/>
            </a:pPr>
            <a:r>
              <a:rPr lang="en-US" sz="2600" dirty="0">
                <a:latin typeface="Avenir Next LT Pro" panose="020B0504020202020204" pitchFamily="34" charset="0"/>
              </a:rPr>
              <a:t>Barberry infestations are associated with higher densities of blacklegged (deer) ticks</a:t>
            </a:r>
          </a:p>
        </p:txBody>
      </p:sp>
      <p:pic>
        <p:nvPicPr>
          <p:cNvPr id="5" name="Picture 4" descr="A close up of a plant&#10;&#10;Description automatically generated with medium confidence">
            <a:extLst>
              <a:ext uri="{FF2B5EF4-FFF2-40B4-BE49-F238E27FC236}">
                <a16:creationId xmlns:a16="http://schemas.microsoft.com/office/drawing/2014/main" id="{2909318B-B713-4188-BA32-7BDDA8C760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625" y="1602334"/>
            <a:ext cx="5279923" cy="3959942"/>
          </a:xfrm>
          <a:prstGeom prst="rect">
            <a:avLst/>
          </a:prstGeom>
        </p:spPr>
      </p:pic>
      <p:pic>
        <p:nvPicPr>
          <p:cNvPr id="12" name="Content Placeholder 3">
            <a:extLst>
              <a:ext uri="{FF2B5EF4-FFF2-40B4-BE49-F238E27FC236}">
                <a16:creationId xmlns:a16="http://schemas.microsoft.com/office/drawing/2014/main" id="{EA91F4E0-3668-4E33-B3FA-C59CC4EC99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9523" y="3213783"/>
            <a:ext cx="3156602" cy="2101960"/>
          </a:xfrm>
          <a:prstGeom prst="rect">
            <a:avLst/>
          </a:prstGeom>
          <a:ln>
            <a:solidFill>
              <a:schemeClr val="tx1">
                <a:lumMod val="50000"/>
                <a:lumOff val="50000"/>
              </a:schemeClr>
            </a:solidFill>
          </a:ln>
        </p:spPr>
      </p:pic>
    </p:spTree>
    <p:extLst>
      <p:ext uri="{BB962C8B-B14F-4D97-AF65-F5344CB8AC3E}">
        <p14:creationId xmlns:p14="http://schemas.microsoft.com/office/powerpoint/2010/main" val="415348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Widescreen_Red">
  <a:themeElements>
    <a:clrScheme name="UWBrand">
      <a:dk1>
        <a:sysClr val="windowText" lastClr="000000"/>
      </a:dk1>
      <a:lt1>
        <a:srgbClr val="FFFFFF"/>
      </a:lt1>
      <a:dk2>
        <a:srgbClr val="FFFFFF"/>
      </a:dk2>
      <a:lt2>
        <a:srgbClr val="FFFFFF"/>
      </a:lt2>
      <a:accent1>
        <a:srgbClr val="C5050C"/>
      </a:accent1>
      <a:accent2>
        <a:srgbClr val="FF8000"/>
      </a:accent2>
      <a:accent3>
        <a:srgbClr val="FFBF00"/>
      </a:accent3>
      <a:accent4>
        <a:srgbClr val="97B85F"/>
      </a:accent4>
      <a:accent5>
        <a:srgbClr val="6B9999"/>
      </a:accent5>
      <a:accent6>
        <a:srgbClr val="386666"/>
      </a:accent6>
      <a:hlink>
        <a:srgbClr val="0479A8"/>
      </a:hlink>
      <a:folHlink>
        <a:srgbClr val="0479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797804EA-9213-40C0-888D-B5E2D75A5804}" vid="{53165E73-73D5-4386-8BD6-8D56274B0C53}"/>
    </a:ext>
  </a:extLst>
</a:theme>
</file>

<file path=ppt/theme/theme4.xml><?xml version="1.0" encoding="utf-8"?>
<a:theme xmlns:a="http://schemas.openxmlformats.org/drawingml/2006/main" name="1_Office Theme">
  <a:themeElements>
    <a:clrScheme name="UW-Madison theme1">
      <a:dk1>
        <a:srgbClr val="202020"/>
      </a:dk1>
      <a:lt1>
        <a:srgbClr val="FFFFFF"/>
      </a:lt1>
      <a:dk2>
        <a:srgbClr val="101010"/>
      </a:dk2>
      <a:lt2>
        <a:srgbClr val="DADFE1"/>
      </a:lt2>
      <a:accent1>
        <a:srgbClr val="C5050C"/>
      </a:accent1>
      <a:accent2>
        <a:srgbClr val="C5050C"/>
      </a:accent2>
      <a:accent3>
        <a:srgbClr val="9B0000"/>
      </a:accent3>
      <a:accent4>
        <a:srgbClr val="FCCB51"/>
      </a:accent4>
      <a:accent5>
        <a:srgbClr val="80B3AE"/>
      </a:accent5>
      <a:accent6>
        <a:srgbClr val="ADADAD"/>
      </a:accent6>
      <a:hlink>
        <a:srgbClr val="0479A8"/>
      </a:hlink>
      <a:folHlink>
        <a:srgbClr val="0479A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47D97282-0C61-F34A-8B6A-B14C3F4C6492}" vid="{C453DA36-89EB-F247-B313-84BE0321DE1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Widescreen_Red">
  <a:themeElements>
    <a:clrScheme name="UWBrand">
      <a:dk1>
        <a:sysClr val="windowText" lastClr="000000"/>
      </a:dk1>
      <a:lt1>
        <a:srgbClr val="FFFFFF"/>
      </a:lt1>
      <a:dk2>
        <a:srgbClr val="FFFFFF"/>
      </a:dk2>
      <a:lt2>
        <a:srgbClr val="FFFFFF"/>
      </a:lt2>
      <a:accent1>
        <a:srgbClr val="C5050C"/>
      </a:accent1>
      <a:accent2>
        <a:srgbClr val="FF8000"/>
      </a:accent2>
      <a:accent3>
        <a:srgbClr val="FFBF00"/>
      </a:accent3>
      <a:accent4>
        <a:srgbClr val="97B85F"/>
      </a:accent4>
      <a:accent5>
        <a:srgbClr val="6B9999"/>
      </a:accent5>
      <a:accent6>
        <a:srgbClr val="386666"/>
      </a:accent6>
      <a:hlink>
        <a:srgbClr val="0479A8"/>
      </a:hlink>
      <a:folHlink>
        <a:srgbClr val="0479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797804EA-9213-40C0-888D-B5E2D75A5804}" vid="{53165E73-73D5-4386-8BD6-8D56274B0C53}"/>
    </a:ext>
  </a:extLst>
</a:theme>
</file>

<file path=ppt/theme/theme7.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8.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17522</TotalTime>
  <Words>1458</Words>
  <Application>Microsoft Office PowerPoint</Application>
  <PresentationFormat>Widescreen</PresentationFormat>
  <Paragraphs>195</Paragraphs>
  <Slides>62</Slides>
  <Notes>19</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62</vt:i4>
      </vt:variant>
    </vt:vector>
  </HeadingPairs>
  <TitlesOfParts>
    <vt:vector size="81" baseType="lpstr">
      <vt:lpstr>Aptos</vt:lpstr>
      <vt:lpstr>Arial</vt:lpstr>
      <vt:lpstr>Avenir Next LT Pro</vt:lpstr>
      <vt:lpstr>Calibri</vt:lpstr>
      <vt:lpstr>Calibri Light</vt:lpstr>
      <vt:lpstr>Century Gothic</vt:lpstr>
      <vt:lpstr>Corbel</vt:lpstr>
      <vt:lpstr>Red Hat Display</vt:lpstr>
      <vt:lpstr>Red Hat Text</vt:lpstr>
      <vt:lpstr>Wingdings</vt:lpstr>
      <vt:lpstr>Wingdings 3</vt:lpstr>
      <vt:lpstr>Office Theme</vt:lpstr>
      <vt:lpstr>Wisp</vt:lpstr>
      <vt:lpstr>Widescreen_Red</vt:lpstr>
      <vt:lpstr>1_Office Theme</vt:lpstr>
      <vt:lpstr>2_Office Theme</vt:lpstr>
      <vt:lpstr>1_Widescreen_Red</vt:lpstr>
      <vt:lpstr>1_Wisp</vt:lpstr>
      <vt:lpstr>Retrospect</vt:lpstr>
      <vt:lpstr>Make a Plan to Tackle Invasives: Why management matters, how they invasives are regulated, and ways to plan to do management</vt:lpstr>
      <vt:lpstr>PowerPoint Presentation</vt:lpstr>
      <vt:lpstr>TEXT LAYOUT 1</vt:lpstr>
      <vt:lpstr>Forest health and regeneration</vt:lpstr>
      <vt:lpstr>PowerPoint Presentation</vt:lpstr>
      <vt:lpstr>Impacts to tree regeneration</vt:lpstr>
      <vt:lpstr>Invasive shrubs impact aquatic habitats</vt:lpstr>
      <vt:lpstr>But aren’t they good for birds?</vt:lpstr>
      <vt:lpstr>Some woody invasive plants impact human health</vt:lpstr>
      <vt:lpstr>What makes a plant invasive?</vt:lpstr>
      <vt:lpstr>PowerPoint Presentation</vt:lpstr>
      <vt:lpstr>           Socio-Economic Impacts            of Invasive Species</vt:lpstr>
      <vt:lpstr>PowerPoint Presentation</vt:lpstr>
      <vt:lpstr>PowerPoint Presentation</vt:lpstr>
      <vt:lpstr>PowerPoint Presentation</vt:lpstr>
      <vt:lpstr>PowerPoint Presentation</vt:lpstr>
      <vt:lpstr>Clean your gear,</vt:lpstr>
      <vt:lpstr>PowerPoint Presentation</vt:lpstr>
      <vt:lpstr>PowerPoint Presentation</vt:lpstr>
      <vt:lpstr>WIFDN and Renz Lab: factsheets, publications, tools, videos &amp; links to collaborators and online resources</vt:lpstr>
      <vt:lpstr>WIGL species and management profiles</vt:lpstr>
      <vt:lpstr>Some woody invasive plants to know</vt:lpstr>
      <vt:lpstr>PowerPoint Presentation</vt:lpstr>
      <vt:lpstr>PowerPoint Presentation</vt:lpstr>
      <vt:lpstr>Best mobile plant ID apps?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eddmaps.org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Invasive Plant Mangement</dc:title>
  <dc:creator>Leo Roth</dc:creator>
  <cp:lastModifiedBy>Matt Wallrath</cp:lastModifiedBy>
  <cp:revision>89</cp:revision>
  <dcterms:created xsi:type="dcterms:W3CDTF">2021-01-27T22:14:19Z</dcterms:created>
  <dcterms:modified xsi:type="dcterms:W3CDTF">2025-05-23T00:09:25Z</dcterms:modified>
</cp:coreProperties>
</file>