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772400" cy="10058400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7B5F60B-680B-0275-EAFE-B9E3DE1852C9}" name="Mark Renz" initials="MR" userId="S::mrenz@wisc.edu::05570614-cc4b-495a-bef7-f030406750e6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o Roth" initials="LR" lastIdx="1" clrIdx="0">
    <p:extLst>
      <p:ext uri="{19B8F6BF-5375-455C-9EA6-DF929625EA0E}">
        <p15:presenceInfo xmlns:p15="http://schemas.microsoft.com/office/powerpoint/2012/main" userId="Leo Roth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050C"/>
    <a:srgbClr val="9B0000"/>
    <a:srgbClr val="494949"/>
    <a:srgbClr val="ADADAD"/>
    <a:srgbClr val="DAD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2856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Relationship Id="rId9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356B1-7027-4895-B1FB-C709BBC6D826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257300"/>
            <a:ext cx="2622550" cy="339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77875" y="4840288"/>
            <a:ext cx="6216650" cy="39608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53575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402138" y="9553575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F1093-E4E3-4F16-A557-B35C44B22C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83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BF1093-E4E3-4F16-A557-B35C44B22CB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26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800" b="0" i="0">
                <a:solidFill>
                  <a:srgbClr val="585858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800" b="0" i="0">
                <a:solidFill>
                  <a:srgbClr val="585858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800" b="0" i="0">
                <a:solidFill>
                  <a:srgbClr val="585858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65759" y="871727"/>
            <a:ext cx="7040880" cy="0"/>
          </a:xfrm>
          <a:custGeom>
            <a:avLst/>
            <a:gdLst/>
            <a:ahLst/>
            <a:cxnLst/>
            <a:rect l="l" t="t" r="r" b="b"/>
            <a:pathLst>
              <a:path w="7040880">
                <a:moveTo>
                  <a:pt x="0" y="0"/>
                </a:moveTo>
                <a:lnTo>
                  <a:pt x="7040880" y="0"/>
                </a:lnTo>
              </a:path>
            </a:pathLst>
          </a:custGeom>
          <a:ln w="12192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65759" y="8987028"/>
            <a:ext cx="7040880" cy="0"/>
          </a:xfrm>
          <a:custGeom>
            <a:avLst/>
            <a:gdLst/>
            <a:ahLst/>
            <a:cxnLst/>
            <a:rect l="l" t="t" r="r" b="b"/>
            <a:pathLst>
              <a:path w="7040880">
                <a:moveTo>
                  <a:pt x="0" y="0"/>
                </a:moveTo>
                <a:lnTo>
                  <a:pt x="7040880" y="0"/>
                </a:lnTo>
              </a:path>
            </a:pathLst>
          </a:custGeom>
          <a:ln w="12192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6201" y="185420"/>
            <a:ext cx="7079996" cy="6051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800" b="0" i="0">
                <a:solidFill>
                  <a:srgbClr val="585858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https://renzweedscience.cals.wisc.ed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F3DA6A1-AAFF-99B2-15E7-07FF24405BFF}"/>
              </a:ext>
            </a:extLst>
          </p:cNvPr>
          <p:cNvSpPr/>
          <p:nvPr/>
        </p:nvSpPr>
        <p:spPr>
          <a:xfrm>
            <a:off x="152400" y="8991600"/>
            <a:ext cx="7543800" cy="990600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/>
          <p:nvPr/>
        </p:nvSpPr>
        <p:spPr>
          <a:xfrm>
            <a:off x="409679" y="1486784"/>
            <a:ext cx="3289402" cy="10685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97900"/>
              </a:lnSpc>
              <a:spcBef>
                <a:spcPts val="10"/>
              </a:spcBef>
            </a:pPr>
            <a:r>
              <a:rPr lang="en-US" sz="1400" b="1" spc="-5" dirty="0">
                <a:solidFill>
                  <a:srgbClr val="C5050C"/>
                </a:solidFill>
                <a:latin typeface="Rockwell"/>
                <a:cs typeface="Rockwell"/>
              </a:rPr>
              <a:t>Life History: </a:t>
            </a:r>
            <a:r>
              <a:rPr lang="en-US" sz="1400" spc="-5" dirty="0">
                <a:solidFill>
                  <a:srgbClr val="494949"/>
                </a:solidFill>
                <a:latin typeface="Rockwell"/>
                <a:cs typeface="Rockwell"/>
              </a:rPr>
              <a:t>Ashy sunflower is a warm-season, perennial forb in the </a:t>
            </a:r>
            <a:r>
              <a:rPr lang="en-US" sz="1400" i="1" spc="-5" dirty="0">
                <a:solidFill>
                  <a:srgbClr val="494949"/>
                </a:solidFill>
                <a:latin typeface="Rockwell"/>
                <a:cs typeface="Rockwell"/>
              </a:rPr>
              <a:t>Asteraceae</a:t>
            </a:r>
            <a:r>
              <a:rPr lang="en-US" sz="1400" spc="-5" dirty="0">
                <a:solidFill>
                  <a:srgbClr val="494949"/>
                </a:solidFill>
                <a:latin typeface="Rockwell"/>
                <a:cs typeface="Rockwell"/>
              </a:rPr>
              <a:t> (sunflower) family.  It is typically found growing in well-drained soils and full sun. Can be aggressive in prairies.</a:t>
            </a:r>
            <a:endParaRPr sz="1400" dirty="0">
              <a:solidFill>
                <a:srgbClr val="494949"/>
              </a:solidFill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9417" y="2614761"/>
            <a:ext cx="3299664" cy="150887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5080">
              <a:lnSpc>
                <a:spcPct val="98700"/>
              </a:lnSpc>
              <a:spcBef>
                <a:spcPts val="125"/>
              </a:spcBef>
            </a:pPr>
            <a:r>
              <a:rPr sz="1400" b="1" spc="-5" dirty="0">
                <a:solidFill>
                  <a:srgbClr val="C5050C"/>
                </a:solidFill>
                <a:latin typeface="Rockwell"/>
                <a:cs typeface="Rockwell"/>
              </a:rPr>
              <a:t>Leaves</a:t>
            </a:r>
            <a:r>
              <a:rPr sz="1400" spc="-5" dirty="0">
                <a:solidFill>
                  <a:srgbClr val="C5050C"/>
                </a:solidFill>
                <a:latin typeface="Rockwell"/>
                <a:cs typeface="Rockwell"/>
              </a:rPr>
              <a:t>: </a:t>
            </a:r>
            <a:r>
              <a:rPr lang="en-US" sz="1400" dirty="0">
                <a:solidFill>
                  <a:srgbClr val="494949"/>
                </a:solidFill>
                <a:latin typeface="Rockwell"/>
                <a:cs typeface="Rockwell"/>
              </a:rPr>
              <a:t>Leaves are opposite, stiff, ascending, lacking a petiole, truncate to lobed with clasping hairy grayish-green surface. Up 4.75 inches long and 3.25 inches wide but highly varied. Leaf margins are smooth (entire) to shallowly toothed with a pointed tip. </a:t>
            </a:r>
            <a:endParaRPr sz="1400" dirty="0">
              <a:solidFill>
                <a:srgbClr val="494949"/>
              </a:solidFill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740914" y="6022961"/>
            <a:ext cx="3353424" cy="874342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>
              <a:lnSpc>
                <a:spcPct val="102099"/>
              </a:lnSpc>
              <a:spcBef>
                <a:spcPts val="65"/>
              </a:spcBef>
            </a:pPr>
            <a:r>
              <a:rPr sz="1400" b="1" dirty="0">
                <a:solidFill>
                  <a:srgbClr val="C5050C"/>
                </a:solidFill>
                <a:latin typeface="Rockwell"/>
                <a:cs typeface="Rockwell"/>
              </a:rPr>
              <a:t>Stem</a:t>
            </a:r>
            <a:r>
              <a:rPr lang="en-US" sz="1400" b="1" dirty="0">
                <a:solidFill>
                  <a:srgbClr val="C5050C"/>
                </a:solidFill>
                <a:latin typeface="Rockwell"/>
                <a:cs typeface="Rockwell"/>
              </a:rPr>
              <a:t>/Root</a:t>
            </a:r>
            <a:r>
              <a:rPr sz="1400" dirty="0">
                <a:solidFill>
                  <a:srgbClr val="C5050C"/>
                </a:solidFill>
                <a:latin typeface="Rockwell"/>
                <a:cs typeface="Rockwell"/>
              </a:rPr>
              <a:t>: </a:t>
            </a:r>
            <a:r>
              <a:rPr lang="en-US" sz="1400" spc="-5" dirty="0">
                <a:solidFill>
                  <a:srgbClr val="494949"/>
                </a:solidFill>
                <a:latin typeface="Rockwell"/>
                <a:cs typeface="Rockwell"/>
              </a:rPr>
              <a:t>Stems are erect, solitary to clustered, densely hairy, gray brown, growing to a height of 4 feet. Grows from  rhizomes in spreading patches.</a:t>
            </a:r>
            <a:endParaRPr sz="1400" dirty="0">
              <a:solidFill>
                <a:srgbClr val="494949"/>
              </a:solidFill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21455" y="4347483"/>
            <a:ext cx="3490367" cy="150823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99000"/>
              </a:lnSpc>
              <a:spcBef>
                <a:spcPts val="120"/>
              </a:spcBef>
            </a:pPr>
            <a:r>
              <a:rPr sz="1400" b="1" spc="-5" dirty="0">
                <a:solidFill>
                  <a:srgbClr val="C5050C"/>
                </a:solidFill>
                <a:latin typeface="Rockwell"/>
                <a:cs typeface="Rockwell"/>
              </a:rPr>
              <a:t>Flower</a:t>
            </a:r>
            <a:r>
              <a:rPr lang="en-US" sz="1400" b="1" spc="-5" dirty="0">
                <a:solidFill>
                  <a:srgbClr val="C5050C"/>
                </a:solidFill>
                <a:latin typeface="Rockwell"/>
                <a:cs typeface="Rockwell"/>
              </a:rPr>
              <a:t>/Fruit</a:t>
            </a:r>
            <a:r>
              <a:rPr sz="1400" b="1" spc="-5" dirty="0">
                <a:solidFill>
                  <a:srgbClr val="C5050C"/>
                </a:solidFill>
                <a:latin typeface="Rockwell"/>
                <a:cs typeface="Rockwell"/>
              </a:rPr>
              <a:t>: </a:t>
            </a:r>
            <a:r>
              <a:rPr lang="en-US" sz="1400" spc="-5" dirty="0">
                <a:solidFill>
                  <a:srgbClr val="494949"/>
                </a:solidFill>
                <a:latin typeface="Rockwell"/>
                <a:cs typeface="Rockwell"/>
              </a:rPr>
              <a:t>Flowers consists of single flower heads (1-1.25 inches wide) on terminating stems. Blooms late, starting in September. Fruits are achenes, wedge shaped, dark-brown or black, tipped by two scales with pointed tips enclosing a small single seed.</a:t>
            </a:r>
            <a:endParaRPr sz="1400" dirty="0">
              <a:solidFill>
                <a:srgbClr val="494949"/>
              </a:solidFill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21455" y="6978246"/>
            <a:ext cx="2769282" cy="1705852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133350">
              <a:lnSpc>
                <a:spcPct val="98400"/>
              </a:lnSpc>
              <a:spcBef>
                <a:spcPts val="130"/>
              </a:spcBef>
            </a:pPr>
            <a:r>
              <a:rPr sz="1400" b="1" spc="-5" dirty="0">
                <a:solidFill>
                  <a:srgbClr val="C5050C"/>
                </a:solidFill>
                <a:latin typeface="Rockwell"/>
                <a:cs typeface="Rockwell"/>
              </a:rPr>
              <a:t>Similar Plants</a:t>
            </a:r>
            <a:r>
              <a:rPr sz="1400" spc="-5" dirty="0">
                <a:solidFill>
                  <a:srgbClr val="C5050C"/>
                </a:solidFill>
                <a:latin typeface="Rockwell"/>
                <a:cs typeface="Rockwell"/>
              </a:rPr>
              <a:t>:</a:t>
            </a:r>
            <a:r>
              <a:rPr lang="en-US" sz="1400" spc="-5" dirty="0">
                <a:solidFill>
                  <a:srgbClr val="C5050C"/>
                </a:solidFill>
                <a:latin typeface="Rockwell"/>
                <a:cs typeface="Rockwell"/>
              </a:rPr>
              <a:t> </a:t>
            </a:r>
            <a:r>
              <a:rPr lang="en-US" sz="1400" spc="-5" dirty="0">
                <a:solidFill>
                  <a:srgbClr val="494949"/>
                </a:solidFill>
                <a:latin typeface="Rockwell"/>
                <a:cs typeface="Rockwell"/>
              </a:rPr>
              <a:t>R</a:t>
            </a:r>
            <a:r>
              <a:rPr lang="en-US" sz="1400" spc="-5" dirty="0">
                <a:solidFill>
                  <a:srgbClr val="494949"/>
                </a:solidFill>
                <a:latin typeface="Rockwell"/>
              </a:rPr>
              <a:t>osinweed and other sunflowers have similar flowers, but leaves are rough (sandpaper) unlike ashy sunflower’s softer leaves. The dusty grey appearance of ashy sunflower leaves sets it apart from other </a:t>
            </a:r>
            <a:r>
              <a:rPr lang="en-US" sz="1400" i="1" spc="-5" dirty="0">
                <a:solidFill>
                  <a:srgbClr val="494949"/>
                </a:solidFill>
                <a:latin typeface="Rockwell"/>
              </a:rPr>
              <a:t>Asteraceae</a:t>
            </a:r>
            <a:r>
              <a:rPr lang="en-US" sz="1400" spc="-5" dirty="0">
                <a:solidFill>
                  <a:srgbClr val="494949"/>
                </a:solidFill>
                <a:latin typeface="Rockwell"/>
              </a:rPr>
              <a:t>.</a:t>
            </a:r>
            <a:endParaRPr sz="1400" spc="-5" dirty="0">
              <a:solidFill>
                <a:srgbClr val="494949"/>
              </a:solidFill>
              <a:latin typeface="Rockwel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87604" y="268402"/>
            <a:ext cx="7079996" cy="874598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tx1"/>
            </a:solidFill>
          </a:ln>
        </p:spPr>
        <p:txBody>
          <a:bodyPr vert="horz" wrap="square" lIns="0" tIns="12700" rIns="0" bIns="0" rtlCol="0">
            <a:spAutoFit/>
          </a:bodyPr>
          <a:lstStyle/>
          <a:p>
            <a:pPr marL="22225" algn="ctr">
              <a:lnSpc>
                <a:spcPct val="100000"/>
              </a:lnSpc>
              <a:spcBef>
                <a:spcPts val="100"/>
              </a:spcBef>
            </a:pPr>
            <a:r>
              <a:rPr lang="en-US" sz="2800" b="1" dirty="0">
                <a:solidFill>
                  <a:srgbClr val="C5050C"/>
                </a:solidFill>
              </a:rPr>
              <a:t>Wisconsin Weed </a:t>
            </a:r>
            <a:r>
              <a:rPr sz="2800" b="1" dirty="0">
                <a:solidFill>
                  <a:srgbClr val="C5050C"/>
                </a:solidFill>
              </a:rPr>
              <a:t>Identification</a:t>
            </a:r>
            <a:br>
              <a:rPr lang="en-US" sz="2800" b="1" dirty="0">
                <a:solidFill>
                  <a:srgbClr val="C5050C"/>
                </a:solidFill>
              </a:rPr>
            </a:br>
            <a:r>
              <a:rPr lang="en-US" sz="2800" dirty="0">
                <a:solidFill>
                  <a:srgbClr val="C5050C"/>
                </a:solidFill>
              </a:rPr>
              <a:t>ashy sunflower – </a:t>
            </a:r>
            <a:r>
              <a:rPr lang="en-US" sz="2800" i="1" dirty="0">
                <a:solidFill>
                  <a:srgbClr val="C5050C"/>
                </a:solidFill>
              </a:rPr>
              <a:t>Helianthus </a:t>
            </a:r>
            <a:r>
              <a:rPr lang="en-US" sz="2800" i="1" dirty="0" err="1">
                <a:solidFill>
                  <a:srgbClr val="C5050C"/>
                </a:solidFill>
              </a:rPr>
              <a:t>mollis</a:t>
            </a:r>
            <a:r>
              <a:rPr lang="en-US" sz="2800" i="1" dirty="0">
                <a:solidFill>
                  <a:srgbClr val="C5050C"/>
                </a:solidFill>
              </a:rPr>
              <a:t> Lam.</a:t>
            </a:r>
            <a:endParaRPr sz="2800" i="1" dirty="0">
              <a:solidFill>
                <a:srgbClr val="C5050C"/>
              </a:solidFill>
            </a:endParaRPr>
          </a:p>
        </p:txBody>
      </p:sp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6C34267-FDD2-4E46-B3AD-3492A355C0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17" y="9017921"/>
            <a:ext cx="6023060" cy="85756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124200" y="9124637"/>
            <a:ext cx="4477384" cy="750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r"/>
            <a:r>
              <a:rPr lang="en-US" sz="1200" spc="-5" dirty="0">
                <a:latin typeface="Rockwell"/>
                <a:cs typeface="Rockwell"/>
              </a:rPr>
              <a:t>More information? </a:t>
            </a:r>
          </a:p>
          <a:p>
            <a:pPr marL="12700" algn="r"/>
            <a:r>
              <a:rPr lang="en-US" sz="1200" spc="-5" dirty="0">
                <a:latin typeface="Rockwell"/>
                <a:cs typeface="Rockwell"/>
              </a:rPr>
              <a:t>Visit </a:t>
            </a:r>
            <a:r>
              <a:rPr lang="en-US" sz="1200" spc="-5" dirty="0">
                <a:solidFill>
                  <a:srgbClr val="C5050C"/>
                </a:solidFill>
                <a:latin typeface="Rockwell"/>
                <a:cs typeface="Rockwel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renzweedscience.cals.wisc.edu</a:t>
            </a:r>
            <a:endParaRPr lang="en-US" sz="1200" spc="-5" dirty="0">
              <a:solidFill>
                <a:srgbClr val="C5050C"/>
              </a:solidFill>
              <a:latin typeface="Rockwell"/>
              <a:cs typeface="Rockwell"/>
            </a:endParaRPr>
          </a:p>
          <a:p>
            <a:pPr marL="12700" algn="r"/>
            <a:r>
              <a:rPr lang="en-US" sz="1200" spc="-5" dirty="0">
                <a:latin typeface="Rockwell"/>
                <a:cs typeface="Rockwell"/>
              </a:rPr>
              <a:t>Photos/layout by Matthew Wallrath</a:t>
            </a:r>
          </a:p>
          <a:p>
            <a:pPr marL="12700" algn="r"/>
            <a:r>
              <a:rPr lang="en-US" sz="1200" spc="-5" dirty="0">
                <a:latin typeface="Rockwell"/>
                <a:cs typeface="Rockwell"/>
              </a:rPr>
              <a:t>Revised 9/2023</a:t>
            </a:r>
            <a:endParaRPr sz="1200" dirty="0">
              <a:latin typeface="Rockwell"/>
              <a:cs typeface="Rockwell"/>
            </a:endParaRPr>
          </a:p>
        </p:txBody>
      </p:sp>
      <p:pic>
        <p:nvPicPr>
          <p:cNvPr id="10" name="Picture 9" descr="A field of sunflowers&#10;&#10;Description automatically generated">
            <a:extLst>
              <a:ext uri="{FF2B5EF4-FFF2-40B4-BE49-F238E27FC236}">
                <a16:creationId xmlns:a16="http://schemas.microsoft.com/office/drawing/2014/main" id="{8D7F2B15-4F30-50A0-BC37-08958BDD4B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273" y="1462213"/>
            <a:ext cx="3419327" cy="2574551"/>
          </a:xfrm>
          <a:prstGeom prst="rect">
            <a:avLst/>
          </a:prstGeom>
        </p:spPr>
      </p:pic>
      <p:sp>
        <p:nvSpPr>
          <p:cNvPr id="11" name="object 5">
            <a:extLst>
              <a:ext uri="{FF2B5EF4-FFF2-40B4-BE49-F238E27FC236}">
                <a16:creationId xmlns:a16="http://schemas.microsoft.com/office/drawing/2014/main" id="{D1A6AA5D-DE33-0B02-23B6-9286F4DD2A61}"/>
              </a:ext>
            </a:extLst>
          </p:cNvPr>
          <p:cNvSpPr txBox="1"/>
          <p:nvPr/>
        </p:nvSpPr>
        <p:spPr>
          <a:xfrm>
            <a:off x="4401578" y="4062802"/>
            <a:ext cx="2712716" cy="22865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99000"/>
              </a:lnSpc>
              <a:spcBef>
                <a:spcPts val="120"/>
              </a:spcBef>
            </a:pPr>
            <a:r>
              <a:rPr lang="en-US" sz="1400" i="1" spc="-5" dirty="0">
                <a:solidFill>
                  <a:srgbClr val="494949"/>
                </a:solidFill>
                <a:latin typeface="Rockwell"/>
                <a:cs typeface="Rockwell"/>
              </a:rPr>
              <a:t>Ashy sunflower in a native prairie.</a:t>
            </a:r>
            <a:endParaRPr sz="1400" i="1" dirty="0">
              <a:solidFill>
                <a:srgbClr val="494949"/>
              </a:solidFill>
              <a:latin typeface="Rockwell"/>
              <a:cs typeface="Rockwell"/>
            </a:endParaRPr>
          </a:p>
        </p:txBody>
      </p:sp>
      <p:pic>
        <p:nvPicPr>
          <p:cNvPr id="13" name="Picture 12" descr="A yellow flowers next to a ruler&#10;&#10;Description automatically generated">
            <a:extLst>
              <a:ext uri="{FF2B5EF4-FFF2-40B4-BE49-F238E27FC236}">
                <a16:creationId xmlns:a16="http://schemas.microsoft.com/office/drawing/2014/main" id="{7088D0C2-291B-12F6-D29B-1A5DA425F62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41" t="11363" r="18809" b="3788"/>
          <a:stretch/>
        </p:blipFill>
        <p:spPr>
          <a:xfrm>
            <a:off x="409679" y="4224367"/>
            <a:ext cx="2174943" cy="4273572"/>
          </a:xfrm>
          <a:prstGeom prst="rect">
            <a:avLst/>
          </a:prstGeom>
        </p:spPr>
      </p:pic>
      <p:pic>
        <p:nvPicPr>
          <p:cNvPr id="17" name="Picture 16" descr="A hand holding a plant with roots&#10;&#10;Description automatically generated">
            <a:extLst>
              <a:ext uri="{FF2B5EF4-FFF2-40B4-BE49-F238E27FC236}">
                <a16:creationId xmlns:a16="http://schemas.microsoft.com/office/drawing/2014/main" id="{170C0FC7-4ED8-4535-917D-15DB52ADFDB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4" t="12383" r="7742" b="28840"/>
          <a:stretch/>
        </p:blipFill>
        <p:spPr>
          <a:xfrm>
            <a:off x="6207703" y="4574511"/>
            <a:ext cx="1222951" cy="1375124"/>
          </a:xfrm>
          <a:prstGeom prst="rect">
            <a:avLst/>
          </a:prstGeom>
        </p:spPr>
      </p:pic>
      <p:sp>
        <p:nvSpPr>
          <p:cNvPr id="18" name="object 5">
            <a:extLst>
              <a:ext uri="{FF2B5EF4-FFF2-40B4-BE49-F238E27FC236}">
                <a16:creationId xmlns:a16="http://schemas.microsoft.com/office/drawing/2014/main" id="{364D9928-9257-FED9-CA91-E8484703B7FA}"/>
              </a:ext>
            </a:extLst>
          </p:cNvPr>
          <p:cNvSpPr txBox="1"/>
          <p:nvPr/>
        </p:nvSpPr>
        <p:spPr>
          <a:xfrm>
            <a:off x="6207703" y="6115702"/>
            <a:ext cx="1367430" cy="44191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99000"/>
              </a:lnSpc>
              <a:spcBef>
                <a:spcPts val="120"/>
              </a:spcBef>
            </a:pPr>
            <a:r>
              <a:rPr lang="en-US" sz="1400" i="1" spc="-5" dirty="0">
                <a:solidFill>
                  <a:srgbClr val="494949"/>
                </a:solidFill>
                <a:latin typeface="Rockwell"/>
                <a:cs typeface="Rockwell"/>
              </a:rPr>
              <a:t>Rhizomes robust, perennial.</a:t>
            </a:r>
            <a:endParaRPr sz="1400" i="1" dirty="0">
              <a:solidFill>
                <a:srgbClr val="494949"/>
              </a:solidFill>
              <a:latin typeface="Rockwell"/>
              <a:cs typeface="Rockwell"/>
            </a:endParaRP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E1AB90B7-3716-5A2B-720F-D7394D228B27}"/>
              </a:ext>
            </a:extLst>
          </p:cNvPr>
          <p:cNvSpPr txBox="1"/>
          <p:nvPr/>
        </p:nvSpPr>
        <p:spPr>
          <a:xfrm>
            <a:off x="686226" y="8497939"/>
            <a:ext cx="1898396" cy="44191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99000"/>
              </a:lnSpc>
              <a:spcBef>
                <a:spcPts val="120"/>
              </a:spcBef>
            </a:pPr>
            <a:r>
              <a:rPr lang="en-US" sz="1400" i="1" spc="-5" dirty="0">
                <a:solidFill>
                  <a:srgbClr val="494949"/>
                </a:solidFill>
                <a:latin typeface="Rockwell"/>
                <a:cs typeface="Rockwell"/>
              </a:rPr>
              <a:t>Ashy sunflower stems,  leaves, and flowers.</a:t>
            </a:r>
            <a:endParaRPr sz="1400" i="1" dirty="0">
              <a:solidFill>
                <a:srgbClr val="494949"/>
              </a:solidFill>
              <a:latin typeface="Rockwell"/>
              <a:cs typeface="Rockwell"/>
            </a:endParaRPr>
          </a:p>
        </p:txBody>
      </p:sp>
      <p:pic>
        <p:nvPicPr>
          <p:cNvPr id="21" name="Picture 20" descr="A ruler and leaves on a branch&#10;&#10;Description automatically generated">
            <a:extLst>
              <a:ext uri="{FF2B5EF4-FFF2-40B4-BE49-F238E27FC236}">
                <a16:creationId xmlns:a16="http://schemas.microsoft.com/office/drawing/2014/main" id="{20F57F9E-7375-C33F-CC7F-86366979BBF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1" r="28431" b="19577"/>
          <a:stretch/>
        </p:blipFill>
        <p:spPr>
          <a:xfrm>
            <a:off x="5326182" y="6972782"/>
            <a:ext cx="2036539" cy="1508840"/>
          </a:xfrm>
          <a:prstGeom prst="rect">
            <a:avLst/>
          </a:prstGeom>
        </p:spPr>
      </p:pic>
      <p:sp>
        <p:nvSpPr>
          <p:cNvPr id="22" name="object 5">
            <a:extLst>
              <a:ext uri="{FF2B5EF4-FFF2-40B4-BE49-F238E27FC236}">
                <a16:creationId xmlns:a16="http://schemas.microsoft.com/office/drawing/2014/main" id="{3098A5B1-6593-0501-6E95-1665FCB3DEC7}"/>
              </a:ext>
            </a:extLst>
          </p:cNvPr>
          <p:cNvSpPr txBox="1"/>
          <p:nvPr/>
        </p:nvSpPr>
        <p:spPr>
          <a:xfrm>
            <a:off x="5160250" y="8510086"/>
            <a:ext cx="2578160" cy="45474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99000"/>
              </a:lnSpc>
              <a:spcBef>
                <a:spcPts val="120"/>
              </a:spcBef>
            </a:pPr>
            <a:r>
              <a:rPr lang="en-US" sz="1400" i="1" spc="-5" dirty="0">
                <a:solidFill>
                  <a:srgbClr val="494949"/>
                </a:solidFill>
                <a:latin typeface="Rockwell"/>
                <a:cs typeface="Rockwell"/>
              </a:rPr>
              <a:t>Rosinweed (top) has rougher, more lance shaped leaves.</a:t>
            </a:r>
            <a:endParaRPr sz="1400" i="1" dirty="0">
              <a:solidFill>
                <a:srgbClr val="494949"/>
              </a:solidFill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66699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1314</TotalTime>
  <Words>273</Words>
  <Application>Microsoft Office PowerPoint</Application>
  <PresentationFormat>Custom</PresentationFormat>
  <Paragraphs>15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Rockwell</vt:lpstr>
      <vt:lpstr>Office Theme</vt:lpstr>
      <vt:lpstr>Wisconsin Weed Identification ashy sunflower – Helianthus mollis Lam.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2020 Weed Identification Series</dc:title>
  <dc:creator>Chelsea Zegler</dc:creator>
  <cp:lastModifiedBy>Matt Wallrath</cp:lastModifiedBy>
  <cp:revision>27</cp:revision>
  <dcterms:created xsi:type="dcterms:W3CDTF">2020-07-29T20:45:59Z</dcterms:created>
  <dcterms:modified xsi:type="dcterms:W3CDTF">2026-09-09T17:27:48Z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2017-05-30T00:00:00Z</vt:filetime>
  </property>
  <property fmtid="{D5CDD505-2E9C-101B-9397-08002B2CF9AE}" pid="3" name="Creator">
    <vt:lpwstr>Microsoft® Word 2016</vt:lpwstr>
  </property>
  <property fmtid="{D5CDD505-2E9C-101B-9397-08002B2CF9AE}" pid="4" name="LastSaved">
    <vt:filetime>2020-07-29T00:00:00Z</vt:filetime>
  </property>
</Properties>
</file>